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300" r:id="rId5"/>
    <p:sldId id="257" r:id="rId6"/>
    <p:sldId id="400" r:id="rId7"/>
    <p:sldId id="355" r:id="rId8"/>
    <p:sldId id="302" r:id="rId9"/>
    <p:sldId id="262" r:id="rId10"/>
    <p:sldId id="401" r:id="rId11"/>
    <p:sldId id="402" r:id="rId12"/>
    <p:sldId id="334" r:id="rId13"/>
    <p:sldId id="271" r:id="rId14"/>
    <p:sldId id="333" r:id="rId15"/>
    <p:sldId id="335" r:id="rId16"/>
    <p:sldId id="336" r:id="rId17"/>
    <p:sldId id="337" r:id="rId18"/>
    <p:sldId id="338" r:id="rId19"/>
    <p:sldId id="339" r:id="rId20"/>
    <p:sldId id="340" r:id="rId21"/>
    <p:sldId id="341" r:id="rId22"/>
    <p:sldId id="283" r:id="rId23"/>
    <p:sldId id="313" r:id="rId24"/>
    <p:sldId id="350" r:id="rId25"/>
    <p:sldId id="351" r:id="rId26"/>
    <p:sldId id="263" r:id="rId27"/>
    <p:sldId id="342" r:id="rId28"/>
    <p:sldId id="343" r:id="rId29"/>
    <p:sldId id="344" r:id="rId30"/>
    <p:sldId id="345" r:id="rId31"/>
    <p:sldId id="346" r:id="rId32"/>
    <p:sldId id="404" r:id="rId33"/>
    <p:sldId id="347" r:id="rId34"/>
    <p:sldId id="348" r:id="rId35"/>
    <p:sldId id="349" r:id="rId36"/>
    <p:sldId id="405" r:id="rId37"/>
    <p:sldId id="407" r:id="rId38"/>
    <p:sldId id="406" r:id="rId39"/>
    <p:sldId id="35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0"/>
    <a:srgbClr val="007DBA"/>
    <a:srgbClr val="5BC2E7"/>
    <a:srgbClr val="F3F4F5"/>
    <a:srgbClr val="00A3E0"/>
    <a:srgbClr val="4C4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EAAF9-FA70-734D-AFEF-27FC993C5670}" v="124" dt="2025-10-06T07:13:39.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04"/>
    <p:restoredTop sz="92535" autoAdjust="0"/>
  </p:normalViewPr>
  <p:slideViewPr>
    <p:cSldViewPr snapToGrid="0" showGuides="1">
      <p:cViewPr varScale="1">
        <p:scale>
          <a:sx n="115" d="100"/>
          <a:sy n="115" d="100"/>
        </p:scale>
        <p:origin x="240" y="320"/>
      </p:cViewPr>
      <p:guideLst>
        <p:guide pos="3840"/>
        <p:guide orient="horz" pos="21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thmigan Jegatheeswaran" userId="f7b0c5cf-c46a-4f32-8ea8-d91261750283" providerId="ADAL" clId="{3E48425C-7BC6-5B6F-B1A6-6578363C0482}"/>
    <pc:docChg chg="undo custSel delSld modSld sldOrd">
      <pc:chgData name="Aathmigan Jegatheeswaran" userId="f7b0c5cf-c46a-4f32-8ea8-d91261750283" providerId="ADAL" clId="{3E48425C-7BC6-5B6F-B1A6-6578363C0482}" dt="2025-10-06T07:13:54.863" v="154" actId="1076"/>
      <pc:docMkLst>
        <pc:docMk/>
      </pc:docMkLst>
      <pc:sldChg chg="del">
        <pc:chgData name="Aathmigan Jegatheeswaran" userId="f7b0c5cf-c46a-4f32-8ea8-d91261750283" providerId="ADAL" clId="{3E48425C-7BC6-5B6F-B1A6-6578363C0482}" dt="2025-10-03T08:57:45.521" v="80" actId="2696"/>
        <pc:sldMkLst>
          <pc:docMk/>
          <pc:sldMk cId="3139861004" sldId="259"/>
        </pc:sldMkLst>
      </pc:sldChg>
      <pc:sldChg chg="addSp delSp modSp mod">
        <pc:chgData name="Aathmigan Jegatheeswaran" userId="f7b0c5cf-c46a-4f32-8ea8-d91261750283" providerId="ADAL" clId="{3E48425C-7BC6-5B6F-B1A6-6578363C0482}" dt="2025-10-03T11:39:53.326" v="148" actId="1076"/>
        <pc:sldMkLst>
          <pc:docMk/>
          <pc:sldMk cId="0" sldId="262"/>
        </pc:sldMkLst>
        <pc:spChg chg="add del">
          <ac:chgData name="Aathmigan Jegatheeswaran" userId="f7b0c5cf-c46a-4f32-8ea8-d91261750283" providerId="ADAL" clId="{3E48425C-7BC6-5B6F-B1A6-6578363C0482}" dt="2025-10-03T11:37:04.188" v="138" actId="478"/>
          <ac:spMkLst>
            <pc:docMk/>
            <pc:sldMk cId="0" sldId="262"/>
            <ac:spMk id="3" creationId="{00000000-0000-0000-0000-000000000000}"/>
          </ac:spMkLst>
        </pc:spChg>
        <pc:picChg chg="add mod">
          <ac:chgData name="Aathmigan Jegatheeswaran" userId="f7b0c5cf-c46a-4f32-8ea8-d91261750283" providerId="ADAL" clId="{3E48425C-7BC6-5B6F-B1A6-6578363C0482}" dt="2025-10-03T11:39:53.326" v="148" actId="1076"/>
          <ac:picMkLst>
            <pc:docMk/>
            <pc:sldMk cId="0" sldId="262"/>
            <ac:picMk id="10" creationId="{54E0A051-662C-571D-B624-D0CD9AE6801B}"/>
          </ac:picMkLst>
        </pc:picChg>
      </pc:sldChg>
      <pc:sldChg chg="del">
        <pc:chgData name="Aathmigan Jegatheeswaran" userId="f7b0c5cf-c46a-4f32-8ea8-d91261750283" providerId="ADAL" clId="{3E48425C-7BC6-5B6F-B1A6-6578363C0482}" dt="2025-09-17T11:45:38.843" v="0" actId="2696"/>
        <pc:sldMkLst>
          <pc:docMk/>
          <pc:sldMk cId="1370939715" sldId="264"/>
        </pc:sldMkLst>
      </pc:sldChg>
      <pc:sldChg chg="del">
        <pc:chgData name="Aathmigan Jegatheeswaran" userId="f7b0c5cf-c46a-4f32-8ea8-d91261750283" providerId="ADAL" clId="{3E48425C-7BC6-5B6F-B1A6-6578363C0482}" dt="2025-09-17T11:45:40.995" v="1" actId="2696"/>
        <pc:sldMkLst>
          <pc:docMk/>
          <pc:sldMk cId="3389429526" sldId="265"/>
        </pc:sldMkLst>
      </pc:sldChg>
      <pc:sldChg chg="del">
        <pc:chgData name="Aathmigan Jegatheeswaran" userId="f7b0c5cf-c46a-4f32-8ea8-d91261750283" providerId="ADAL" clId="{3E48425C-7BC6-5B6F-B1A6-6578363C0482}" dt="2025-09-17T11:45:43.868" v="2" actId="2696"/>
        <pc:sldMkLst>
          <pc:docMk/>
          <pc:sldMk cId="3620639477" sldId="266"/>
        </pc:sldMkLst>
      </pc:sldChg>
      <pc:sldChg chg="del">
        <pc:chgData name="Aathmigan Jegatheeswaran" userId="f7b0c5cf-c46a-4f32-8ea8-d91261750283" providerId="ADAL" clId="{3E48425C-7BC6-5B6F-B1A6-6578363C0482}" dt="2025-10-03T08:57:38.575" v="78" actId="2696"/>
        <pc:sldMkLst>
          <pc:docMk/>
          <pc:sldMk cId="3318064538" sldId="274"/>
        </pc:sldMkLst>
      </pc:sldChg>
      <pc:sldChg chg="del">
        <pc:chgData name="Aathmigan Jegatheeswaran" userId="f7b0c5cf-c46a-4f32-8ea8-d91261750283" providerId="ADAL" clId="{3E48425C-7BC6-5B6F-B1A6-6578363C0482}" dt="2025-10-03T08:57:39.911" v="79" actId="2696"/>
        <pc:sldMkLst>
          <pc:docMk/>
          <pc:sldMk cId="0" sldId="275"/>
        </pc:sldMkLst>
      </pc:sldChg>
      <pc:sldChg chg="ord">
        <pc:chgData name="Aathmigan Jegatheeswaran" userId="f7b0c5cf-c46a-4f32-8ea8-d91261750283" providerId="ADAL" clId="{3E48425C-7BC6-5B6F-B1A6-6578363C0482}" dt="2025-10-03T09:01:53.093" v="89" actId="20578"/>
        <pc:sldMkLst>
          <pc:docMk/>
          <pc:sldMk cId="0" sldId="283"/>
        </pc:sldMkLst>
      </pc:sldChg>
      <pc:sldChg chg="del mod modShow">
        <pc:chgData name="Aathmigan Jegatheeswaran" userId="f7b0c5cf-c46a-4f32-8ea8-d91261750283" providerId="ADAL" clId="{3E48425C-7BC6-5B6F-B1A6-6578363C0482}" dt="2025-10-03T09:03:53.078" v="119" actId="2696"/>
        <pc:sldMkLst>
          <pc:docMk/>
          <pc:sldMk cId="0" sldId="286"/>
        </pc:sldMkLst>
      </pc:sldChg>
      <pc:sldChg chg="del">
        <pc:chgData name="Aathmigan Jegatheeswaran" userId="f7b0c5cf-c46a-4f32-8ea8-d91261750283" providerId="ADAL" clId="{3E48425C-7BC6-5B6F-B1A6-6578363C0482}" dt="2025-10-03T08:56:52.101" v="72" actId="2696"/>
        <pc:sldMkLst>
          <pc:docMk/>
          <pc:sldMk cId="2859134152" sldId="304"/>
        </pc:sldMkLst>
      </pc:sldChg>
      <pc:sldChg chg="del">
        <pc:chgData name="Aathmigan Jegatheeswaran" userId="f7b0c5cf-c46a-4f32-8ea8-d91261750283" providerId="ADAL" clId="{3E48425C-7BC6-5B6F-B1A6-6578363C0482}" dt="2025-10-03T08:56:53.873" v="75" actId="2696"/>
        <pc:sldMkLst>
          <pc:docMk/>
          <pc:sldMk cId="3126558387" sldId="308"/>
        </pc:sldMkLst>
      </pc:sldChg>
      <pc:sldChg chg="del">
        <pc:chgData name="Aathmigan Jegatheeswaran" userId="f7b0c5cf-c46a-4f32-8ea8-d91261750283" providerId="ADAL" clId="{3E48425C-7BC6-5B6F-B1A6-6578363C0482}" dt="2025-10-03T08:56:52.771" v="73" actId="2696"/>
        <pc:sldMkLst>
          <pc:docMk/>
          <pc:sldMk cId="2896690663" sldId="310"/>
        </pc:sldMkLst>
      </pc:sldChg>
      <pc:sldChg chg="del">
        <pc:chgData name="Aathmigan Jegatheeswaran" userId="f7b0c5cf-c46a-4f32-8ea8-d91261750283" providerId="ADAL" clId="{3E48425C-7BC6-5B6F-B1A6-6578363C0482}" dt="2025-10-03T08:56:53.355" v="74" actId="2696"/>
        <pc:sldMkLst>
          <pc:docMk/>
          <pc:sldMk cId="1655898873" sldId="311"/>
        </pc:sldMkLst>
      </pc:sldChg>
      <pc:sldChg chg="ord">
        <pc:chgData name="Aathmigan Jegatheeswaran" userId="f7b0c5cf-c46a-4f32-8ea8-d91261750283" providerId="ADAL" clId="{3E48425C-7BC6-5B6F-B1A6-6578363C0482}" dt="2025-10-03T09:02:17.449" v="90" actId="20578"/>
        <pc:sldMkLst>
          <pc:docMk/>
          <pc:sldMk cId="0" sldId="313"/>
        </pc:sldMkLst>
      </pc:sldChg>
      <pc:sldChg chg="del">
        <pc:chgData name="Aathmigan Jegatheeswaran" userId="f7b0c5cf-c46a-4f32-8ea8-d91261750283" providerId="ADAL" clId="{3E48425C-7BC6-5B6F-B1A6-6578363C0482}" dt="2025-10-03T08:57:35.928" v="77" actId="2696"/>
        <pc:sldMkLst>
          <pc:docMk/>
          <pc:sldMk cId="0" sldId="314"/>
        </pc:sldMkLst>
      </pc:sldChg>
      <pc:sldChg chg="modSp mod">
        <pc:chgData name="Aathmigan Jegatheeswaran" userId="f7b0c5cf-c46a-4f32-8ea8-d91261750283" providerId="ADAL" clId="{3E48425C-7BC6-5B6F-B1A6-6578363C0482}" dt="2025-10-03T08:55:02.267" v="29" actId="20577"/>
        <pc:sldMkLst>
          <pc:docMk/>
          <pc:sldMk cId="0" sldId="335"/>
        </pc:sldMkLst>
        <pc:spChg chg="mod">
          <ac:chgData name="Aathmigan Jegatheeswaran" userId="f7b0c5cf-c46a-4f32-8ea8-d91261750283" providerId="ADAL" clId="{3E48425C-7BC6-5B6F-B1A6-6578363C0482}" dt="2025-10-03T08:55:02.267" v="29" actId="20577"/>
          <ac:spMkLst>
            <pc:docMk/>
            <pc:sldMk cId="0" sldId="335"/>
            <ac:spMk id="19" creationId="{BC9D221D-D76C-0DAF-CD14-6B124EC47BCA}"/>
          </ac:spMkLst>
        </pc:spChg>
      </pc:sldChg>
      <pc:sldChg chg="modSp">
        <pc:chgData name="Aathmigan Jegatheeswaran" userId="f7b0c5cf-c46a-4f32-8ea8-d91261750283" providerId="ADAL" clId="{3E48425C-7BC6-5B6F-B1A6-6578363C0482}" dt="2025-10-03T08:55:12.729" v="30"/>
        <pc:sldMkLst>
          <pc:docMk/>
          <pc:sldMk cId="0" sldId="336"/>
        </pc:sldMkLst>
        <pc:spChg chg="mod">
          <ac:chgData name="Aathmigan Jegatheeswaran" userId="f7b0c5cf-c46a-4f32-8ea8-d91261750283" providerId="ADAL" clId="{3E48425C-7BC6-5B6F-B1A6-6578363C0482}" dt="2025-10-03T08:55:12.729" v="30"/>
          <ac:spMkLst>
            <pc:docMk/>
            <pc:sldMk cId="0" sldId="336"/>
            <ac:spMk id="19" creationId="{747859AA-0CA2-2296-FD0F-A4F5E1D7B46C}"/>
          </ac:spMkLst>
        </pc:spChg>
      </pc:sldChg>
      <pc:sldChg chg="addSp modSp mod">
        <pc:chgData name="Aathmigan Jegatheeswaran" userId="f7b0c5cf-c46a-4f32-8ea8-d91261750283" providerId="ADAL" clId="{3E48425C-7BC6-5B6F-B1A6-6578363C0482}" dt="2025-10-03T08:55:42.063" v="34" actId="207"/>
        <pc:sldMkLst>
          <pc:docMk/>
          <pc:sldMk cId="0" sldId="337"/>
        </pc:sldMkLst>
        <pc:spChg chg="add mod">
          <ac:chgData name="Aathmigan Jegatheeswaran" userId="f7b0c5cf-c46a-4f32-8ea8-d91261750283" providerId="ADAL" clId="{3E48425C-7BC6-5B6F-B1A6-6578363C0482}" dt="2025-10-03T08:55:42.063" v="34" actId="207"/>
          <ac:spMkLst>
            <pc:docMk/>
            <pc:sldMk cId="0" sldId="337"/>
            <ac:spMk id="6" creationId="{AC8ECDB2-E88F-0FCE-5A75-C3EB343EC4B4}"/>
          </ac:spMkLst>
        </pc:spChg>
      </pc:sldChg>
      <pc:sldChg chg="modSp mod">
        <pc:chgData name="Aathmigan Jegatheeswaran" userId="f7b0c5cf-c46a-4f32-8ea8-d91261750283" providerId="ADAL" clId="{3E48425C-7BC6-5B6F-B1A6-6578363C0482}" dt="2025-10-03T08:56:39.997" v="70" actId="20577"/>
        <pc:sldMkLst>
          <pc:docMk/>
          <pc:sldMk cId="0" sldId="338"/>
        </pc:sldMkLst>
        <pc:spChg chg="mod">
          <ac:chgData name="Aathmigan Jegatheeswaran" userId="f7b0c5cf-c46a-4f32-8ea8-d91261750283" providerId="ADAL" clId="{3E48425C-7BC6-5B6F-B1A6-6578363C0482}" dt="2025-10-03T08:56:39.997" v="70" actId="20577"/>
          <ac:spMkLst>
            <pc:docMk/>
            <pc:sldMk cId="0" sldId="338"/>
            <ac:spMk id="14" creationId="{1CDEDB61-CB12-1523-7509-4D34294FCEA8}"/>
          </ac:spMkLst>
        </pc:spChg>
      </pc:sldChg>
      <pc:sldChg chg="addSp modSp">
        <pc:chgData name="Aathmigan Jegatheeswaran" userId="f7b0c5cf-c46a-4f32-8ea8-d91261750283" providerId="ADAL" clId="{3E48425C-7BC6-5B6F-B1A6-6578363C0482}" dt="2025-10-03T08:56:05.685" v="35"/>
        <pc:sldMkLst>
          <pc:docMk/>
          <pc:sldMk cId="0" sldId="339"/>
        </pc:sldMkLst>
        <pc:spChg chg="add mod">
          <ac:chgData name="Aathmigan Jegatheeswaran" userId="f7b0c5cf-c46a-4f32-8ea8-d91261750283" providerId="ADAL" clId="{3E48425C-7BC6-5B6F-B1A6-6578363C0482}" dt="2025-10-03T08:56:05.685" v="35"/>
          <ac:spMkLst>
            <pc:docMk/>
            <pc:sldMk cId="0" sldId="339"/>
            <ac:spMk id="15" creationId="{B1848D4C-BEA5-EED6-2F76-5BFAAF66A7AA}"/>
          </ac:spMkLst>
        </pc:spChg>
      </pc:sldChg>
      <pc:sldChg chg="addSp modSp mod">
        <pc:chgData name="Aathmigan Jegatheeswaran" userId="f7b0c5cf-c46a-4f32-8ea8-d91261750283" providerId="ADAL" clId="{3E48425C-7BC6-5B6F-B1A6-6578363C0482}" dt="2025-10-03T08:56:26.387" v="41" actId="207"/>
        <pc:sldMkLst>
          <pc:docMk/>
          <pc:sldMk cId="0" sldId="340"/>
        </pc:sldMkLst>
        <pc:spChg chg="add mod">
          <ac:chgData name="Aathmigan Jegatheeswaran" userId="f7b0c5cf-c46a-4f32-8ea8-d91261750283" providerId="ADAL" clId="{3E48425C-7BC6-5B6F-B1A6-6578363C0482}" dt="2025-10-03T08:56:26.387" v="41" actId="207"/>
          <ac:spMkLst>
            <pc:docMk/>
            <pc:sldMk cId="0" sldId="340"/>
            <ac:spMk id="40" creationId="{7E2C73F5-F879-32BA-2F7E-F1AB91A8CD62}"/>
          </ac:spMkLst>
        </pc:spChg>
      </pc:sldChg>
      <pc:sldChg chg="addSp modSp">
        <pc:chgData name="Aathmigan Jegatheeswaran" userId="f7b0c5cf-c46a-4f32-8ea8-d91261750283" providerId="ADAL" clId="{3E48425C-7BC6-5B6F-B1A6-6578363C0482}" dt="2025-10-03T08:56:49.127" v="71"/>
        <pc:sldMkLst>
          <pc:docMk/>
          <pc:sldMk cId="0" sldId="341"/>
        </pc:sldMkLst>
        <pc:spChg chg="add mod">
          <ac:chgData name="Aathmigan Jegatheeswaran" userId="f7b0c5cf-c46a-4f32-8ea8-d91261750283" providerId="ADAL" clId="{3E48425C-7BC6-5B6F-B1A6-6578363C0482}" dt="2025-10-03T08:56:49.127" v="71"/>
          <ac:spMkLst>
            <pc:docMk/>
            <pc:sldMk cId="0" sldId="341"/>
            <ac:spMk id="36" creationId="{FD27C896-9A09-13CC-DFD5-9F3DC04199BD}"/>
          </ac:spMkLst>
        </pc:spChg>
      </pc:sldChg>
      <pc:sldChg chg="addSp delSp modSp mod">
        <pc:chgData name="Aathmigan Jegatheeswaran" userId="f7b0c5cf-c46a-4f32-8ea8-d91261750283" providerId="ADAL" clId="{3E48425C-7BC6-5B6F-B1A6-6578363C0482}" dt="2025-10-03T09:03:35.155" v="112" actId="20577"/>
        <pc:sldMkLst>
          <pc:docMk/>
          <pc:sldMk cId="0" sldId="343"/>
        </pc:sldMkLst>
        <pc:spChg chg="add mod">
          <ac:chgData name="Aathmigan Jegatheeswaran" userId="f7b0c5cf-c46a-4f32-8ea8-d91261750283" providerId="ADAL" clId="{3E48425C-7BC6-5B6F-B1A6-6578363C0482}" dt="2025-10-03T09:03:35.155" v="112" actId="20577"/>
          <ac:spMkLst>
            <pc:docMk/>
            <pc:sldMk cId="0" sldId="343"/>
            <ac:spMk id="20" creationId="{2F0E2E18-FF72-51AC-F37B-C445E70AA712}"/>
          </ac:spMkLst>
        </pc:spChg>
      </pc:sldChg>
      <pc:sldChg chg="addSp modSp">
        <pc:chgData name="Aathmigan Jegatheeswaran" userId="f7b0c5cf-c46a-4f32-8ea8-d91261750283" providerId="ADAL" clId="{3E48425C-7BC6-5B6F-B1A6-6578363C0482}" dt="2025-10-03T09:03:40.628" v="113"/>
        <pc:sldMkLst>
          <pc:docMk/>
          <pc:sldMk cId="0" sldId="344"/>
        </pc:sldMkLst>
        <pc:spChg chg="add mod">
          <ac:chgData name="Aathmigan Jegatheeswaran" userId="f7b0c5cf-c46a-4f32-8ea8-d91261750283" providerId="ADAL" clId="{3E48425C-7BC6-5B6F-B1A6-6578363C0482}" dt="2025-10-03T09:03:40.628" v="113"/>
          <ac:spMkLst>
            <pc:docMk/>
            <pc:sldMk cId="0" sldId="344"/>
            <ac:spMk id="20" creationId="{4868C22A-330C-EB7F-783E-E6FA524AF6B8}"/>
          </ac:spMkLst>
        </pc:spChg>
      </pc:sldChg>
      <pc:sldChg chg="modSp mod">
        <pc:chgData name="Aathmigan Jegatheeswaran" userId="f7b0c5cf-c46a-4f32-8ea8-d91261750283" providerId="ADAL" clId="{3E48425C-7BC6-5B6F-B1A6-6578363C0482}" dt="2025-10-03T09:04:21.484" v="129" actId="20577"/>
        <pc:sldMkLst>
          <pc:docMk/>
          <pc:sldMk cId="0" sldId="345"/>
        </pc:sldMkLst>
        <pc:spChg chg="mod">
          <ac:chgData name="Aathmigan Jegatheeswaran" userId="f7b0c5cf-c46a-4f32-8ea8-d91261750283" providerId="ADAL" clId="{3E48425C-7BC6-5B6F-B1A6-6578363C0482}" dt="2025-10-03T09:04:21.484" v="129" actId="20577"/>
          <ac:spMkLst>
            <pc:docMk/>
            <pc:sldMk cId="0" sldId="345"/>
            <ac:spMk id="26" creationId="{BC9B2E09-BBA0-54C4-4DDC-B0547C5E1389}"/>
          </ac:spMkLst>
        </pc:spChg>
      </pc:sldChg>
      <pc:sldChg chg="modSp mod">
        <pc:chgData name="Aathmigan Jegatheeswaran" userId="f7b0c5cf-c46a-4f32-8ea8-d91261750283" providerId="ADAL" clId="{3E48425C-7BC6-5B6F-B1A6-6578363C0482}" dt="2025-10-03T09:04:17.074" v="127" actId="20577"/>
        <pc:sldMkLst>
          <pc:docMk/>
          <pc:sldMk cId="0" sldId="346"/>
        </pc:sldMkLst>
        <pc:spChg chg="mod">
          <ac:chgData name="Aathmigan Jegatheeswaran" userId="f7b0c5cf-c46a-4f32-8ea8-d91261750283" providerId="ADAL" clId="{3E48425C-7BC6-5B6F-B1A6-6578363C0482}" dt="2025-10-03T09:04:17.074" v="127" actId="20577"/>
          <ac:spMkLst>
            <pc:docMk/>
            <pc:sldMk cId="0" sldId="346"/>
            <ac:spMk id="26" creationId="{7D317299-DFB0-A154-E8A6-36F575F930E6}"/>
          </ac:spMkLst>
        </pc:spChg>
      </pc:sldChg>
      <pc:sldChg chg="addSp modSp">
        <pc:chgData name="Aathmigan Jegatheeswaran" userId="f7b0c5cf-c46a-4f32-8ea8-d91261750283" providerId="ADAL" clId="{3E48425C-7BC6-5B6F-B1A6-6578363C0482}" dt="2025-10-03T09:03:43.435" v="114"/>
        <pc:sldMkLst>
          <pc:docMk/>
          <pc:sldMk cId="0" sldId="347"/>
        </pc:sldMkLst>
        <pc:spChg chg="add mod">
          <ac:chgData name="Aathmigan Jegatheeswaran" userId="f7b0c5cf-c46a-4f32-8ea8-d91261750283" providerId="ADAL" clId="{3E48425C-7BC6-5B6F-B1A6-6578363C0482}" dt="2025-10-03T09:03:43.435" v="114"/>
          <ac:spMkLst>
            <pc:docMk/>
            <pc:sldMk cId="0" sldId="347"/>
            <ac:spMk id="21" creationId="{F61C78A7-1239-4B27-AAAB-497003EDAD8B}"/>
          </ac:spMkLst>
        </pc:spChg>
      </pc:sldChg>
      <pc:sldChg chg="modSp mod">
        <pc:chgData name="Aathmigan Jegatheeswaran" userId="f7b0c5cf-c46a-4f32-8ea8-d91261750283" providerId="ADAL" clId="{3E48425C-7BC6-5B6F-B1A6-6578363C0482}" dt="2025-10-03T09:04:05.088" v="122" actId="20577"/>
        <pc:sldMkLst>
          <pc:docMk/>
          <pc:sldMk cId="0" sldId="348"/>
        </pc:sldMkLst>
        <pc:spChg chg="mod">
          <ac:chgData name="Aathmigan Jegatheeswaran" userId="f7b0c5cf-c46a-4f32-8ea8-d91261750283" providerId="ADAL" clId="{3E48425C-7BC6-5B6F-B1A6-6578363C0482}" dt="2025-10-03T09:04:05.088" v="122" actId="20577"/>
          <ac:spMkLst>
            <pc:docMk/>
            <pc:sldMk cId="0" sldId="348"/>
            <ac:spMk id="27" creationId="{1E1CC83F-722B-E997-2675-A2E3BC3D9B3E}"/>
          </ac:spMkLst>
        </pc:spChg>
      </pc:sldChg>
      <pc:sldChg chg="addSp delSp modSp mod">
        <pc:chgData name="Aathmigan Jegatheeswaran" userId="f7b0c5cf-c46a-4f32-8ea8-d91261750283" providerId="ADAL" clId="{3E48425C-7BC6-5B6F-B1A6-6578363C0482}" dt="2025-10-03T09:03:44.648" v="115"/>
        <pc:sldMkLst>
          <pc:docMk/>
          <pc:sldMk cId="0" sldId="349"/>
        </pc:sldMkLst>
        <pc:spChg chg="add mod">
          <ac:chgData name="Aathmigan Jegatheeswaran" userId="f7b0c5cf-c46a-4f32-8ea8-d91261750283" providerId="ADAL" clId="{3E48425C-7BC6-5B6F-B1A6-6578363C0482}" dt="2025-10-03T09:03:44.648" v="115"/>
          <ac:spMkLst>
            <pc:docMk/>
            <pc:sldMk cId="0" sldId="349"/>
            <ac:spMk id="5" creationId="{B71594DC-234C-5E20-2504-75615F5430DD}"/>
          </ac:spMkLst>
        </pc:spChg>
      </pc:sldChg>
      <pc:sldChg chg="addSp delSp modSp mod">
        <pc:chgData name="Aathmigan Jegatheeswaran" userId="f7b0c5cf-c46a-4f32-8ea8-d91261750283" providerId="ADAL" clId="{3E48425C-7BC6-5B6F-B1A6-6578363C0482}" dt="2025-10-06T07:13:54.863" v="154" actId="1076"/>
        <pc:sldMkLst>
          <pc:docMk/>
          <pc:sldMk cId="0" sldId="351"/>
        </pc:sldMkLst>
        <pc:spChg chg="del">
          <ac:chgData name="Aathmigan Jegatheeswaran" userId="f7b0c5cf-c46a-4f32-8ea8-d91261750283" providerId="ADAL" clId="{3E48425C-7BC6-5B6F-B1A6-6578363C0482}" dt="2025-10-06T07:13:38.220" v="149" actId="478"/>
          <ac:spMkLst>
            <pc:docMk/>
            <pc:sldMk cId="0" sldId="351"/>
            <ac:spMk id="2" creationId="{00000000-0000-0000-0000-000000000000}"/>
          </ac:spMkLst>
        </pc:spChg>
        <pc:picChg chg="add mod">
          <ac:chgData name="Aathmigan Jegatheeswaran" userId="f7b0c5cf-c46a-4f32-8ea8-d91261750283" providerId="ADAL" clId="{3E48425C-7BC6-5B6F-B1A6-6578363C0482}" dt="2025-10-06T07:13:54.863" v="154" actId="1076"/>
          <ac:picMkLst>
            <pc:docMk/>
            <pc:sldMk cId="0" sldId="351"/>
            <ac:picMk id="6" creationId="{04F03E29-C23B-15C3-3528-4F71D1F9AA0A}"/>
          </ac:picMkLst>
        </pc:picChg>
      </pc:sldChg>
      <pc:sldChg chg="addSp modSp del">
        <pc:chgData name="Aathmigan Jegatheeswaran" userId="f7b0c5cf-c46a-4f32-8ea8-d91261750283" providerId="ADAL" clId="{3E48425C-7BC6-5B6F-B1A6-6578363C0482}" dt="2025-10-03T09:01:13.025" v="88" actId="2696"/>
        <pc:sldMkLst>
          <pc:docMk/>
          <pc:sldMk cId="0" sldId="362"/>
        </pc:sldMkLst>
      </pc:sldChg>
      <pc:sldChg chg="del">
        <pc:chgData name="Aathmigan Jegatheeswaran" userId="f7b0c5cf-c46a-4f32-8ea8-d91261750283" providerId="ADAL" clId="{3E48425C-7BC6-5B6F-B1A6-6578363C0482}" dt="2025-10-03T08:54:38.438" v="4" actId="2696"/>
        <pc:sldMkLst>
          <pc:docMk/>
          <pc:sldMk cId="0" sldId="403"/>
        </pc:sldMkLst>
      </pc:sldChg>
      <pc:sldChg chg="modSp mod">
        <pc:chgData name="Aathmigan Jegatheeswaran" userId="f7b0c5cf-c46a-4f32-8ea8-d91261750283" providerId="ADAL" clId="{3E48425C-7BC6-5B6F-B1A6-6578363C0482}" dt="2025-10-03T09:04:12.611" v="125" actId="20577"/>
        <pc:sldMkLst>
          <pc:docMk/>
          <pc:sldMk cId="4270475085" sldId="404"/>
        </pc:sldMkLst>
        <pc:spChg chg="mod">
          <ac:chgData name="Aathmigan Jegatheeswaran" userId="f7b0c5cf-c46a-4f32-8ea8-d91261750283" providerId="ADAL" clId="{3E48425C-7BC6-5B6F-B1A6-6578363C0482}" dt="2025-10-03T09:04:12.611" v="125" actId="20577"/>
          <ac:spMkLst>
            <pc:docMk/>
            <pc:sldMk cId="4270475085" sldId="404"/>
            <ac:spMk id="29" creationId="{97E6B5ED-24C3-BBAA-9EAC-435131468985}"/>
          </ac:spMkLst>
        </pc:spChg>
      </pc:sldChg>
      <pc:sldChg chg="addSp delSp modSp mod">
        <pc:chgData name="Aathmigan Jegatheeswaran" userId="f7b0c5cf-c46a-4f32-8ea8-d91261750283" providerId="ADAL" clId="{3E48425C-7BC6-5B6F-B1A6-6578363C0482}" dt="2025-10-03T09:03:46.103" v="116"/>
        <pc:sldMkLst>
          <pc:docMk/>
          <pc:sldMk cId="225179381" sldId="405"/>
        </pc:sldMkLst>
        <pc:spChg chg="add mod">
          <ac:chgData name="Aathmigan Jegatheeswaran" userId="f7b0c5cf-c46a-4f32-8ea8-d91261750283" providerId="ADAL" clId="{3E48425C-7BC6-5B6F-B1A6-6578363C0482}" dt="2025-10-03T09:03:46.103" v="116"/>
          <ac:spMkLst>
            <pc:docMk/>
            <pc:sldMk cId="225179381" sldId="405"/>
            <ac:spMk id="3" creationId="{D8788B82-C024-9133-0A50-ED0DB725D5A3}"/>
          </ac:spMkLst>
        </pc:spChg>
      </pc:sldChg>
      <pc:sldChg chg="addSp modSp">
        <pc:chgData name="Aathmigan Jegatheeswaran" userId="f7b0c5cf-c46a-4f32-8ea8-d91261750283" providerId="ADAL" clId="{3E48425C-7BC6-5B6F-B1A6-6578363C0482}" dt="2025-10-03T09:03:48.227" v="118"/>
        <pc:sldMkLst>
          <pc:docMk/>
          <pc:sldMk cId="4362033" sldId="406"/>
        </pc:sldMkLst>
        <pc:spChg chg="add mod">
          <ac:chgData name="Aathmigan Jegatheeswaran" userId="f7b0c5cf-c46a-4f32-8ea8-d91261750283" providerId="ADAL" clId="{3E48425C-7BC6-5B6F-B1A6-6578363C0482}" dt="2025-10-03T09:03:48.227" v="118"/>
          <ac:spMkLst>
            <pc:docMk/>
            <pc:sldMk cId="4362033" sldId="406"/>
            <ac:spMk id="4" creationId="{BE21EA59-67B0-32F9-D00A-2D8BED3126DF}"/>
          </ac:spMkLst>
        </pc:spChg>
      </pc:sldChg>
      <pc:sldChg chg="addSp modSp">
        <pc:chgData name="Aathmigan Jegatheeswaran" userId="f7b0c5cf-c46a-4f32-8ea8-d91261750283" providerId="ADAL" clId="{3E48425C-7BC6-5B6F-B1A6-6578363C0482}" dt="2025-10-03T09:03:47.398" v="117"/>
        <pc:sldMkLst>
          <pc:docMk/>
          <pc:sldMk cId="3635902693" sldId="407"/>
        </pc:sldMkLst>
        <pc:spChg chg="add mod">
          <ac:chgData name="Aathmigan Jegatheeswaran" userId="f7b0c5cf-c46a-4f32-8ea8-d91261750283" providerId="ADAL" clId="{3E48425C-7BC6-5B6F-B1A6-6578363C0482}" dt="2025-10-03T09:03:47.398" v="117"/>
          <ac:spMkLst>
            <pc:docMk/>
            <pc:sldMk cId="3635902693" sldId="407"/>
            <ac:spMk id="4" creationId="{29AA006C-292C-7F8A-DE79-B6F8BF1A3C25}"/>
          </ac:spMkLst>
        </pc:spChg>
      </pc:sldChg>
      <pc:sldMasterChg chg="delSldLayout">
        <pc:chgData name="Aathmigan Jegatheeswaran" userId="f7b0c5cf-c46a-4f32-8ea8-d91261750283" providerId="ADAL" clId="{3E48425C-7BC6-5B6F-B1A6-6578363C0482}" dt="2025-10-03T09:03:53.078" v="119" actId="2696"/>
        <pc:sldMasterMkLst>
          <pc:docMk/>
          <pc:sldMasterMk cId="2771291196" sldId="2147483648"/>
        </pc:sldMasterMkLst>
        <pc:sldLayoutChg chg="del">
          <pc:chgData name="Aathmigan Jegatheeswaran" userId="f7b0c5cf-c46a-4f32-8ea8-d91261750283" providerId="ADAL" clId="{3E48425C-7BC6-5B6F-B1A6-6578363C0482}" dt="2025-10-03T09:03:53.078" v="119" actId="2696"/>
          <pc:sldLayoutMkLst>
            <pc:docMk/>
            <pc:sldMasterMk cId="2771291196" sldId="2147483648"/>
            <pc:sldLayoutMk cId="3312399116"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DF561-CB07-CE4C-9256-95063E11FD5D}"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86185-9471-8C4E-8F3A-3BB10931DB81}" type="slidenum">
              <a:rPr lang="en-US" smtClean="0"/>
              <a:t>‹#›</a:t>
            </a:fld>
            <a:endParaRPr lang="en-US"/>
          </a:p>
        </p:txBody>
      </p:sp>
    </p:spTree>
    <p:extLst>
      <p:ext uri="{BB962C8B-B14F-4D97-AF65-F5344CB8AC3E}">
        <p14:creationId xmlns:p14="http://schemas.microsoft.com/office/powerpoint/2010/main" val="3407276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86185-9471-8C4E-8F3A-3BB10931DB81}" type="slidenum">
              <a:rPr lang="en-US" smtClean="0"/>
              <a:t>1</a:t>
            </a:fld>
            <a:endParaRPr lang="en-US"/>
          </a:p>
        </p:txBody>
      </p:sp>
    </p:spTree>
    <p:extLst>
      <p:ext uri="{BB962C8B-B14F-4D97-AF65-F5344CB8AC3E}">
        <p14:creationId xmlns:p14="http://schemas.microsoft.com/office/powerpoint/2010/main" val="205643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0E386185-9471-8C4E-8F3A-3BB10931DB81}" type="slidenum">
              <a:rPr lang="en-US" smtClean="0"/>
              <a:t>5</a:t>
            </a:fld>
            <a:endParaRPr lang="en-US"/>
          </a:p>
        </p:txBody>
      </p:sp>
    </p:spTree>
    <p:extLst>
      <p:ext uri="{BB962C8B-B14F-4D97-AF65-F5344CB8AC3E}">
        <p14:creationId xmlns:p14="http://schemas.microsoft.com/office/powerpoint/2010/main" val="374803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86185-9471-8C4E-8F3A-3BB10931DB81}" type="slidenum">
              <a:rPr lang="en-US" smtClean="0"/>
              <a:t>6</a:t>
            </a:fld>
            <a:endParaRPr lang="en-US"/>
          </a:p>
        </p:txBody>
      </p:sp>
    </p:spTree>
    <p:extLst>
      <p:ext uri="{BB962C8B-B14F-4D97-AF65-F5344CB8AC3E}">
        <p14:creationId xmlns:p14="http://schemas.microsoft.com/office/powerpoint/2010/main" val="356280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6D9D31A-9C67-5FA8-EA38-7EBF4802164E}" type="slidenum">
              <a:rPr/>
              <a:t>20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86185-9471-8C4E-8F3A-3BB10931DB81}" type="slidenum">
              <a:rPr lang="en-US" smtClean="0"/>
              <a:t>23</a:t>
            </a:fld>
            <a:endParaRPr lang="en-US"/>
          </a:p>
        </p:txBody>
      </p:sp>
    </p:spTree>
    <p:extLst>
      <p:ext uri="{BB962C8B-B14F-4D97-AF65-F5344CB8AC3E}">
        <p14:creationId xmlns:p14="http://schemas.microsoft.com/office/powerpoint/2010/main" val="1117924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C4E56"/>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864821-CC9F-BCEC-4997-450077A70392}"/>
              </a:ext>
            </a:extLst>
          </p:cNvPr>
          <p:cNvSpPr/>
          <p:nvPr userDrawn="1"/>
        </p:nvSpPr>
        <p:spPr>
          <a:xfrm>
            <a:off x="0" y="5656881"/>
            <a:ext cx="12192000" cy="12011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DE79AB6-AE31-BF67-FEF7-F84EFA927462}"/>
              </a:ext>
            </a:extLst>
          </p:cNvPr>
          <p:cNvSpPr/>
          <p:nvPr userDrawn="1"/>
        </p:nvSpPr>
        <p:spPr>
          <a:xfrm>
            <a:off x="8597245" y="0"/>
            <a:ext cx="3594755" cy="12726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AD6BB-B150-DB66-28E9-3E12DC097210}"/>
              </a:ext>
            </a:extLst>
          </p:cNvPr>
          <p:cNvSpPr>
            <a:spLocks noGrp="1"/>
          </p:cNvSpPr>
          <p:nvPr>
            <p:ph type="ctrTitle" hasCustomPrompt="1"/>
          </p:nvPr>
        </p:nvSpPr>
        <p:spPr>
          <a:xfrm>
            <a:off x="533400" y="3429000"/>
            <a:ext cx="11125200" cy="688975"/>
          </a:xfrm>
          <a:prstGeom prst="rect">
            <a:avLst/>
          </a:prstGeom>
        </p:spPr>
        <p:txBody>
          <a:bodyPr lIns="0" tIns="0" rIns="0" bIns="0" anchor="t" anchorCtr="0"/>
          <a:lstStyle>
            <a:lvl1pPr algn="l">
              <a:defRPr sz="4800">
                <a:solidFill>
                  <a:schemeClr val="bg1"/>
                </a:solidFill>
              </a:defRPr>
            </a:lvl1pPr>
          </a:lstStyle>
          <a:p>
            <a:r>
              <a:rPr lang="en-US" dirty="0"/>
              <a:t>MASTER TITLE</a:t>
            </a:r>
          </a:p>
        </p:txBody>
      </p:sp>
      <p:sp>
        <p:nvSpPr>
          <p:cNvPr id="12" name="Title Placeholder 1">
            <a:extLst>
              <a:ext uri="{FF2B5EF4-FFF2-40B4-BE49-F238E27FC236}">
                <a16:creationId xmlns:a16="http://schemas.microsoft.com/office/drawing/2014/main" id="{53195AA8-6F62-79B4-6B52-1125E9A1432B}"/>
              </a:ext>
            </a:extLst>
          </p:cNvPr>
          <p:cNvSpPr txBox="1">
            <a:spLocks/>
          </p:cNvSpPr>
          <p:nvPr userDrawn="1"/>
        </p:nvSpPr>
        <p:spPr>
          <a:xfrm>
            <a:off x="5867400" y="6105825"/>
            <a:ext cx="5791200" cy="29380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chemeClr val="bg1"/>
                </a:solidFill>
              </a:rPr>
              <a:t>‹#›</a:t>
            </a:fld>
            <a:endParaRPr lang="en-US" sz="1500" dirty="0">
              <a:solidFill>
                <a:schemeClr val="bg1"/>
              </a:solidFill>
            </a:endParaRPr>
          </a:p>
        </p:txBody>
      </p:sp>
      <p:sp>
        <p:nvSpPr>
          <p:cNvPr id="20" name="TextBox 19">
            <a:extLst>
              <a:ext uri="{FF2B5EF4-FFF2-40B4-BE49-F238E27FC236}">
                <a16:creationId xmlns:a16="http://schemas.microsoft.com/office/drawing/2014/main" id="{36B0F499-D14A-57CC-FB12-E11EAD6359C6}"/>
              </a:ext>
            </a:extLst>
          </p:cNvPr>
          <p:cNvSpPr txBox="1"/>
          <p:nvPr userDrawn="1"/>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INTRODUCING FRACHT GROUP</a:t>
            </a:r>
          </a:p>
        </p:txBody>
      </p:sp>
      <p:sp>
        <p:nvSpPr>
          <p:cNvPr id="22" name="Text Placeholder 21">
            <a:extLst>
              <a:ext uri="{FF2B5EF4-FFF2-40B4-BE49-F238E27FC236}">
                <a16:creationId xmlns:a16="http://schemas.microsoft.com/office/drawing/2014/main" id="{377A9880-4F19-40B3-7367-6C76D848EEE1}"/>
              </a:ext>
            </a:extLst>
          </p:cNvPr>
          <p:cNvSpPr>
            <a:spLocks noGrp="1"/>
          </p:cNvSpPr>
          <p:nvPr>
            <p:ph type="body" sz="quarter" idx="10" hasCustomPrompt="1"/>
          </p:nvPr>
        </p:nvSpPr>
        <p:spPr>
          <a:xfrm>
            <a:off x="533400" y="457200"/>
            <a:ext cx="5562600" cy="495300"/>
          </a:xfrm>
          <a:prstGeom prst="rect">
            <a:avLst/>
          </a:prstGeom>
        </p:spPr>
        <p:txBody>
          <a:bodyPr lIns="0" tIns="0" rIns="0" bIns="0"/>
          <a:lstStyle>
            <a:lvl1pPr marL="0" indent="0">
              <a:buNone/>
              <a:defRPr sz="1500" b="1">
                <a:solidFill>
                  <a:schemeClr val="bg1"/>
                </a:solidFill>
                <a:latin typeface="Montserra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HEADER</a:t>
            </a:r>
          </a:p>
        </p:txBody>
      </p:sp>
      <p:pic>
        <p:nvPicPr>
          <p:cNvPr id="4" name="Graphic 3">
            <a:extLst>
              <a:ext uri="{FF2B5EF4-FFF2-40B4-BE49-F238E27FC236}">
                <a16:creationId xmlns:a16="http://schemas.microsoft.com/office/drawing/2014/main" id="{6871E916-9236-2BD8-DA9E-923FEFC1BA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81457" y="270549"/>
            <a:ext cx="2177143" cy="365760"/>
          </a:xfrm>
          <a:prstGeom prst="rect">
            <a:avLst/>
          </a:prstGeom>
        </p:spPr>
      </p:pic>
    </p:spTree>
    <p:extLst>
      <p:ext uri="{BB962C8B-B14F-4D97-AF65-F5344CB8AC3E}">
        <p14:creationId xmlns:p14="http://schemas.microsoft.com/office/powerpoint/2010/main" val="1798674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83650"/>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864821-CC9F-BCEC-4997-450077A70392}"/>
              </a:ext>
            </a:extLst>
          </p:cNvPr>
          <p:cNvSpPr/>
          <p:nvPr userDrawn="1"/>
        </p:nvSpPr>
        <p:spPr>
          <a:xfrm>
            <a:off x="0" y="5673796"/>
            <a:ext cx="12192000" cy="12011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9DE79AB6-AE31-BF67-FEF7-F84EFA927462}"/>
              </a:ext>
            </a:extLst>
          </p:cNvPr>
          <p:cNvSpPr/>
          <p:nvPr userDrawn="1"/>
        </p:nvSpPr>
        <p:spPr>
          <a:xfrm>
            <a:off x="8597245" y="0"/>
            <a:ext cx="3594755" cy="12726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AD6BB-B150-DB66-28E9-3E12DC097210}"/>
              </a:ext>
            </a:extLst>
          </p:cNvPr>
          <p:cNvSpPr>
            <a:spLocks noGrp="1"/>
          </p:cNvSpPr>
          <p:nvPr>
            <p:ph type="ctrTitle" hasCustomPrompt="1"/>
          </p:nvPr>
        </p:nvSpPr>
        <p:spPr>
          <a:xfrm>
            <a:off x="533400" y="5216525"/>
            <a:ext cx="11125200" cy="688975"/>
          </a:xfrm>
          <a:prstGeom prst="rect">
            <a:avLst/>
          </a:prstGeom>
        </p:spPr>
        <p:txBody>
          <a:bodyPr lIns="0" tIns="0" rIns="0" bIns="0" anchor="b" anchorCtr="0"/>
          <a:lstStyle>
            <a:lvl1pPr algn="l">
              <a:defRPr sz="4800">
                <a:solidFill>
                  <a:schemeClr val="bg1"/>
                </a:solidFill>
              </a:defRPr>
            </a:lvl1pPr>
          </a:lstStyle>
          <a:p>
            <a:r>
              <a:rPr lang="en-US" dirty="0"/>
              <a:t>MASTER TITLE</a:t>
            </a:r>
          </a:p>
        </p:txBody>
      </p:sp>
      <p:pic>
        <p:nvPicPr>
          <p:cNvPr id="6" name="Graphic 5">
            <a:extLst>
              <a:ext uri="{FF2B5EF4-FFF2-40B4-BE49-F238E27FC236}">
                <a16:creationId xmlns:a16="http://schemas.microsoft.com/office/drawing/2014/main" id="{5D7E3390-0874-DADC-1B10-6BAC87A647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400" y="504444"/>
            <a:ext cx="2667000" cy="448056"/>
          </a:xfrm>
          <a:prstGeom prst="rect">
            <a:avLst/>
          </a:prstGeom>
        </p:spPr>
      </p:pic>
    </p:spTree>
    <p:extLst>
      <p:ext uri="{BB962C8B-B14F-4D97-AF65-F5344CB8AC3E}">
        <p14:creationId xmlns:p14="http://schemas.microsoft.com/office/powerpoint/2010/main" val="203137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F8D4BB-F465-B345-2608-B878DEDBC101}"/>
              </a:ext>
            </a:extLst>
          </p:cNvPr>
          <p:cNvSpPr>
            <a:spLocks noGrp="1"/>
          </p:cNvSpPr>
          <p:nvPr>
            <p:ph type="body" sz="quarter" idx="11" hasCustomPrompt="1"/>
          </p:nvPr>
        </p:nvSpPr>
        <p:spPr>
          <a:xfrm>
            <a:off x="533401" y="1622802"/>
            <a:ext cx="5372099" cy="286719"/>
          </a:xfrm>
          <a:prstGeom prst="rect">
            <a:avLst/>
          </a:prstGeom>
        </p:spPr>
        <p:txBody>
          <a:bodyPr lIns="0" tIns="0" rIns="0" bIns="0"/>
          <a:lstStyle>
            <a:lvl1pPr marL="0" indent="0">
              <a:buNone/>
              <a:defRPr b="1">
                <a:latin typeface="Montserrat" pitchFamily="2" charset="77"/>
              </a:defRPr>
            </a:lvl1pPr>
          </a:lstStyle>
          <a:p>
            <a:pPr lvl="0"/>
            <a:r>
              <a:rPr lang="en-US" dirty="0"/>
              <a:t>TITLE</a:t>
            </a:r>
          </a:p>
        </p:txBody>
      </p:sp>
      <p:sp>
        <p:nvSpPr>
          <p:cNvPr id="6" name="Text Placeholder 4">
            <a:extLst>
              <a:ext uri="{FF2B5EF4-FFF2-40B4-BE49-F238E27FC236}">
                <a16:creationId xmlns:a16="http://schemas.microsoft.com/office/drawing/2014/main" id="{2F0DF7D2-CD86-B8BB-88ED-97DA622FF593}"/>
              </a:ext>
            </a:extLst>
          </p:cNvPr>
          <p:cNvSpPr>
            <a:spLocks noGrp="1"/>
          </p:cNvSpPr>
          <p:nvPr>
            <p:ph type="body" sz="quarter" idx="12" hasCustomPrompt="1"/>
          </p:nvPr>
        </p:nvSpPr>
        <p:spPr>
          <a:xfrm>
            <a:off x="542827" y="2161095"/>
            <a:ext cx="5362673" cy="3790254"/>
          </a:xfrm>
          <a:prstGeom prst="rect">
            <a:avLst/>
          </a:prstGeom>
        </p:spPr>
        <p:txBody>
          <a:bodyPr lIns="0" tIns="0" rIns="0" bIns="0"/>
          <a:lstStyle>
            <a:lvl1pPr marL="0" indent="0">
              <a:buNone/>
              <a:defRPr sz="1250" b="0">
                <a:latin typeface="Trebuchet MS" panose="020B0703020202090204" pitchFamily="34" charset="0"/>
              </a:defRPr>
            </a:lvl1pPr>
          </a:lstStyle>
          <a:p>
            <a:pPr lvl="0"/>
            <a:r>
              <a:rPr lang="en-US" dirty="0"/>
              <a:t>Text</a:t>
            </a:r>
          </a:p>
        </p:txBody>
      </p:sp>
      <p:sp>
        <p:nvSpPr>
          <p:cNvPr id="3" name="Freeform 10">
            <a:extLst>
              <a:ext uri="{FF2B5EF4-FFF2-40B4-BE49-F238E27FC236}">
                <a16:creationId xmlns:a16="http://schemas.microsoft.com/office/drawing/2014/main" id="{485FC29A-310C-1BEE-093F-8CEB7BEB1EC2}"/>
              </a:ext>
            </a:extLst>
          </p:cNvPr>
          <p:cNvSpPr>
            <a:spLocks/>
          </p:cNvSpPr>
          <p:nvPr userDrawn="1"/>
        </p:nvSpPr>
        <p:spPr>
          <a:xfrm rot="-5400000">
            <a:off x="540442" y="450158"/>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229063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F8D4BB-F465-B345-2608-B878DEDBC101}"/>
              </a:ext>
            </a:extLst>
          </p:cNvPr>
          <p:cNvSpPr>
            <a:spLocks noGrp="1"/>
          </p:cNvSpPr>
          <p:nvPr>
            <p:ph type="body" sz="quarter" idx="11" hasCustomPrompt="1"/>
          </p:nvPr>
        </p:nvSpPr>
        <p:spPr>
          <a:xfrm>
            <a:off x="6286501" y="1622802"/>
            <a:ext cx="5372099" cy="286719"/>
          </a:xfrm>
          <a:prstGeom prst="rect">
            <a:avLst/>
          </a:prstGeom>
        </p:spPr>
        <p:txBody>
          <a:bodyPr lIns="0" tIns="0" rIns="0" bIns="0"/>
          <a:lstStyle>
            <a:lvl1pPr marL="0" indent="0">
              <a:buNone/>
              <a:defRPr b="1">
                <a:latin typeface="Montserrat" pitchFamily="2" charset="77"/>
              </a:defRPr>
            </a:lvl1pPr>
          </a:lstStyle>
          <a:p>
            <a:pPr lvl="0"/>
            <a:r>
              <a:rPr lang="en-US" dirty="0"/>
              <a:t>TITLE</a:t>
            </a:r>
          </a:p>
        </p:txBody>
      </p:sp>
      <p:sp>
        <p:nvSpPr>
          <p:cNvPr id="6" name="Text Placeholder 4">
            <a:extLst>
              <a:ext uri="{FF2B5EF4-FFF2-40B4-BE49-F238E27FC236}">
                <a16:creationId xmlns:a16="http://schemas.microsoft.com/office/drawing/2014/main" id="{2F0DF7D2-CD86-B8BB-88ED-97DA622FF593}"/>
              </a:ext>
            </a:extLst>
          </p:cNvPr>
          <p:cNvSpPr>
            <a:spLocks noGrp="1"/>
          </p:cNvSpPr>
          <p:nvPr>
            <p:ph type="body" sz="quarter" idx="12" hasCustomPrompt="1"/>
          </p:nvPr>
        </p:nvSpPr>
        <p:spPr>
          <a:xfrm>
            <a:off x="6295927" y="2161095"/>
            <a:ext cx="5362673" cy="3790254"/>
          </a:xfrm>
          <a:prstGeom prst="rect">
            <a:avLst/>
          </a:prstGeom>
        </p:spPr>
        <p:txBody>
          <a:bodyPr lIns="0" tIns="0" rIns="0" bIns="0"/>
          <a:lstStyle>
            <a:lvl1pPr marL="0" indent="0">
              <a:buNone/>
              <a:defRPr sz="1250" b="0">
                <a:latin typeface="Trebuchet MS" panose="020B0703020202090204" pitchFamily="34" charset="0"/>
              </a:defRPr>
            </a:lvl1pPr>
          </a:lstStyle>
          <a:p>
            <a:pPr lvl="0"/>
            <a:r>
              <a:rPr lang="en-US" dirty="0"/>
              <a:t>Text</a:t>
            </a:r>
          </a:p>
        </p:txBody>
      </p:sp>
      <p:sp>
        <p:nvSpPr>
          <p:cNvPr id="3" name="Freeform 10">
            <a:extLst>
              <a:ext uri="{FF2B5EF4-FFF2-40B4-BE49-F238E27FC236}">
                <a16:creationId xmlns:a16="http://schemas.microsoft.com/office/drawing/2014/main" id="{DEBC2CB7-B71A-FD4A-C986-022FD4ADC7FE}"/>
              </a:ext>
            </a:extLst>
          </p:cNvPr>
          <p:cNvSpPr>
            <a:spLocks/>
          </p:cNvSpPr>
          <p:nvPr userDrawn="1"/>
        </p:nvSpPr>
        <p:spPr>
          <a:xfrm rot="-5400000">
            <a:off x="540442" y="450158"/>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378889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2665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Content Placeholder 2"/>
          <p:cNvSpPr>
            <a:spLocks noGrp="1"/>
          </p:cNvSpPr>
          <p:nvPr>
            <p:ph idx="1"/>
          </p:nvPr>
        </p:nvSpPr>
        <p:spPr bwMode="auto"/>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10"/>
          </p:nvPr>
        </p:nvSpPr>
        <p:spPr bwMode="auto"/>
        <p:txBody>
          <a:bodyPr/>
          <a:lstStyle/>
          <a:p>
            <a:pPr>
              <a:defRPr/>
            </a:pPr>
            <a:fld id="{6400970B-ADE7-D34C-85E0-4A7254947D33}" type="datetimeFigureOut">
              <a:rPr lang="de-DE"/>
              <a:t>06.10.25</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3382176A-9253-1E41-8DFC-19F615A7C2F3}" type="slidenum">
              <a:rPr/>
              <a:t>‹#›</a:t>
            </a:fld>
            <a:endParaRPr/>
          </a:p>
        </p:txBody>
      </p:sp>
    </p:spTree>
    <p:extLst>
      <p:ext uri="{BB962C8B-B14F-4D97-AF65-F5344CB8AC3E}">
        <p14:creationId xmlns:p14="http://schemas.microsoft.com/office/powerpoint/2010/main" val="29685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0" name="Imagen 9">
            <a:extLst>
              <a:ext uri="{FF2B5EF4-FFF2-40B4-BE49-F238E27FC236}">
                <a16:creationId xmlns:a16="http://schemas.microsoft.com/office/drawing/2014/main" id="{07F32CB6-87E5-AFBA-67D0-22C6EB5CC74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2" name="Título 1">
            <a:extLst>
              <a:ext uri="{FF2B5EF4-FFF2-40B4-BE49-F238E27FC236}">
                <a16:creationId xmlns:a16="http://schemas.microsoft.com/office/drawing/2014/main" id="{04D6754E-3180-71EC-7EAA-A236087F3AA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DDBA2BD-107C-72F8-DAE2-2DB0FFF65A7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D622CFC5-12D4-3E3D-5200-B5AD5F32AAA5}"/>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5B971705-213E-525A-C660-4D05954B01D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57563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9942E0F-1BC6-8174-D3D7-5357D3AAF58F}"/>
              </a:ext>
            </a:extLst>
          </p:cNvPr>
          <p:cNvSpPr txBox="1">
            <a:spLocks/>
          </p:cNvSpPr>
          <p:nvPr userDrawn="1"/>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183650"/>
                </a:solidFill>
              </a:rPr>
              <a:t>‹#›</a:t>
            </a:fld>
            <a:r>
              <a:rPr lang="en-US" sz="1500" dirty="0">
                <a:solidFill>
                  <a:srgbClr val="183650"/>
                </a:solidFill>
              </a:rPr>
              <a:t> </a:t>
            </a:r>
          </a:p>
        </p:txBody>
      </p:sp>
      <p:sp>
        <p:nvSpPr>
          <p:cNvPr id="13" name="TextBox 12">
            <a:extLst>
              <a:ext uri="{FF2B5EF4-FFF2-40B4-BE49-F238E27FC236}">
                <a16:creationId xmlns:a16="http://schemas.microsoft.com/office/drawing/2014/main" id="{1276A468-0305-7A22-DBEF-7BA437252AB0}"/>
              </a:ext>
            </a:extLst>
          </p:cNvPr>
          <p:cNvSpPr txBox="1"/>
          <p:nvPr userDrawn="1"/>
        </p:nvSpPr>
        <p:spPr>
          <a:xfrm>
            <a:off x="548640" y="6269920"/>
            <a:ext cx="5553644" cy="153888"/>
          </a:xfrm>
          <a:prstGeom prst="rect">
            <a:avLst/>
          </a:prstGeom>
          <a:noFill/>
        </p:spPr>
        <p:txBody>
          <a:bodyPr wrap="square" lIns="0" tIns="0" rIns="0" bIns="0" rtlCol="0">
            <a:spAutoFit/>
          </a:bodyPr>
          <a:lstStyle/>
          <a:p>
            <a:r>
              <a:rPr lang="en-US" sz="1000" b="1" dirty="0">
                <a:latin typeface="Montserrat" pitchFamily="2" charset="77"/>
              </a:rPr>
              <a:t>INTRODUCING FRACHT GROUP</a:t>
            </a:r>
          </a:p>
        </p:txBody>
      </p:sp>
      <p:pic>
        <p:nvPicPr>
          <p:cNvPr id="3" name="Graphic 2">
            <a:extLst>
              <a:ext uri="{FF2B5EF4-FFF2-40B4-BE49-F238E27FC236}">
                <a16:creationId xmlns:a16="http://schemas.microsoft.com/office/drawing/2014/main" id="{0C54F3DC-5033-B896-A684-5679898476B3}"/>
              </a:ext>
            </a:extLst>
          </p:cNvPr>
          <p:cNvPicPr/>
          <p:nvPr userDrawn="1"/>
        </p:nvPicPr>
        <p:blipFill>
          <a:blip r:embed="rId9">
            <a:extLst>
              <a:ext uri="{96DAC541-7B7A-43D3-8B79-37D633B846F1}">
                <asvg:svgBlip xmlns:asvg="http://schemas.microsoft.com/office/drawing/2016/SVG/main" r:embed="rId10"/>
              </a:ext>
            </a:extLst>
          </a:blip>
          <a:stretch>
            <a:fillRect/>
          </a:stretch>
        </p:blipFill>
        <p:spPr>
          <a:xfrm>
            <a:off x="9485013" y="274613"/>
            <a:ext cx="2178000" cy="365174"/>
          </a:xfrm>
          <a:prstGeom prst="rect">
            <a:avLst/>
          </a:prstGeom>
        </p:spPr>
      </p:pic>
    </p:spTree>
    <p:extLst>
      <p:ext uri="{BB962C8B-B14F-4D97-AF65-F5344CB8AC3E}">
        <p14:creationId xmlns:p14="http://schemas.microsoft.com/office/powerpoint/2010/main" val="277129119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3" r:id="rId4"/>
    <p:sldLayoutId id="2147483652" r:id="rId5"/>
    <p:sldLayoutId id="2147483654" r:id="rId6"/>
    <p:sldLayoutId id="2147483656" r:id="rId7"/>
  </p:sldLayoutIdLst>
  <p:txStyles>
    <p:titleStyle>
      <a:lvl1pPr algn="l" defTabSz="914400" rtl="0" eaLnBrk="1" latinLnBrk="0" hangingPunct="1">
        <a:lnSpc>
          <a:spcPct val="90000"/>
        </a:lnSpc>
        <a:spcBef>
          <a:spcPct val="0"/>
        </a:spcBef>
        <a:buNone/>
        <a:defRPr sz="1400" b="1" kern="1200">
          <a:solidFill>
            <a:srgbClr val="183650"/>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83650"/>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83650"/>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83650"/>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83650"/>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83650"/>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userDrawn="1">
          <p15:clr>
            <a:srgbClr val="F26B43"/>
          </p15:clr>
        </p15:guide>
        <p15:guide id="2" pos="3840" userDrawn="1">
          <p15:clr>
            <a:srgbClr val="F26B43"/>
          </p15:clr>
        </p15:guide>
        <p15:guide id="3" orient="horz" pos="2160" userDrawn="1">
          <p15:clr>
            <a:srgbClr val="F26B43"/>
          </p15:clr>
        </p15:guide>
        <p15:guide id="4" pos="7344" userDrawn="1">
          <p15:clr>
            <a:srgbClr val="F26B43"/>
          </p15:clr>
        </p15:guide>
        <p15:guide id="5" orient="horz" pos="288" userDrawn="1">
          <p15:clr>
            <a:srgbClr val="F26B43"/>
          </p15:clr>
        </p15:guide>
        <p15:guide id="6" orient="horz" pos="4032" userDrawn="1">
          <p15:clr>
            <a:srgbClr val="F26B43"/>
          </p15:clr>
        </p15:guide>
        <p15:guide id="7" orient="horz" pos="1008" userDrawn="1">
          <p15:clr>
            <a:srgbClr val="F26B43"/>
          </p15:clr>
        </p15:guide>
        <p15:guide id="8" pos="3720" userDrawn="1">
          <p15:clr>
            <a:srgbClr val="F26B43"/>
          </p15:clr>
        </p15:guide>
        <p15:guide id="9" pos="3960" userDrawn="1">
          <p15:clr>
            <a:srgbClr val="F26B43"/>
          </p15:clr>
        </p15:guide>
        <p15:guide id="10" orient="horz" pos="600" userDrawn="1">
          <p15:clr>
            <a:srgbClr val="F26B43"/>
          </p15:clr>
        </p15:guide>
        <p15:guide id="11" orient="horz" pos="3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5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11.sv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11.sv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11.sv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hyperlink" Target="http://www.frachtgroup.com/" TargetMode="Externa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hip in the water&#10;&#10;AI-generated content may be incorrect.">
            <a:extLst>
              <a:ext uri="{FF2B5EF4-FFF2-40B4-BE49-F238E27FC236}">
                <a16:creationId xmlns:a16="http://schemas.microsoft.com/office/drawing/2014/main" id="{F8C4411D-3793-1505-875C-3E74C71C1CF5}"/>
              </a:ext>
            </a:extLst>
          </p:cNvPr>
          <p:cNvPicPr>
            <a:picLocks noChangeAspect="1"/>
          </p:cNvPicPr>
          <p:nvPr/>
        </p:nvPicPr>
        <p:blipFill>
          <a:blip r:embed="rId3"/>
          <a:srcRect t="11052" b="13947"/>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AD323F7-0D56-CBF2-4DE2-950613473959}"/>
              </a:ext>
            </a:extLst>
          </p:cNvPr>
          <p:cNvSpPr/>
          <p:nvPr/>
        </p:nvSpPr>
        <p:spPr>
          <a:xfrm>
            <a:off x="0" y="0"/>
            <a:ext cx="12192000" cy="6858000"/>
          </a:xfrm>
          <a:prstGeom prst="rect">
            <a:avLst/>
          </a:prstGeom>
          <a:gradFill>
            <a:gsLst>
              <a:gs pos="32000">
                <a:schemeClr val="tx1">
                  <a:alpha val="0"/>
                </a:schemeClr>
              </a:gs>
              <a:gs pos="100000">
                <a:schemeClr val="tx1">
                  <a:alpha val="97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8AA3D066-C0BE-45A5-DF2F-B277D86CAB32}"/>
              </a:ext>
            </a:extLst>
          </p:cNvPr>
          <p:cNvSpPr/>
          <p:nvPr/>
        </p:nvSpPr>
        <p:spPr>
          <a:xfrm>
            <a:off x="766342" y="5508157"/>
            <a:ext cx="3906137" cy="664043"/>
          </a:xfrm>
          <a:custGeom>
            <a:avLst/>
            <a:gdLst/>
            <a:ahLst/>
            <a:cxnLst/>
            <a:rect l="l" t="t" r="r" b="b"/>
            <a:pathLst>
              <a:path w="5859206" h="996065">
                <a:moveTo>
                  <a:pt x="0" y="0"/>
                </a:moveTo>
                <a:lnTo>
                  <a:pt x="5859207" y="0"/>
                </a:lnTo>
                <a:lnTo>
                  <a:pt x="5859207" y="996065"/>
                </a:lnTo>
                <a:lnTo>
                  <a:pt x="0" y="996065"/>
                </a:lnTo>
                <a:lnTo>
                  <a:pt x="0" y="0"/>
                </a:lnTo>
                <a:close/>
              </a:path>
            </a:pathLst>
          </a:custGeom>
          <a:blipFill>
            <a:blip r:embed="rId4"/>
            <a:stretch>
              <a:fillRect/>
            </a:stretch>
          </a:blipFill>
        </p:spPr>
        <p:txBody>
          <a:bodyPr/>
          <a:lstStyle/>
          <a:p>
            <a:endParaRPr lang="en-US" sz="1200"/>
          </a:p>
        </p:txBody>
      </p:sp>
      <p:sp>
        <p:nvSpPr>
          <p:cNvPr id="5" name="TextBox 4">
            <a:extLst>
              <a:ext uri="{FF2B5EF4-FFF2-40B4-BE49-F238E27FC236}">
                <a16:creationId xmlns:a16="http://schemas.microsoft.com/office/drawing/2014/main" id="{62D393BA-8144-534C-338A-9ABA0389AD4B}"/>
              </a:ext>
            </a:extLst>
          </p:cNvPr>
          <p:cNvSpPr txBox="1"/>
          <p:nvPr/>
        </p:nvSpPr>
        <p:spPr>
          <a:xfrm>
            <a:off x="766342" y="4588709"/>
            <a:ext cx="4006513" cy="676852"/>
          </a:xfrm>
          <a:prstGeom prst="rect">
            <a:avLst/>
          </a:prstGeom>
        </p:spPr>
        <p:txBody>
          <a:bodyPr lIns="0" tIns="0" rIns="0" bIns="0" rtlCol="0" anchor="t">
            <a:spAutoFit/>
          </a:bodyPr>
          <a:lstStyle/>
          <a:p>
            <a:pPr>
              <a:lnSpc>
                <a:spcPts val="5684"/>
              </a:lnSpc>
              <a:spcBef>
                <a:spcPct val="0"/>
              </a:spcBef>
            </a:pPr>
            <a:r>
              <a:rPr lang="en-US" sz="4060" b="1" spc="24" dirty="0">
                <a:solidFill>
                  <a:srgbClr val="FFFFFF"/>
                </a:solidFill>
                <a:latin typeface="Montserrat" pitchFamily="2" charset="77"/>
                <a:ea typeface="Montserrat 1 Bold"/>
                <a:cs typeface="Montserrat 1 Bold"/>
                <a:sym typeface="Montserrat 1 Bold"/>
              </a:rPr>
              <a:t>INTRODUCING</a:t>
            </a:r>
          </a:p>
        </p:txBody>
      </p:sp>
    </p:spTree>
    <p:extLst>
      <p:ext uri="{BB962C8B-B14F-4D97-AF65-F5344CB8AC3E}">
        <p14:creationId xmlns:p14="http://schemas.microsoft.com/office/powerpoint/2010/main" val="58835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061592" cy="6858000"/>
          </a:xfrm>
          <a:custGeom>
            <a:avLst/>
            <a:gdLst/>
            <a:ahLst/>
            <a:cxnLst/>
            <a:rect l="l" t="t" r="r" b="b"/>
            <a:pathLst>
              <a:path w="6092388" h="10287000">
                <a:moveTo>
                  <a:pt x="0" y="0"/>
                </a:moveTo>
                <a:lnTo>
                  <a:pt x="6092388" y="0"/>
                </a:lnTo>
                <a:lnTo>
                  <a:pt x="6092388"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a:spLocks noGrp="1" noRot="1" noMove="1" noResize="1" noEditPoints="1" noAdjustHandles="1" noChangeArrowheads="1" noChangeShapeType="1"/>
          </p:cNvSpPr>
          <p:nvPr/>
        </p:nvSpPr>
        <p:spPr>
          <a:xfrm>
            <a:off x="0" y="0"/>
            <a:ext cx="4061592" cy="6852149"/>
          </a:xfrm>
          <a:custGeom>
            <a:avLst/>
            <a:gdLst/>
            <a:ahLst/>
            <a:cxnLst/>
            <a:rect l="l" t="t" r="r" b="b"/>
            <a:pathLst>
              <a:path w="1604579" h="2707022">
                <a:moveTo>
                  <a:pt x="0" y="0"/>
                </a:moveTo>
                <a:lnTo>
                  <a:pt x="1604579" y="0"/>
                </a:lnTo>
                <a:lnTo>
                  <a:pt x="1604579" y="2707022"/>
                </a:lnTo>
                <a:lnTo>
                  <a:pt x="0" y="2707022"/>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grpSp>
        <p:nvGrpSpPr>
          <p:cNvPr id="6" name="Group 6"/>
          <p:cNvGrpSpPr>
            <a:grpSpLocks noGrp="1" noUngrp="1" noRot="1" noMove="1" noResize="1"/>
          </p:cNvGrpSpPr>
          <p:nvPr/>
        </p:nvGrpSpPr>
        <p:grpSpPr>
          <a:xfrm>
            <a:off x="4747392" y="2297362"/>
            <a:ext cx="2159000" cy="635000"/>
            <a:chOff x="0" y="0"/>
            <a:chExt cx="852938" cy="250864"/>
          </a:xfrm>
        </p:grpSpPr>
        <p:sp>
          <p:nvSpPr>
            <p:cNvPr id="7" name="Freeform 7"/>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8" name="TextBox 8"/>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9" name="Group 9"/>
          <p:cNvGrpSpPr>
            <a:grpSpLocks noGrp="1" noUngrp="1" noRot="1" noMove="1" noResize="1"/>
          </p:cNvGrpSpPr>
          <p:nvPr/>
        </p:nvGrpSpPr>
        <p:grpSpPr>
          <a:xfrm>
            <a:off x="7047296" y="2297362"/>
            <a:ext cx="2159000" cy="635000"/>
            <a:chOff x="0" y="0"/>
            <a:chExt cx="852938" cy="250864"/>
          </a:xfrm>
        </p:grpSpPr>
        <p:sp>
          <p:nvSpPr>
            <p:cNvPr id="10" name="Freeform 10"/>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11" name="TextBox 11"/>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a:grpSpLocks noGrp="1" noUngrp="1" noRot="1" noMove="1" noResize="1"/>
          </p:cNvGrpSpPr>
          <p:nvPr/>
        </p:nvGrpSpPr>
        <p:grpSpPr>
          <a:xfrm>
            <a:off x="9347200" y="2291838"/>
            <a:ext cx="2159000" cy="635000"/>
            <a:chOff x="0" y="0"/>
            <a:chExt cx="852938" cy="250864"/>
          </a:xfrm>
        </p:grpSpPr>
        <p:sp>
          <p:nvSpPr>
            <p:cNvPr id="13" name="Freeform 13"/>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14" name="TextBox 14"/>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a:grpSpLocks noGrp="1" noUngrp="1" noRot="1" noMove="1" noResize="1"/>
          </p:cNvGrpSpPr>
          <p:nvPr/>
        </p:nvGrpSpPr>
        <p:grpSpPr>
          <a:xfrm>
            <a:off x="4747392" y="3081587"/>
            <a:ext cx="2159000" cy="635000"/>
            <a:chOff x="0" y="0"/>
            <a:chExt cx="852938" cy="250864"/>
          </a:xfrm>
        </p:grpSpPr>
        <p:sp>
          <p:nvSpPr>
            <p:cNvPr id="16" name="Freeform 16"/>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17" name="TextBox 17"/>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a:grpSpLocks noGrp="1" noUngrp="1" noRot="1" noMove="1" noResize="1"/>
          </p:cNvGrpSpPr>
          <p:nvPr/>
        </p:nvGrpSpPr>
        <p:grpSpPr>
          <a:xfrm>
            <a:off x="7047296" y="3087112"/>
            <a:ext cx="2159000" cy="635000"/>
            <a:chOff x="0" y="0"/>
            <a:chExt cx="852938" cy="250864"/>
          </a:xfrm>
        </p:grpSpPr>
        <p:sp>
          <p:nvSpPr>
            <p:cNvPr id="19" name="Freeform 19"/>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20" name="TextBox 20"/>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a:grpSpLocks noGrp="1" noUngrp="1" noRot="1" noMove="1" noResize="1"/>
          </p:cNvGrpSpPr>
          <p:nvPr/>
        </p:nvGrpSpPr>
        <p:grpSpPr>
          <a:xfrm>
            <a:off x="9347200" y="3081587"/>
            <a:ext cx="2159000" cy="635000"/>
            <a:chOff x="0" y="0"/>
            <a:chExt cx="852938" cy="250864"/>
          </a:xfrm>
        </p:grpSpPr>
        <p:sp>
          <p:nvSpPr>
            <p:cNvPr id="22" name="Freeform 22"/>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23" name="TextBox 23"/>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24" name="Group 24"/>
          <p:cNvGrpSpPr>
            <a:grpSpLocks noGrp="1" noUngrp="1" noRot="1" noMove="1" noResize="1"/>
          </p:cNvGrpSpPr>
          <p:nvPr/>
        </p:nvGrpSpPr>
        <p:grpSpPr>
          <a:xfrm>
            <a:off x="4747392" y="3874512"/>
            <a:ext cx="2159000" cy="635000"/>
            <a:chOff x="0" y="0"/>
            <a:chExt cx="852938" cy="250864"/>
          </a:xfrm>
        </p:grpSpPr>
        <p:sp>
          <p:nvSpPr>
            <p:cNvPr id="25" name="Freeform 25"/>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26" name="TextBox 26"/>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a:grpSpLocks noGrp="1" noUngrp="1" noRot="1" noMove="1" noResize="1"/>
          </p:cNvGrpSpPr>
          <p:nvPr/>
        </p:nvGrpSpPr>
        <p:grpSpPr>
          <a:xfrm>
            <a:off x="9347200" y="3874512"/>
            <a:ext cx="2159000" cy="635000"/>
            <a:chOff x="0" y="0"/>
            <a:chExt cx="852938" cy="250864"/>
          </a:xfrm>
        </p:grpSpPr>
        <p:sp>
          <p:nvSpPr>
            <p:cNvPr id="28" name="Freeform 28"/>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29" name="TextBox 29"/>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a:grpSpLocks noGrp="1" noUngrp="1" noRot="1" noMove="1" noResize="1"/>
          </p:cNvGrpSpPr>
          <p:nvPr/>
        </p:nvGrpSpPr>
        <p:grpSpPr>
          <a:xfrm>
            <a:off x="7047296" y="4661912"/>
            <a:ext cx="2159000" cy="635000"/>
            <a:chOff x="0" y="0"/>
            <a:chExt cx="852938" cy="250864"/>
          </a:xfrm>
        </p:grpSpPr>
        <p:sp>
          <p:nvSpPr>
            <p:cNvPr id="31" name="Freeform 31"/>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32" name="TextBox 32"/>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33" name="Group 33"/>
          <p:cNvGrpSpPr>
            <a:grpSpLocks noGrp="1" noUngrp="1" noRot="1" noMove="1" noResize="1"/>
          </p:cNvGrpSpPr>
          <p:nvPr/>
        </p:nvGrpSpPr>
        <p:grpSpPr>
          <a:xfrm>
            <a:off x="7047296" y="3874512"/>
            <a:ext cx="2159000" cy="635000"/>
            <a:chOff x="0" y="0"/>
            <a:chExt cx="852938" cy="250864"/>
          </a:xfrm>
        </p:grpSpPr>
        <p:sp>
          <p:nvSpPr>
            <p:cNvPr id="34" name="Freeform 34"/>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35" name="TextBox 35"/>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36" name="Group 36"/>
          <p:cNvGrpSpPr>
            <a:grpSpLocks noGrp="1" noUngrp="1" noRot="1" noMove="1" noResize="1"/>
          </p:cNvGrpSpPr>
          <p:nvPr/>
        </p:nvGrpSpPr>
        <p:grpSpPr>
          <a:xfrm>
            <a:off x="4747392" y="4661912"/>
            <a:ext cx="2159000" cy="635000"/>
            <a:chOff x="0" y="0"/>
            <a:chExt cx="852938" cy="250864"/>
          </a:xfrm>
        </p:grpSpPr>
        <p:sp>
          <p:nvSpPr>
            <p:cNvPr id="37" name="Freeform 37"/>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38" name="TextBox 38"/>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grpSp>
        <p:nvGrpSpPr>
          <p:cNvPr id="39" name="Group 39"/>
          <p:cNvGrpSpPr>
            <a:grpSpLocks noGrp="1" noUngrp="1" noRot="1" noMove="1" noResize="1"/>
          </p:cNvGrpSpPr>
          <p:nvPr/>
        </p:nvGrpSpPr>
        <p:grpSpPr>
          <a:xfrm>
            <a:off x="9347200" y="4661912"/>
            <a:ext cx="2159000" cy="635000"/>
            <a:chOff x="0" y="0"/>
            <a:chExt cx="852938" cy="250864"/>
          </a:xfrm>
        </p:grpSpPr>
        <p:sp>
          <p:nvSpPr>
            <p:cNvPr id="40" name="Freeform 40"/>
            <p:cNvSpPr>
              <a:spLocks noGrp="1" noRot="1" noMove="1" noResize="1" noEditPoints="1" noAdjustHandles="1" noChangeArrowheads="1" noChangeShapeType="1"/>
            </p:cNvSpPr>
            <p:nvPr/>
          </p:nvSpPr>
          <p:spPr>
            <a:xfrm>
              <a:off x="0" y="0"/>
              <a:ext cx="852938" cy="250864"/>
            </a:xfrm>
            <a:custGeom>
              <a:avLst/>
              <a:gdLst/>
              <a:ahLst/>
              <a:cxnLst/>
              <a:rect l="l" t="t" r="r" b="b"/>
              <a:pathLst>
                <a:path w="852938" h="250864">
                  <a:moveTo>
                    <a:pt x="0" y="0"/>
                  </a:moveTo>
                  <a:lnTo>
                    <a:pt x="852938" y="0"/>
                  </a:lnTo>
                  <a:lnTo>
                    <a:pt x="852938" y="250864"/>
                  </a:lnTo>
                  <a:lnTo>
                    <a:pt x="0" y="250864"/>
                  </a:lnTo>
                  <a:close/>
                </a:path>
              </a:pathLst>
            </a:custGeom>
            <a:solidFill>
              <a:srgbClr val="FFFFFF"/>
            </a:solidFill>
            <a:ln cap="sq">
              <a:noFill/>
              <a:prstDash val="solid"/>
              <a:miter/>
            </a:ln>
          </p:spPr>
          <p:txBody>
            <a:bodyPr/>
            <a:lstStyle/>
            <a:p>
              <a:endParaRPr lang="en-US" sz="1200"/>
            </a:p>
          </p:txBody>
        </p:sp>
        <p:sp>
          <p:nvSpPr>
            <p:cNvPr id="41" name="TextBox 41"/>
            <p:cNvSpPr txBox="1">
              <a:spLocks noGrp="1" noRot="1" noMove="1" noResize="1" noEditPoints="1" noAdjustHandles="1" noChangeArrowheads="1" noChangeShapeType="1"/>
            </p:cNvSpPr>
            <p:nvPr/>
          </p:nvSpPr>
          <p:spPr>
            <a:xfrm>
              <a:off x="0" y="-47625"/>
              <a:ext cx="852938" cy="298489"/>
            </a:xfrm>
            <a:prstGeom prst="rect">
              <a:avLst/>
            </a:prstGeom>
          </p:spPr>
          <p:txBody>
            <a:bodyPr lIns="33867" tIns="33867" rIns="33867" bIns="33867" rtlCol="0" anchor="ctr"/>
            <a:lstStyle/>
            <a:p>
              <a:pPr algn="ctr">
                <a:lnSpc>
                  <a:spcPts val="1773"/>
                </a:lnSpc>
              </a:pPr>
              <a:endParaRPr sz="1200"/>
            </a:p>
          </p:txBody>
        </p:sp>
      </p:grpSp>
      <p:sp>
        <p:nvSpPr>
          <p:cNvPr id="43" name="TextBox 43"/>
          <p:cNvSpPr txBox="1"/>
          <p:nvPr/>
        </p:nvSpPr>
        <p:spPr>
          <a:xfrm>
            <a:off x="4998534" y="4108319"/>
            <a:ext cx="1656715" cy="166712"/>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WOOD, PULP &amp; PAPER</a:t>
            </a:r>
          </a:p>
        </p:txBody>
      </p:sp>
      <p:sp>
        <p:nvSpPr>
          <p:cNvPr id="44" name="TextBox 44"/>
          <p:cNvSpPr txBox="1"/>
          <p:nvPr/>
        </p:nvSpPr>
        <p:spPr>
          <a:xfrm>
            <a:off x="9832142" y="4028944"/>
            <a:ext cx="1189117" cy="333425"/>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RAILWAY &amp;</a:t>
            </a:r>
          </a:p>
          <a:p>
            <a:pPr algn="ctr">
              <a:lnSpc>
                <a:spcPts val="1342"/>
              </a:lnSpc>
            </a:pPr>
            <a:r>
              <a:rPr lang="en-US" sz="1266" b="1">
                <a:solidFill>
                  <a:srgbClr val="183650"/>
                </a:solidFill>
                <a:latin typeface="Trebuchet MS Bold"/>
                <a:ea typeface="Trebuchet MS Bold"/>
                <a:cs typeface="Trebuchet MS Bold"/>
                <a:sym typeface="Trebuchet MS Bold"/>
              </a:rPr>
              <a:t>ROLLING STOCK</a:t>
            </a:r>
          </a:p>
        </p:txBody>
      </p:sp>
      <p:sp>
        <p:nvSpPr>
          <p:cNvPr id="45" name="TextBox 45"/>
          <p:cNvSpPr txBox="1"/>
          <p:nvPr/>
        </p:nvSpPr>
        <p:spPr>
          <a:xfrm>
            <a:off x="7642212" y="4895719"/>
            <a:ext cx="969169" cy="333425"/>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AID &amp; RELIEF</a:t>
            </a:r>
          </a:p>
        </p:txBody>
      </p:sp>
      <p:sp>
        <p:nvSpPr>
          <p:cNvPr id="46" name="TextBox 46"/>
          <p:cNvSpPr txBox="1"/>
          <p:nvPr/>
        </p:nvSpPr>
        <p:spPr>
          <a:xfrm>
            <a:off x="5106644" y="3315394"/>
            <a:ext cx="1440497" cy="166712"/>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EPC CONTRACTORS</a:t>
            </a:r>
          </a:p>
        </p:txBody>
      </p:sp>
      <p:sp>
        <p:nvSpPr>
          <p:cNvPr id="47" name="TextBox 47"/>
          <p:cNvSpPr txBox="1"/>
          <p:nvPr/>
        </p:nvSpPr>
        <p:spPr>
          <a:xfrm>
            <a:off x="7631536" y="3241544"/>
            <a:ext cx="990521" cy="333425"/>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PHARMA &amp;</a:t>
            </a:r>
          </a:p>
          <a:p>
            <a:pPr algn="ctr">
              <a:lnSpc>
                <a:spcPts val="1342"/>
              </a:lnSpc>
            </a:pPr>
            <a:r>
              <a:rPr lang="en-US" sz="1266" b="1">
                <a:solidFill>
                  <a:srgbClr val="183650"/>
                </a:solidFill>
                <a:latin typeface="Trebuchet MS Bold"/>
                <a:ea typeface="Trebuchet MS Bold"/>
                <a:cs typeface="Trebuchet MS Bold"/>
                <a:sym typeface="Trebuchet MS Bold"/>
              </a:rPr>
              <a:t>HEALTHCARE</a:t>
            </a:r>
          </a:p>
        </p:txBody>
      </p:sp>
      <p:sp>
        <p:nvSpPr>
          <p:cNvPr id="48" name="TextBox 48"/>
          <p:cNvSpPr txBox="1"/>
          <p:nvPr/>
        </p:nvSpPr>
        <p:spPr>
          <a:xfrm>
            <a:off x="9737249" y="3236020"/>
            <a:ext cx="1378903" cy="333425"/>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CUSTOMER GOODS</a:t>
            </a:r>
          </a:p>
          <a:p>
            <a:pPr algn="ctr">
              <a:lnSpc>
                <a:spcPts val="1342"/>
              </a:lnSpc>
            </a:pPr>
            <a:r>
              <a:rPr lang="en-US" sz="1266" b="1">
                <a:solidFill>
                  <a:srgbClr val="183650"/>
                </a:solidFill>
                <a:latin typeface="Trebuchet MS Bold"/>
                <a:ea typeface="Trebuchet MS Bold"/>
                <a:cs typeface="Trebuchet MS Bold"/>
                <a:sym typeface="Trebuchet MS Bold"/>
              </a:rPr>
              <a:t>&amp; RETAIL</a:t>
            </a:r>
          </a:p>
        </p:txBody>
      </p:sp>
      <p:sp>
        <p:nvSpPr>
          <p:cNvPr id="49" name="TextBox 49"/>
          <p:cNvSpPr txBox="1"/>
          <p:nvPr/>
        </p:nvSpPr>
        <p:spPr>
          <a:xfrm>
            <a:off x="4990796" y="2451795"/>
            <a:ext cx="1672193" cy="333425"/>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ALTERNATIVE &amp;</a:t>
            </a:r>
          </a:p>
          <a:p>
            <a:pPr algn="ctr">
              <a:lnSpc>
                <a:spcPts val="1342"/>
              </a:lnSpc>
            </a:pPr>
            <a:r>
              <a:rPr lang="en-US" sz="1266" b="1">
                <a:solidFill>
                  <a:srgbClr val="183650"/>
                </a:solidFill>
                <a:latin typeface="Trebuchet MS Bold"/>
                <a:ea typeface="Trebuchet MS Bold"/>
                <a:cs typeface="Trebuchet MS Bold"/>
                <a:sym typeface="Trebuchet MS Bold"/>
              </a:rPr>
              <a:t>RENEWABLE ENERGIES</a:t>
            </a:r>
          </a:p>
        </p:txBody>
      </p:sp>
      <p:sp>
        <p:nvSpPr>
          <p:cNvPr id="50" name="TextBox 50"/>
          <p:cNvSpPr txBox="1"/>
          <p:nvPr/>
        </p:nvSpPr>
        <p:spPr>
          <a:xfrm>
            <a:off x="7708887" y="2531170"/>
            <a:ext cx="835819" cy="166712"/>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CHEMICALS</a:t>
            </a:r>
          </a:p>
        </p:txBody>
      </p:sp>
      <p:sp>
        <p:nvSpPr>
          <p:cNvPr id="51" name="TextBox 51"/>
          <p:cNvSpPr txBox="1"/>
          <p:nvPr/>
        </p:nvSpPr>
        <p:spPr>
          <a:xfrm>
            <a:off x="10160635" y="2525645"/>
            <a:ext cx="532130" cy="166712"/>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MINING</a:t>
            </a:r>
          </a:p>
        </p:txBody>
      </p:sp>
      <p:sp>
        <p:nvSpPr>
          <p:cNvPr id="53" name="TextBox 53"/>
          <p:cNvSpPr txBox="1"/>
          <p:nvPr/>
        </p:nvSpPr>
        <p:spPr>
          <a:xfrm>
            <a:off x="6261563" y="1555238"/>
            <a:ext cx="3730467" cy="354969"/>
          </a:xfrm>
          <a:prstGeom prst="rect">
            <a:avLst/>
          </a:prstGeom>
        </p:spPr>
        <p:txBody>
          <a:bodyPr lIns="0" tIns="0" rIns="0" bIns="0" rtlCol="0" anchor="t">
            <a:spAutoFit/>
          </a:bodyPr>
          <a:lstStyle/>
          <a:p>
            <a:pPr algn="ctr">
              <a:lnSpc>
                <a:spcPts val="2880"/>
              </a:lnSpc>
            </a:pPr>
            <a:r>
              <a:rPr lang="en-US" sz="2400" b="1">
                <a:solidFill>
                  <a:srgbClr val="183650"/>
                </a:solidFill>
                <a:latin typeface="Montserrat 2 Bold"/>
                <a:ea typeface="Montserrat 2 Bold"/>
                <a:cs typeface="Montserrat 2 Bold"/>
                <a:sym typeface="Montserrat 2 Bold"/>
              </a:rPr>
              <a:t>INDUSTRIES WE SERVE</a:t>
            </a:r>
          </a:p>
        </p:txBody>
      </p:sp>
      <p:sp>
        <p:nvSpPr>
          <p:cNvPr id="54" name="TextBox 54"/>
          <p:cNvSpPr txBox="1"/>
          <p:nvPr/>
        </p:nvSpPr>
        <p:spPr>
          <a:xfrm>
            <a:off x="7235891" y="4108319"/>
            <a:ext cx="1781810" cy="166712"/>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COMMODITY &amp; TRADING</a:t>
            </a:r>
          </a:p>
        </p:txBody>
      </p:sp>
      <p:sp>
        <p:nvSpPr>
          <p:cNvPr id="55" name="TextBox 55"/>
          <p:cNvSpPr txBox="1"/>
          <p:nvPr/>
        </p:nvSpPr>
        <p:spPr>
          <a:xfrm>
            <a:off x="5331910" y="4895719"/>
            <a:ext cx="989965" cy="166712"/>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AUTOMOTIVE</a:t>
            </a:r>
          </a:p>
        </p:txBody>
      </p:sp>
      <p:sp>
        <p:nvSpPr>
          <p:cNvPr id="56" name="TextBox 56"/>
          <p:cNvSpPr txBox="1"/>
          <p:nvPr/>
        </p:nvSpPr>
        <p:spPr>
          <a:xfrm>
            <a:off x="10052050" y="4895719"/>
            <a:ext cx="749300" cy="166712"/>
          </a:xfrm>
          <a:prstGeom prst="rect">
            <a:avLst/>
          </a:prstGeom>
        </p:spPr>
        <p:txBody>
          <a:bodyPr lIns="0" tIns="0" rIns="0" bIns="0" rtlCol="0" anchor="t">
            <a:spAutoFit/>
          </a:bodyPr>
          <a:lstStyle/>
          <a:p>
            <a:pPr algn="ctr">
              <a:lnSpc>
                <a:spcPts val="1342"/>
              </a:lnSpc>
            </a:pPr>
            <a:r>
              <a:rPr lang="en-US" sz="1266" b="1">
                <a:solidFill>
                  <a:srgbClr val="183650"/>
                </a:solidFill>
                <a:latin typeface="Trebuchet MS Bold"/>
                <a:ea typeface="Trebuchet MS Bold"/>
                <a:cs typeface="Trebuchet MS Bold"/>
                <a:sym typeface="Trebuchet MS Bold"/>
              </a:rPr>
              <a:t>OIL &amp; GAS</a:t>
            </a:r>
          </a:p>
        </p:txBody>
      </p:sp>
      <p:sp>
        <p:nvSpPr>
          <p:cNvPr id="3" name="TextBox 2">
            <a:extLst>
              <a:ext uri="{FF2B5EF4-FFF2-40B4-BE49-F238E27FC236}">
                <a16:creationId xmlns:a16="http://schemas.microsoft.com/office/drawing/2014/main" id="{E5B6C4D8-8790-953F-FBB7-9626495A66A1}"/>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INTRODUCING FRACHT GROUP</a:t>
            </a:r>
          </a:p>
        </p:txBody>
      </p:sp>
      <p:sp>
        <p:nvSpPr>
          <p:cNvPr id="5" name="Freeform 10">
            <a:extLst>
              <a:ext uri="{FF2B5EF4-FFF2-40B4-BE49-F238E27FC236}">
                <a16:creationId xmlns:a16="http://schemas.microsoft.com/office/drawing/2014/main" id="{C2EA3CEE-3B4B-4BB1-DE1B-A5FB0ED00B0B}"/>
              </a:ext>
            </a:extLst>
          </p:cNvPr>
          <p:cNvSpPr>
            <a:spLocks/>
          </p:cNvSpPr>
          <p:nvPr/>
        </p:nvSpPr>
        <p:spPr>
          <a:xfrm rot="-5400000">
            <a:off x="540442" y="458932"/>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FCBDC157-3C71-77CD-568C-C4717EC56DB8}"/>
              </a:ext>
            </a:extLst>
          </p:cNvPr>
          <p:cNvSpPr/>
          <p:nvPr/>
        </p:nvSpPr>
        <p:spPr>
          <a:xfrm flipH="1">
            <a:off x="0" y="-1"/>
            <a:ext cx="12192000" cy="6858001"/>
          </a:xfrm>
          <a:custGeom>
            <a:avLst/>
            <a:gdLst/>
            <a:ahLst/>
            <a:cxnLst/>
            <a:rect l="l" t="t" r="r" b="b"/>
            <a:pathLst>
              <a:path w="18288000" h="13716000">
                <a:moveTo>
                  <a:pt x="18288000" y="0"/>
                </a:moveTo>
                <a:lnTo>
                  <a:pt x="0" y="0"/>
                </a:lnTo>
                <a:lnTo>
                  <a:pt x="0" y="13716000"/>
                </a:lnTo>
                <a:lnTo>
                  <a:pt x="18288000" y="13716000"/>
                </a:lnTo>
                <a:lnTo>
                  <a:pt x="1828800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grpSp>
        <p:nvGrpSpPr>
          <p:cNvPr id="8" name="Group 3">
            <a:extLst>
              <a:ext uri="{FF2B5EF4-FFF2-40B4-BE49-F238E27FC236}">
                <a16:creationId xmlns:a16="http://schemas.microsoft.com/office/drawing/2014/main" id="{D962C610-9BF4-A362-BE82-61DE721F756A}"/>
              </a:ext>
            </a:extLst>
          </p:cNvPr>
          <p:cNvGrpSpPr>
            <a:grpSpLocks noGrp="1" noUngrp="1" noRot="1" noChangeAspect="1" noMove="1" noResize="1"/>
          </p:cNvGrpSpPr>
          <p:nvPr/>
        </p:nvGrpSpPr>
        <p:grpSpPr>
          <a:xfrm>
            <a:off x="0" y="0"/>
            <a:ext cx="12191998" cy="6858000"/>
            <a:chOff x="0" y="0"/>
            <a:chExt cx="20320000" cy="11430000"/>
          </a:xfrm>
        </p:grpSpPr>
        <p:sp>
          <p:nvSpPr>
            <p:cNvPr id="9" name="Freeform 4">
              <a:extLst>
                <a:ext uri="{FF2B5EF4-FFF2-40B4-BE49-F238E27FC236}">
                  <a16:creationId xmlns:a16="http://schemas.microsoft.com/office/drawing/2014/main" id="{30CA3C11-0F6D-64AA-03FE-A8F4A6CB3CD2}"/>
                </a:ext>
              </a:extLst>
            </p:cNvPr>
            <p:cNvSpPr>
              <a:spLocks noGrp="1" noRot="1" noMove="1" noResize="1" noEditPoints="1" noAdjustHandles="1" noChangeArrowheads="1" noChangeShapeType="1"/>
            </p:cNvSpPr>
            <p:nvPr/>
          </p:nvSpPr>
          <p:spPr>
            <a:xfrm>
              <a:off x="0" y="0"/>
              <a:ext cx="20320000" cy="11430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49804"/>
              </a:srgbClr>
            </a:solidFill>
          </p:spPr>
          <p:txBody>
            <a:bodyPr/>
            <a:lstStyle/>
            <a:p>
              <a:endParaRPr lang="en-US" sz="1200"/>
            </a:p>
          </p:txBody>
        </p:sp>
      </p:grpSp>
      <p:sp>
        <p:nvSpPr>
          <p:cNvPr id="5" name="TextBox 5"/>
          <p:cNvSpPr txBox="1">
            <a:spLocks noGrp="1" noRot="1" noMove="1" noResize="1" noEditPoints="1" noAdjustHandles="1" noChangeArrowheads="1" noChangeShapeType="1"/>
          </p:cNvSpPr>
          <p:nvPr/>
        </p:nvSpPr>
        <p:spPr>
          <a:xfrm>
            <a:off x="685801" y="5831536"/>
            <a:ext cx="7702907" cy="346249"/>
          </a:xfrm>
          <a:prstGeom prst="rect">
            <a:avLst/>
          </a:prstGeom>
        </p:spPr>
        <p:txBody>
          <a:bodyPr lIns="0" tIns="0" rIns="0" bIns="0" rtlCol="0" anchor="t">
            <a:spAutoFit/>
          </a:bodyPr>
          <a:lstStyle/>
          <a:p>
            <a:pPr>
              <a:lnSpc>
                <a:spcPts val="2697"/>
              </a:lnSpc>
            </a:pPr>
            <a:r>
              <a:rPr lang="en-US" sz="2400" b="1" dirty="0">
                <a:solidFill>
                  <a:srgbClr val="FFFFFF"/>
                </a:solidFill>
                <a:latin typeface="Montserrat 2 Bold"/>
                <a:ea typeface="Montserrat 2 Bold"/>
                <a:cs typeface="Montserrat 2 Bold"/>
                <a:sym typeface="Montserrat 2 Bold"/>
              </a:rPr>
              <a:t>PROJECT CARGO</a:t>
            </a:r>
          </a:p>
        </p:txBody>
      </p:sp>
      <p:pic>
        <p:nvPicPr>
          <p:cNvPr id="2" name="Graphic 1">
            <a:extLst>
              <a:ext uri="{FF2B5EF4-FFF2-40B4-BE49-F238E27FC236}">
                <a16:creationId xmlns:a16="http://schemas.microsoft.com/office/drawing/2014/main" id="{5C05F656-9093-35CD-37CB-4B681A20A5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600" y="274613"/>
            <a:ext cx="2178000" cy="365173"/>
          </a:xfrm>
          <a:prstGeom prst="rect">
            <a:avLst/>
          </a:prstGeom>
        </p:spPr>
      </p:pic>
      <p:sp>
        <p:nvSpPr>
          <p:cNvPr id="3" name="Freeform 10">
            <a:extLst>
              <a:ext uri="{FF2B5EF4-FFF2-40B4-BE49-F238E27FC236}">
                <a16:creationId xmlns:a16="http://schemas.microsoft.com/office/drawing/2014/main" id="{2596527D-E45B-C2B9-C454-32ED3E6ABC90}"/>
              </a:ext>
            </a:extLst>
          </p:cNvPr>
          <p:cNvSpPr>
            <a:spLocks/>
          </p:cNvSpPr>
          <p:nvPr/>
        </p:nvSpPr>
        <p:spPr>
          <a:xfrm rot="-5400000">
            <a:off x="540442" y="458932"/>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Grp="1" noUngrp="1" noRot="1" noMove="1" noResize="1"/>
          </p:cNvGrpSpPr>
          <p:nvPr/>
        </p:nvGrpSpPr>
        <p:grpSpPr>
          <a:xfrm>
            <a:off x="6691507" y="2104576"/>
            <a:ext cx="5017908" cy="1717486"/>
            <a:chOff x="0" y="0"/>
            <a:chExt cx="1982383" cy="678513"/>
          </a:xfrm>
        </p:grpSpPr>
        <p:sp>
          <p:nvSpPr>
            <p:cNvPr id="5" name="Freeform 5"/>
            <p:cNvSpPr>
              <a:spLocks noGrp="1" noRot="1" noMove="1" noResize="1" noEditPoints="1" noAdjustHandles="1" noChangeArrowheads="1" noChangeShapeType="1"/>
            </p:cNvSpPr>
            <p:nvPr/>
          </p:nvSpPr>
          <p:spPr>
            <a:xfrm>
              <a:off x="0" y="0"/>
              <a:ext cx="1982383" cy="678513"/>
            </a:xfrm>
            <a:custGeom>
              <a:avLst/>
              <a:gdLst/>
              <a:ahLst/>
              <a:cxnLst/>
              <a:rect l="l" t="t" r="r" b="b"/>
              <a:pathLst>
                <a:path w="1982383" h="678513">
                  <a:moveTo>
                    <a:pt x="0" y="0"/>
                  </a:moveTo>
                  <a:lnTo>
                    <a:pt x="1982383" y="0"/>
                  </a:lnTo>
                  <a:lnTo>
                    <a:pt x="1982383" y="678513"/>
                  </a:lnTo>
                  <a:lnTo>
                    <a:pt x="0" y="678513"/>
                  </a:lnTo>
                  <a:close/>
                </a:path>
              </a:pathLst>
            </a:custGeom>
            <a:solidFill>
              <a:srgbClr val="FFFFFF"/>
            </a:soli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0" y="-28575"/>
              <a:ext cx="1982383" cy="707088"/>
            </a:xfrm>
            <a:prstGeom prst="rect">
              <a:avLst/>
            </a:prstGeom>
          </p:spPr>
          <p:txBody>
            <a:bodyPr lIns="33867" tIns="33867" rIns="33867" bIns="33867" rtlCol="0" anchor="ctr"/>
            <a:lstStyle/>
            <a:p>
              <a:pPr algn="ctr">
                <a:lnSpc>
                  <a:spcPts val="1261"/>
                </a:lnSpc>
              </a:pPr>
              <a:endParaRPr sz="1200"/>
            </a:p>
          </p:txBody>
        </p:sp>
      </p:grpSp>
      <p:sp>
        <p:nvSpPr>
          <p:cNvPr id="7" name="Freeform 7"/>
          <p:cNvSpPr/>
          <p:nvPr/>
        </p:nvSpPr>
        <p:spPr>
          <a:xfrm>
            <a:off x="0" y="4303834"/>
            <a:ext cx="12192883" cy="2554203"/>
          </a:xfrm>
          <a:custGeom>
            <a:avLst/>
            <a:gdLst/>
            <a:ahLst/>
            <a:cxnLst/>
            <a:rect l="l" t="t" r="r" b="b"/>
            <a:pathLst>
              <a:path w="18289324" h="3831305">
                <a:moveTo>
                  <a:pt x="0" y="0"/>
                </a:moveTo>
                <a:lnTo>
                  <a:pt x="18289324" y="0"/>
                </a:lnTo>
                <a:lnTo>
                  <a:pt x="18289324" y="3831305"/>
                </a:lnTo>
                <a:lnTo>
                  <a:pt x="0" y="383130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8" name="TextBox 8"/>
          <p:cNvSpPr txBox="1"/>
          <p:nvPr/>
        </p:nvSpPr>
        <p:spPr>
          <a:xfrm>
            <a:off x="1341141" y="1730349"/>
            <a:ext cx="3608727" cy="213264"/>
          </a:xfrm>
          <a:prstGeom prst="rect">
            <a:avLst/>
          </a:prstGeom>
        </p:spPr>
        <p:txBody>
          <a:bodyPr lIns="0" tIns="0" rIns="0" bIns="0" rtlCol="0" anchor="t">
            <a:spAutoFit/>
          </a:bodyPr>
          <a:lstStyle/>
          <a:p>
            <a:pPr>
              <a:lnSpc>
                <a:spcPts val="1773"/>
              </a:lnSpc>
            </a:pPr>
            <a:r>
              <a:rPr lang="en-US" sz="1266" b="1" spc="7" dirty="0">
                <a:solidFill>
                  <a:srgbClr val="5BC2E7"/>
                </a:solidFill>
                <a:latin typeface="Montserrat 1 Bold"/>
                <a:ea typeface="Montserrat 1 Bold"/>
                <a:cs typeface="Montserrat 1 Bold"/>
                <a:sym typeface="Montserrat 1 Bold"/>
              </a:rPr>
              <a:t>Chartering</a:t>
            </a:r>
          </a:p>
        </p:txBody>
      </p:sp>
      <p:grpSp>
        <p:nvGrpSpPr>
          <p:cNvPr id="9" name="Group 9"/>
          <p:cNvGrpSpPr>
            <a:grpSpLocks noGrp="1" noUngrp="1" noRot="1" noMove="1" noResize="1"/>
          </p:cNvGrpSpPr>
          <p:nvPr/>
        </p:nvGrpSpPr>
        <p:grpSpPr>
          <a:xfrm>
            <a:off x="883" y="4585438"/>
            <a:ext cx="12192000" cy="2283336"/>
            <a:chOff x="0" y="0"/>
            <a:chExt cx="4816593" cy="902059"/>
          </a:xfrm>
        </p:grpSpPr>
        <p:sp>
          <p:nvSpPr>
            <p:cNvPr id="10" name="Freeform 10"/>
            <p:cNvSpPr>
              <a:spLocks noGrp="1" noRot="1" noMove="1" noResize="1" noEditPoints="1" noAdjustHandles="1" noChangeArrowheads="1" noChangeShapeType="1"/>
            </p:cNvSpPr>
            <p:nvPr/>
          </p:nvSpPr>
          <p:spPr>
            <a:xfrm>
              <a:off x="0" y="0"/>
              <a:ext cx="4816592" cy="902059"/>
            </a:xfrm>
            <a:custGeom>
              <a:avLst/>
              <a:gdLst/>
              <a:ahLst/>
              <a:cxnLst/>
              <a:rect l="l" t="t" r="r" b="b"/>
              <a:pathLst>
                <a:path w="4816592" h="902059">
                  <a:moveTo>
                    <a:pt x="0" y="0"/>
                  </a:moveTo>
                  <a:lnTo>
                    <a:pt x="4816592" y="0"/>
                  </a:lnTo>
                  <a:lnTo>
                    <a:pt x="4816592" y="902059"/>
                  </a:lnTo>
                  <a:lnTo>
                    <a:pt x="0" y="902059"/>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b="1"/>
            </a:p>
          </p:txBody>
        </p:sp>
        <p:sp>
          <p:nvSpPr>
            <p:cNvPr id="11" name="TextBox 11"/>
            <p:cNvSpPr txBox="1">
              <a:spLocks noGrp="1" noRot="1" noMove="1" noResize="1" noEditPoints="1" noAdjustHandles="1" noChangeArrowheads="1" noChangeShapeType="1"/>
            </p:cNvSpPr>
            <p:nvPr/>
          </p:nvSpPr>
          <p:spPr>
            <a:xfrm>
              <a:off x="0" y="-38100"/>
              <a:ext cx="4816593" cy="940159"/>
            </a:xfrm>
            <a:prstGeom prst="rect">
              <a:avLst/>
            </a:prstGeom>
          </p:spPr>
          <p:txBody>
            <a:bodyPr lIns="33867" tIns="33867" rIns="33867" bIns="33867" rtlCol="0" anchor="ctr"/>
            <a:lstStyle/>
            <a:p>
              <a:pPr algn="ctr">
                <a:lnSpc>
                  <a:spcPts val="1400"/>
                </a:lnSpc>
              </a:pPr>
              <a:endParaRPr sz="1200" b="1"/>
            </a:p>
          </p:txBody>
        </p:sp>
      </p:grpSp>
      <p:sp>
        <p:nvSpPr>
          <p:cNvPr id="13" name="TextBox 13"/>
          <p:cNvSpPr txBox="1"/>
          <p:nvPr/>
        </p:nvSpPr>
        <p:spPr>
          <a:xfrm>
            <a:off x="1341141" y="1232532"/>
            <a:ext cx="4524006" cy="354969"/>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CORE PRODUCTS</a:t>
            </a:r>
          </a:p>
        </p:txBody>
      </p:sp>
      <p:sp>
        <p:nvSpPr>
          <p:cNvPr id="14" name="TextBox 14"/>
          <p:cNvSpPr txBox="1"/>
          <p:nvPr/>
        </p:nvSpPr>
        <p:spPr>
          <a:xfrm>
            <a:off x="6918908" y="2225413"/>
            <a:ext cx="3608727" cy="210442"/>
          </a:xfrm>
          <a:prstGeom prst="rect">
            <a:avLst/>
          </a:prstGeom>
        </p:spPr>
        <p:txBody>
          <a:bodyPr lIns="0" tIns="0" rIns="0" bIns="0" rtlCol="0" anchor="t">
            <a:spAutoFit/>
          </a:bodyPr>
          <a:lstStyle/>
          <a:p>
            <a:pPr>
              <a:lnSpc>
                <a:spcPts val="1773"/>
              </a:lnSpc>
            </a:pPr>
            <a:r>
              <a:rPr lang="en-US" sz="1267" b="1" spc="7">
                <a:solidFill>
                  <a:srgbClr val="183650"/>
                </a:solidFill>
                <a:latin typeface="Trebuchet MS Bold"/>
                <a:ea typeface="Trebuchet MS Bold"/>
                <a:cs typeface="Trebuchet MS Bold"/>
                <a:sym typeface="Trebuchet MS Bold"/>
              </a:rPr>
              <a:t>BENEFITS</a:t>
            </a:r>
          </a:p>
        </p:txBody>
      </p:sp>
      <p:sp>
        <p:nvSpPr>
          <p:cNvPr id="15" name="TextBox 15"/>
          <p:cNvSpPr txBox="1"/>
          <p:nvPr/>
        </p:nvSpPr>
        <p:spPr>
          <a:xfrm>
            <a:off x="1249039" y="2263514"/>
            <a:ext cx="4227335" cy="1538883"/>
          </a:xfrm>
          <a:prstGeom prst="rect">
            <a:avLst/>
          </a:prstGeom>
        </p:spPr>
        <p:txBody>
          <a:bodyPr lIns="0" tIns="0" rIns="0" bIns="0" rtlCol="0" anchor="t">
            <a:spAutoFit/>
          </a:bodyPr>
          <a:lstStyle/>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Identifying Suitable Vessel, Aircraft and Rail Cars types based on Customer &amp; Cargo Requirements.</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Technical Support with Tailor-Made Loading and Stowage Plans, Lifting &amp; Lashing Calculations.</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Voyage / Journey Management &amp; Post Fixing Support.</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Risk Mitigation through Due Diligence and Compliance Review of the Carrier Portfolio.</a:t>
            </a:r>
          </a:p>
        </p:txBody>
      </p:sp>
      <p:sp>
        <p:nvSpPr>
          <p:cNvPr id="16" name="TextBox 16"/>
          <p:cNvSpPr txBox="1"/>
          <p:nvPr/>
        </p:nvSpPr>
        <p:spPr>
          <a:xfrm>
            <a:off x="6841527" y="2664203"/>
            <a:ext cx="4717868" cy="923330"/>
          </a:xfrm>
          <a:prstGeom prst="rect">
            <a:avLst/>
          </a:prstGeom>
        </p:spPr>
        <p:txBody>
          <a:bodyPr lIns="0" tIns="0" rIns="0" bIns="0" rtlCol="0" anchor="t">
            <a:spAutoFit/>
          </a:bodyPr>
          <a:lstStyle/>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Global coverage with presence in strategic core locations.</a:t>
            </a:r>
          </a:p>
          <a:p>
            <a:pPr>
              <a:lnSpc>
                <a:spcPts val="1178"/>
              </a:lnSpc>
            </a:pPr>
            <a:endParaRPr lang="en-US" sz="1133">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Full and real-time visibility across time zones.</a:t>
            </a:r>
          </a:p>
          <a:p>
            <a:pPr>
              <a:lnSpc>
                <a:spcPts val="1178"/>
              </a:lnSpc>
            </a:pPr>
            <a:endParaRPr lang="en-US" sz="1133">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Experts in charter contract management, optimization, and technical solutions.</a:t>
            </a:r>
          </a:p>
        </p:txBody>
      </p:sp>
      <p:sp>
        <p:nvSpPr>
          <p:cNvPr id="18" name="Title Placeholder 1">
            <a:extLst>
              <a:ext uri="{FF2B5EF4-FFF2-40B4-BE49-F238E27FC236}">
                <a16:creationId xmlns:a16="http://schemas.microsoft.com/office/drawing/2014/main" id="{C2566BE0-1541-A494-12CD-E4E83BBF3A26}"/>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12</a:t>
            </a:fld>
            <a:endParaRPr lang="en-US" sz="1500" dirty="0">
              <a:solidFill>
                <a:srgbClr val="F3F4F5"/>
              </a:solidFill>
            </a:endParaRPr>
          </a:p>
        </p:txBody>
      </p:sp>
      <p:sp>
        <p:nvSpPr>
          <p:cNvPr id="19" name="TextBox 18">
            <a:extLst>
              <a:ext uri="{FF2B5EF4-FFF2-40B4-BE49-F238E27FC236}">
                <a16:creationId xmlns:a16="http://schemas.microsoft.com/office/drawing/2014/main" id="{BC9D221D-D76C-0DAF-CD14-6B124EC47BCA}"/>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PROJECT CARGO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2470" y="3311039"/>
            <a:ext cx="4814693" cy="2739067"/>
            <a:chOff x="0" y="0"/>
            <a:chExt cx="1902101" cy="1082101"/>
          </a:xfrm>
        </p:grpSpPr>
        <p:sp>
          <p:nvSpPr>
            <p:cNvPr id="3" name="Freeform 3"/>
            <p:cNvSpPr/>
            <p:nvPr/>
          </p:nvSpPr>
          <p:spPr>
            <a:xfrm>
              <a:off x="0" y="0"/>
              <a:ext cx="1902101" cy="1082101"/>
            </a:xfrm>
            <a:custGeom>
              <a:avLst/>
              <a:gdLst/>
              <a:ahLst/>
              <a:cxnLst/>
              <a:rect l="l" t="t" r="r" b="b"/>
              <a:pathLst>
                <a:path w="1902101" h="1082101">
                  <a:moveTo>
                    <a:pt x="0" y="0"/>
                  </a:moveTo>
                  <a:lnTo>
                    <a:pt x="1902101" y="0"/>
                  </a:lnTo>
                  <a:lnTo>
                    <a:pt x="1902101" y="1082101"/>
                  </a:lnTo>
                  <a:lnTo>
                    <a:pt x="0" y="1082101"/>
                  </a:lnTo>
                  <a:close/>
                </a:path>
              </a:pathLst>
            </a:custGeom>
            <a:solidFill>
              <a:srgbClr val="FFFFFF"/>
            </a:solidFill>
          </p:spPr>
          <p:txBody>
            <a:bodyPr/>
            <a:lstStyle/>
            <a:p>
              <a:endParaRPr lang="en-US" sz="1200"/>
            </a:p>
          </p:txBody>
        </p:sp>
        <p:sp>
          <p:nvSpPr>
            <p:cNvPr id="4" name="TextBox 4"/>
            <p:cNvSpPr txBox="1"/>
            <p:nvPr/>
          </p:nvSpPr>
          <p:spPr>
            <a:xfrm>
              <a:off x="0" y="-28575"/>
              <a:ext cx="1902101" cy="1110676"/>
            </a:xfrm>
            <a:prstGeom prst="rect">
              <a:avLst/>
            </a:prstGeom>
          </p:spPr>
          <p:txBody>
            <a:bodyPr lIns="33867" tIns="33867" rIns="33867" bIns="33867" rtlCol="0" anchor="ctr"/>
            <a:lstStyle/>
            <a:p>
              <a:pPr algn="ctr">
                <a:lnSpc>
                  <a:spcPts val="1261"/>
                </a:lnSpc>
              </a:pPr>
              <a:endParaRPr sz="1200"/>
            </a:p>
          </p:txBody>
        </p:sp>
      </p:grpSp>
      <p:sp>
        <p:nvSpPr>
          <p:cNvPr id="5" name="TextBox 5"/>
          <p:cNvSpPr txBox="1"/>
          <p:nvPr/>
        </p:nvSpPr>
        <p:spPr>
          <a:xfrm>
            <a:off x="6993031" y="3514240"/>
            <a:ext cx="3608727" cy="198837"/>
          </a:xfrm>
          <a:prstGeom prst="rect">
            <a:avLst/>
          </a:prstGeom>
        </p:spPr>
        <p:txBody>
          <a:bodyPr lIns="0" tIns="0" rIns="0" bIns="0" rtlCol="0" anchor="t">
            <a:spAutoFit/>
          </a:bodyPr>
          <a:lstStyle/>
          <a:p>
            <a:pPr>
              <a:lnSpc>
                <a:spcPts val="1680"/>
              </a:lnSpc>
            </a:pPr>
            <a:r>
              <a:rPr lang="en-US" sz="1200" b="1" spc="7">
                <a:solidFill>
                  <a:srgbClr val="183650"/>
                </a:solidFill>
                <a:latin typeface="Trebuchet MS Bold"/>
                <a:ea typeface="Trebuchet MS Bold"/>
                <a:cs typeface="Trebuchet MS Bold"/>
                <a:sym typeface="Trebuchet MS Bold"/>
              </a:rPr>
              <a:t>BENEFITS</a:t>
            </a:r>
          </a:p>
        </p:txBody>
      </p:sp>
      <p:sp>
        <p:nvSpPr>
          <p:cNvPr id="6" name="TextBox 6"/>
          <p:cNvSpPr txBox="1"/>
          <p:nvPr/>
        </p:nvSpPr>
        <p:spPr>
          <a:xfrm>
            <a:off x="6992609" y="1787887"/>
            <a:ext cx="3608727" cy="213264"/>
          </a:xfrm>
          <a:prstGeom prst="rect">
            <a:avLst/>
          </a:prstGeom>
        </p:spPr>
        <p:txBody>
          <a:bodyPr lIns="0" tIns="0" rIns="0" bIns="0" rtlCol="0" anchor="t">
            <a:spAutoFit/>
          </a:bodyPr>
          <a:lstStyle/>
          <a:p>
            <a:pPr>
              <a:lnSpc>
                <a:spcPts val="1773"/>
              </a:lnSpc>
            </a:pPr>
            <a:r>
              <a:rPr lang="en-US" sz="1266" b="1">
                <a:solidFill>
                  <a:srgbClr val="5BC2E7"/>
                </a:solidFill>
                <a:latin typeface="Montserrat 1 Bold"/>
                <a:ea typeface="Montserrat 1 Bold"/>
                <a:cs typeface="Montserrat 1 Bold"/>
                <a:sym typeface="Montserrat 1 Bold"/>
              </a:rPr>
              <a:t>Engineering</a:t>
            </a:r>
          </a:p>
        </p:txBody>
      </p:sp>
      <p:sp>
        <p:nvSpPr>
          <p:cNvPr id="7" name="TextBox 7"/>
          <p:cNvSpPr txBox="1"/>
          <p:nvPr/>
        </p:nvSpPr>
        <p:spPr>
          <a:xfrm>
            <a:off x="6895678" y="3890159"/>
            <a:ext cx="3608727" cy="2000548"/>
          </a:xfrm>
          <a:prstGeom prst="rect">
            <a:avLst/>
          </a:prstGeom>
        </p:spPr>
        <p:txBody>
          <a:bodyPr wrap="square" lIns="0" tIns="0" rIns="0" bIns="0" rtlCol="0" anchor="t">
            <a:spAutoFit/>
          </a:bodyPr>
          <a:lstStyle/>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3d model simulation of operations.</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Consulting services on equipment design.</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dirty="0">
                <a:solidFill>
                  <a:srgbClr val="183650"/>
                </a:solidFill>
                <a:latin typeface="Trebuchet MS"/>
                <a:ea typeface="Trebuchet MS"/>
                <a:cs typeface="Trebuchet MS"/>
                <a:sym typeface="Trebuchet MS"/>
              </a:rPr>
              <a:t>Verification of all third-party equipment operations/calculations &amp; documentations.</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Design, manufacturing, and testing of handling and</a:t>
            </a:r>
            <a:br>
              <a:rPr lang="en-US" sz="1133" dirty="0">
                <a:solidFill>
                  <a:srgbClr val="183650"/>
                </a:solidFill>
                <a:latin typeface="Trebuchet MS"/>
                <a:ea typeface="Trebuchet MS"/>
                <a:cs typeface="Trebuchet MS"/>
                <a:sym typeface="Trebuchet MS"/>
              </a:rPr>
            </a:br>
            <a:r>
              <a:rPr lang="en-US" sz="1133" dirty="0">
                <a:solidFill>
                  <a:srgbClr val="183650"/>
                </a:solidFill>
                <a:latin typeface="Trebuchet MS"/>
                <a:ea typeface="Trebuchet MS"/>
                <a:cs typeface="Trebuchet MS"/>
                <a:sym typeface="Trebuchet MS"/>
              </a:rPr>
              <a:t>lifting equipment.</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Heavy-lift concept design &amp; optimization.</a:t>
            </a:r>
          </a:p>
          <a:p>
            <a:pPr algn="just">
              <a:lnSpc>
                <a:spcPts val="1178"/>
              </a:lnSpc>
            </a:pPr>
            <a:endParaRPr lang="en-US" sz="1133" dirty="0">
              <a:solidFill>
                <a:srgbClr val="183650"/>
              </a:solidFill>
              <a:latin typeface="Trebuchet MS"/>
              <a:ea typeface="Trebuchet MS"/>
              <a:cs typeface="Trebuchet MS"/>
              <a:sym typeface="Trebuchet MS"/>
            </a:endParaRPr>
          </a:p>
          <a:p>
            <a:pPr marL="244698" lvl="1" indent="-122349" algn="just">
              <a:lnSpc>
                <a:spcPts val="1178"/>
              </a:lnSpc>
              <a:buFont typeface="Arial"/>
              <a:buChar char="•"/>
            </a:pPr>
            <a:r>
              <a:rPr lang="en-US" sz="1133" dirty="0">
                <a:solidFill>
                  <a:srgbClr val="183650"/>
                </a:solidFill>
                <a:latin typeface="Trebuchet MS"/>
                <a:ea typeface="Trebuchet MS"/>
                <a:cs typeface="Trebuchet MS"/>
                <a:sym typeface="Trebuchet MS"/>
              </a:rPr>
              <a:t>Lower risk exposure to cargo damage.</a:t>
            </a:r>
          </a:p>
        </p:txBody>
      </p:sp>
      <p:sp>
        <p:nvSpPr>
          <p:cNvPr id="8" name="TextBox 8"/>
          <p:cNvSpPr txBox="1"/>
          <p:nvPr/>
        </p:nvSpPr>
        <p:spPr>
          <a:xfrm>
            <a:off x="6992610" y="1337582"/>
            <a:ext cx="4524006" cy="354969"/>
          </a:xfrm>
          <a:prstGeom prst="rect">
            <a:avLst/>
          </a:prstGeom>
        </p:spPr>
        <p:txBody>
          <a:bodyPr lIns="0" tIns="0" rIns="0" bIns="0" rtlCol="0" anchor="t">
            <a:spAutoFit/>
          </a:bodyPr>
          <a:lstStyle/>
          <a:p>
            <a:pPr>
              <a:lnSpc>
                <a:spcPts val="2880"/>
              </a:lnSpc>
            </a:pPr>
            <a:r>
              <a:rPr lang="en-US" sz="2400" b="1" dirty="0">
                <a:solidFill>
                  <a:srgbClr val="183650"/>
                </a:solidFill>
                <a:latin typeface="Montserrat 2 Bold"/>
                <a:ea typeface="Montserrat 2 Bold"/>
                <a:cs typeface="Montserrat 2 Bold"/>
                <a:sym typeface="Montserrat 2 Bold"/>
              </a:rPr>
              <a:t>CORE PRODUCTS</a:t>
            </a:r>
          </a:p>
        </p:txBody>
      </p:sp>
      <p:sp>
        <p:nvSpPr>
          <p:cNvPr id="9" name="Freeform 9"/>
          <p:cNvSpPr/>
          <p:nvPr/>
        </p:nvSpPr>
        <p:spPr>
          <a:xfrm>
            <a:off x="0" y="0"/>
            <a:ext cx="6103227" cy="6857225"/>
          </a:xfrm>
          <a:custGeom>
            <a:avLst/>
            <a:gdLst/>
            <a:ahLst/>
            <a:cxnLst/>
            <a:rect l="l" t="t" r="r" b="b"/>
            <a:pathLst>
              <a:path w="9154840" h="10285837">
                <a:moveTo>
                  <a:pt x="0" y="0"/>
                </a:moveTo>
                <a:lnTo>
                  <a:pt x="9154840" y="0"/>
                </a:lnTo>
                <a:lnTo>
                  <a:pt x="9154840" y="10285837"/>
                </a:lnTo>
                <a:lnTo>
                  <a:pt x="0" y="10285837"/>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0" name="Group 10"/>
          <p:cNvGrpSpPr>
            <a:grpSpLocks noGrp="1" noUngrp="1" noRot="1" noMove="1" noResize="1"/>
          </p:cNvGrpSpPr>
          <p:nvPr/>
        </p:nvGrpSpPr>
        <p:grpSpPr>
          <a:xfrm>
            <a:off x="0" y="0"/>
            <a:ext cx="6103227" cy="6866266"/>
            <a:chOff x="0" y="0"/>
            <a:chExt cx="2411151" cy="2712599"/>
          </a:xfrm>
        </p:grpSpPr>
        <p:sp>
          <p:nvSpPr>
            <p:cNvPr id="11" name="Freeform 11"/>
            <p:cNvSpPr>
              <a:spLocks noGrp="1" noRot="1" noMove="1" noResize="1" noEditPoints="1" noAdjustHandles="1" noChangeArrowheads="1" noChangeShapeType="1"/>
            </p:cNvSpPr>
            <p:nvPr/>
          </p:nvSpPr>
          <p:spPr>
            <a:xfrm>
              <a:off x="0" y="0"/>
              <a:ext cx="2411151" cy="2712599"/>
            </a:xfrm>
            <a:custGeom>
              <a:avLst/>
              <a:gdLst/>
              <a:ahLst/>
              <a:cxnLst/>
              <a:rect l="l" t="t" r="r" b="b"/>
              <a:pathLst>
                <a:path w="2411151" h="2712599">
                  <a:moveTo>
                    <a:pt x="0" y="0"/>
                  </a:moveTo>
                  <a:lnTo>
                    <a:pt x="2411151" y="0"/>
                  </a:lnTo>
                  <a:lnTo>
                    <a:pt x="2411151" y="2712599"/>
                  </a:lnTo>
                  <a:lnTo>
                    <a:pt x="0" y="2712599"/>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12" name="TextBox 12"/>
            <p:cNvSpPr txBox="1">
              <a:spLocks noGrp="1" noRot="1" noMove="1" noResize="1" noEditPoints="1" noAdjustHandles="1" noChangeArrowheads="1" noChangeShapeType="1"/>
            </p:cNvSpPr>
            <p:nvPr/>
          </p:nvSpPr>
          <p:spPr>
            <a:xfrm>
              <a:off x="0" y="-38100"/>
              <a:ext cx="2411151" cy="2750699"/>
            </a:xfrm>
            <a:prstGeom prst="rect">
              <a:avLst/>
            </a:prstGeom>
          </p:spPr>
          <p:txBody>
            <a:bodyPr lIns="33867" tIns="33867" rIns="33867" bIns="33867" rtlCol="0" anchor="ctr"/>
            <a:lstStyle/>
            <a:p>
              <a:pPr algn="ctr">
                <a:lnSpc>
                  <a:spcPts val="1400"/>
                </a:lnSpc>
              </a:pPr>
              <a:endParaRPr sz="1200"/>
            </a:p>
          </p:txBody>
        </p:sp>
      </p:grpSp>
      <p:sp>
        <p:nvSpPr>
          <p:cNvPr id="16" name="TextBox 16"/>
          <p:cNvSpPr txBox="1"/>
          <p:nvPr/>
        </p:nvSpPr>
        <p:spPr>
          <a:xfrm>
            <a:off x="6895678" y="2438554"/>
            <a:ext cx="4717868" cy="769441"/>
          </a:xfrm>
          <a:prstGeom prst="rect">
            <a:avLst/>
          </a:prstGeom>
        </p:spPr>
        <p:txBody>
          <a:bodyPr lIns="0" tIns="0" rIns="0" bIns="0" rtlCol="0" anchor="t">
            <a:spAutoFit/>
          </a:bodyPr>
          <a:lstStyle/>
          <a:p>
            <a:pPr marL="244698" lvl="1" indent="-122349">
              <a:lnSpc>
                <a:spcPts val="1178"/>
              </a:lnSpc>
              <a:buFont typeface="Arial"/>
              <a:buChar char="•"/>
            </a:pPr>
            <a:r>
              <a:rPr lang="en-US" sz="1133" dirty="0">
                <a:solidFill>
                  <a:srgbClr val="183650"/>
                </a:solidFill>
                <a:latin typeface="Trebuchet MS"/>
                <a:ea typeface="Trebuchet MS"/>
                <a:cs typeface="Trebuchet MS"/>
                <a:sym typeface="Trebuchet MS"/>
              </a:rPr>
              <a:t>Technical Drawings &amp; Design Studies.</a:t>
            </a:r>
          </a:p>
          <a:p>
            <a:pPr>
              <a:lnSpc>
                <a:spcPts val="1178"/>
              </a:lnSpc>
            </a:pPr>
            <a:endParaRPr lang="en-US" sz="1133" dirty="0">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dirty="0">
                <a:solidFill>
                  <a:srgbClr val="183650"/>
                </a:solidFill>
                <a:latin typeface="Trebuchet MS"/>
                <a:ea typeface="Trebuchet MS"/>
                <a:cs typeface="Trebuchet MS"/>
                <a:sym typeface="Trebuchet MS"/>
              </a:rPr>
              <a:t>Method Statements &amp; Calculations.</a:t>
            </a:r>
          </a:p>
          <a:p>
            <a:pPr>
              <a:lnSpc>
                <a:spcPts val="1178"/>
              </a:lnSpc>
            </a:pPr>
            <a:endParaRPr lang="en-US" sz="1133" dirty="0">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dirty="0">
                <a:solidFill>
                  <a:srgbClr val="183650"/>
                </a:solidFill>
                <a:latin typeface="Trebuchet MS"/>
                <a:ea typeface="Trebuchet MS"/>
                <a:cs typeface="Trebuchet MS"/>
                <a:sym typeface="Trebuchet MS"/>
              </a:rPr>
              <a:t>Feasibility Studies &amp; Route and Port Surveys.</a:t>
            </a:r>
          </a:p>
        </p:txBody>
      </p:sp>
      <p:sp>
        <p:nvSpPr>
          <p:cNvPr id="19" name="TextBox 18">
            <a:extLst>
              <a:ext uri="{FF2B5EF4-FFF2-40B4-BE49-F238E27FC236}">
                <a16:creationId xmlns:a16="http://schemas.microsoft.com/office/drawing/2014/main" id="{747859AA-0CA2-2296-FD0F-A4F5E1D7B46C}"/>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PROJECT CARGO</a:t>
            </a:r>
          </a:p>
        </p:txBody>
      </p:sp>
      <p:sp>
        <p:nvSpPr>
          <p:cNvPr id="20" name="Freeform 10">
            <a:extLst>
              <a:ext uri="{FF2B5EF4-FFF2-40B4-BE49-F238E27FC236}">
                <a16:creationId xmlns:a16="http://schemas.microsoft.com/office/drawing/2014/main" id="{16F6E053-6A57-A4B0-9D31-872F56A01D9B}"/>
              </a:ext>
            </a:extLst>
          </p:cNvPr>
          <p:cNvSpPr>
            <a:spLocks/>
          </p:cNvSpPr>
          <p:nvPr/>
        </p:nvSpPr>
        <p:spPr>
          <a:xfrm rot="-5400000">
            <a:off x="540442" y="458932"/>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6000" y="0"/>
            <a:ext cx="6096000" cy="6858000"/>
          </a:xfrm>
          <a:custGeom>
            <a:avLst/>
            <a:gdLst/>
            <a:ahLst/>
            <a:cxnLst/>
            <a:rect l="l" t="t" r="r" b="b"/>
            <a:pathLst>
              <a:path w="9144000" h="10244367">
                <a:moveTo>
                  <a:pt x="0" y="0"/>
                </a:moveTo>
                <a:lnTo>
                  <a:pt x="9144000" y="0"/>
                </a:lnTo>
                <a:lnTo>
                  <a:pt x="9144000" y="10244367"/>
                </a:lnTo>
                <a:lnTo>
                  <a:pt x="0" y="10244367"/>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a:p>
        </p:txBody>
      </p:sp>
      <p:grpSp>
        <p:nvGrpSpPr>
          <p:cNvPr id="19" name="Group 3">
            <a:extLst>
              <a:ext uri="{FF2B5EF4-FFF2-40B4-BE49-F238E27FC236}">
                <a16:creationId xmlns:a16="http://schemas.microsoft.com/office/drawing/2014/main" id="{57D087B4-3CCD-15E8-3D55-6E957735F08B}"/>
              </a:ext>
            </a:extLst>
          </p:cNvPr>
          <p:cNvGrpSpPr/>
          <p:nvPr/>
        </p:nvGrpSpPr>
        <p:grpSpPr>
          <a:xfrm>
            <a:off x="6096000" y="0"/>
            <a:ext cx="6096000" cy="6858000"/>
            <a:chOff x="0" y="0"/>
            <a:chExt cx="4816593" cy="2709333"/>
          </a:xfrm>
        </p:grpSpPr>
        <p:sp>
          <p:nvSpPr>
            <p:cNvPr id="20" name="Freeform 4">
              <a:extLst>
                <a:ext uri="{FF2B5EF4-FFF2-40B4-BE49-F238E27FC236}">
                  <a16:creationId xmlns:a16="http://schemas.microsoft.com/office/drawing/2014/main" id="{D803A5BE-B72F-2632-FD47-B98D30DFE296}"/>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a:p>
          </p:txBody>
        </p:sp>
        <p:sp>
          <p:nvSpPr>
            <p:cNvPr id="21" name="TextBox 5">
              <a:extLst>
                <a:ext uri="{FF2B5EF4-FFF2-40B4-BE49-F238E27FC236}">
                  <a16:creationId xmlns:a16="http://schemas.microsoft.com/office/drawing/2014/main" id="{B622887E-8E57-13FB-4A51-89FB777E9168}"/>
                </a:ext>
              </a:extLst>
            </p:cNvPr>
            <p:cNvSpPr txBox="1"/>
            <p:nvPr/>
          </p:nvSpPr>
          <p:spPr>
            <a:xfrm>
              <a:off x="0" y="-28575"/>
              <a:ext cx="4816593" cy="2737908"/>
            </a:xfrm>
            <a:prstGeom prst="rect">
              <a:avLst/>
            </a:prstGeom>
          </p:spPr>
          <p:txBody>
            <a:bodyPr lIns="33867" tIns="33867" rIns="33867" bIns="33867" rtlCol="0" anchor="ctr"/>
            <a:lstStyle/>
            <a:p>
              <a:pPr algn="ctr">
                <a:lnSpc>
                  <a:spcPts val="1261"/>
                </a:lnSpc>
              </a:pPr>
              <a:endParaRPr sz="1200"/>
            </a:p>
          </p:txBody>
        </p:sp>
      </p:grpSp>
      <p:grpSp>
        <p:nvGrpSpPr>
          <p:cNvPr id="3" name="Group 3"/>
          <p:cNvGrpSpPr>
            <a:grpSpLocks noGrp="1" noUngrp="1" noRot="1" noMove="1" noResize="1"/>
          </p:cNvGrpSpPr>
          <p:nvPr/>
        </p:nvGrpSpPr>
        <p:grpSpPr>
          <a:xfrm>
            <a:off x="6096000" y="0"/>
            <a:ext cx="6096000" cy="6874308"/>
            <a:chOff x="0" y="-38100"/>
            <a:chExt cx="2408296" cy="2750699"/>
          </a:xfrm>
        </p:grpSpPr>
        <p:sp>
          <p:nvSpPr>
            <p:cNvPr id="4" name="Freeform 4"/>
            <p:cNvSpPr>
              <a:spLocks noGrp="1" noRot="1" noMove="1" noResize="1" noEditPoints="1" noAdjustHandles="1" noChangeArrowheads="1" noChangeShapeType="1"/>
            </p:cNvSpPr>
            <p:nvPr/>
          </p:nvSpPr>
          <p:spPr>
            <a:xfrm>
              <a:off x="0" y="0"/>
              <a:ext cx="2408296" cy="2712599"/>
            </a:xfrm>
            <a:custGeom>
              <a:avLst/>
              <a:gdLst/>
              <a:ahLst/>
              <a:cxnLst/>
              <a:rect l="l" t="t" r="r" b="b"/>
              <a:pathLst>
                <a:path w="2408296" h="2712599">
                  <a:moveTo>
                    <a:pt x="0" y="0"/>
                  </a:moveTo>
                  <a:lnTo>
                    <a:pt x="2408296" y="0"/>
                  </a:lnTo>
                  <a:lnTo>
                    <a:pt x="2408296" y="2712599"/>
                  </a:lnTo>
                  <a:lnTo>
                    <a:pt x="0" y="2712599"/>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dirty="0"/>
            </a:p>
          </p:txBody>
        </p:sp>
        <p:sp>
          <p:nvSpPr>
            <p:cNvPr id="5" name="TextBox 5"/>
            <p:cNvSpPr txBox="1">
              <a:spLocks noGrp="1" noRot="1" noMove="1" noResize="1" noEditPoints="1" noAdjustHandles="1" noChangeArrowheads="1" noChangeShapeType="1"/>
            </p:cNvSpPr>
            <p:nvPr/>
          </p:nvSpPr>
          <p:spPr>
            <a:xfrm>
              <a:off x="0" y="-38100"/>
              <a:ext cx="2408296" cy="2750699"/>
            </a:xfrm>
            <a:prstGeom prst="rect">
              <a:avLst/>
            </a:prstGeom>
          </p:spPr>
          <p:txBody>
            <a:bodyPr lIns="33867" tIns="33867" rIns="33867" bIns="33867" rtlCol="0" anchor="ctr"/>
            <a:lstStyle/>
            <a:p>
              <a:pPr algn="ctr">
                <a:lnSpc>
                  <a:spcPts val="1400"/>
                </a:lnSpc>
              </a:pPr>
              <a:endParaRPr sz="1200"/>
            </a:p>
          </p:txBody>
        </p:sp>
      </p:grpSp>
      <p:grpSp>
        <p:nvGrpSpPr>
          <p:cNvPr id="8" name="Group 8"/>
          <p:cNvGrpSpPr>
            <a:grpSpLocks noGrp="1" noUngrp="1" noRot="1" noMove="1" noResize="1"/>
          </p:cNvGrpSpPr>
          <p:nvPr/>
        </p:nvGrpSpPr>
        <p:grpSpPr>
          <a:xfrm>
            <a:off x="835241" y="3579723"/>
            <a:ext cx="4106480" cy="2329872"/>
            <a:chOff x="0" y="0"/>
            <a:chExt cx="1622313" cy="975178"/>
          </a:xfrm>
        </p:grpSpPr>
        <p:sp>
          <p:nvSpPr>
            <p:cNvPr id="9" name="Freeform 9"/>
            <p:cNvSpPr>
              <a:spLocks noGrp="1" noRot="1" noMove="1" noResize="1" noEditPoints="1" noAdjustHandles="1" noChangeArrowheads="1" noChangeShapeType="1"/>
            </p:cNvSpPr>
            <p:nvPr/>
          </p:nvSpPr>
          <p:spPr>
            <a:xfrm>
              <a:off x="0" y="0"/>
              <a:ext cx="1622313" cy="975178"/>
            </a:xfrm>
            <a:custGeom>
              <a:avLst/>
              <a:gdLst/>
              <a:ahLst/>
              <a:cxnLst/>
              <a:rect l="l" t="t" r="r" b="b"/>
              <a:pathLst>
                <a:path w="1622313" h="975178">
                  <a:moveTo>
                    <a:pt x="0" y="0"/>
                  </a:moveTo>
                  <a:lnTo>
                    <a:pt x="1622313" y="0"/>
                  </a:lnTo>
                  <a:lnTo>
                    <a:pt x="1622313" y="975178"/>
                  </a:lnTo>
                  <a:lnTo>
                    <a:pt x="0" y="975178"/>
                  </a:lnTo>
                  <a:close/>
                </a:path>
              </a:pathLst>
            </a:custGeom>
            <a:solidFill>
              <a:srgbClr val="FFFFFF"/>
            </a:solidFill>
          </p:spPr>
          <p:txBody>
            <a:bodyPr/>
            <a:lstStyle/>
            <a:p>
              <a:endParaRPr lang="en-US" sz="1200"/>
            </a:p>
          </p:txBody>
        </p:sp>
        <p:sp>
          <p:nvSpPr>
            <p:cNvPr id="10" name="TextBox 10"/>
            <p:cNvSpPr txBox="1">
              <a:spLocks noGrp="1" noRot="1" noMove="1" noResize="1" noEditPoints="1" noAdjustHandles="1" noChangeArrowheads="1" noChangeShapeType="1"/>
            </p:cNvSpPr>
            <p:nvPr/>
          </p:nvSpPr>
          <p:spPr>
            <a:xfrm>
              <a:off x="0" y="-28575"/>
              <a:ext cx="1622313" cy="1003753"/>
            </a:xfrm>
            <a:prstGeom prst="rect">
              <a:avLst/>
            </a:prstGeom>
          </p:spPr>
          <p:txBody>
            <a:bodyPr lIns="33867" tIns="33867" rIns="33867" bIns="33867" rtlCol="0" anchor="ctr"/>
            <a:lstStyle/>
            <a:p>
              <a:pPr algn="ctr">
                <a:lnSpc>
                  <a:spcPts val="1261"/>
                </a:lnSpc>
              </a:pPr>
              <a:endParaRPr sz="1200"/>
            </a:p>
          </p:txBody>
        </p:sp>
      </p:grpSp>
      <p:sp>
        <p:nvSpPr>
          <p:cNvPr id="11" name="TextBox 11"/>
          <p:cNvSpPr txBox="1"/>
          <p:nvPr/>
        </p:nvSpPr>
        <p:spPr>
          <a:xfrm>
            <a:off x="1078059" y="3644062"/>
            <a:ext cx="3608727" cy="198837"/>
          </a:xfrm>
          <a:prstGeom prst="rect">
            <a:avLst/>
          </a:prstGeom>
        </p:spPr>
        <p:txBody>
          <a:bodyPr lIns="0" tIns="0" rIns="0" bIns="0" rtlCol="0" anchor="t">
            <a:spAutoFit/>
          </a:bodyPr>
          <a:lstStyle/>
          <a:p>
            <a:pPr>
              <a:lnSpc>
                <a:spcPts val="1680"/>
              </a:lnSpc>
            </a:pPr>
            <a:r>
              <a:rPr lang="en-US" sz="1200" b="1" spc="7">
                <a:solidFill>
                  <a:srgbClr val="183650"/>
                </a:solidFill>
                <a:latin typeface="Trebuchet MS Bold"/>
                <a:ea typeface="Trebuchet MS Bold"/>
                <a:cs typeface="Trebuchet MS Bold"/>
                <a:sym typeface="Trebuchet MS Bold"/>
              </a:rPr>
              <a:t>BENEFITS</a:t>
            </a:r>
          </a:p>
        </p:txBody>
      </p:sp>
      <p:sp>
        <p:nvSpPr>
          <p:cNvPr id="12" name="TextBox 12"/>
          <p:cNvSpPr txBox="1"/>
          <p:nvPr/>
        </p:nvSpPr>
        <p:spPr>
          <a:xfrm>
            <a:off x="993615" y="1698344"/>
            <a:ext cx="3608727" cy="213264"/>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a:ea typeface="Montserrat 1 Bold"/>
                <a:cs typeface="Montserrat 1 Bold"/>
                <a:sym typeface="Montserrat 1 Bold"/>
              </a:rPr>
              <a:t>Project Execution</a:t>
            </a:r>
          </a:p>
        </p:txBody>
      </p:sp>
      <p:sp>
        <p:nvSpPr>
          <p:cNvPr id="13" name="TextBox 13"/>
          <p:cNvSpPr txBox="1"/>
          <p:nvPr/>
        </p:nvSpPr>
        <p:spPr>
          <a:xfrm>
            <a:off x="909173" y="2091621"/>
            <a:ext cx="4277543" cy="1077218"/>
          </a:xfrm>
          <a:prstGeom prst="rect">
            <a:avLst/>
          </a:prstGeom>
        </p:spPr>
        <p:txBody>
          <a:bodyPr lIns="0" tIns="0" rIns="0" bIns="0" rtlCol="0" anchor="t">
            <a:spAutoFit/>
          </a:bodyPr>
          <a:lstStyle/>
          <a:p>
            <a:pPr marL="244698" lvl="1" indent="-122349">
              <a:lnSpc>
                <a:spcPts val="1201"/>
              </a:lnSpc>
              <a:buFont typeface="Arial"/>
              <a:buChar char="•"/>
            </a:pPr>
            <a:r>
              <a:rPr lang="en-US" sz="1133">
                <a:solidFill>
                  <a:srgbClr val="183650"/>
                </a:solidFill>
                <a:latin typeface="Trebuchet MS"/>
                <a:ea typeface="Trebuchet MS"/>
                <a:cs typeface="Trebuchet MS"/>
                <a:sym typeface="Trebuchet MS"/>
              </a:rPr>
              <a:t>Infrastructure Studies, Route Surveys.</a:t>
            </a:r>
          </a:p>
          <a:p>
            <a:pPr>
              <a:lnSpc>
                <a:spcPts val="1201"/>
              </a:lnSpc>
            </a:pPr>
            <a:endParaRPr lang="en-US" sz="1133">
              <a:solidFill>
                <a:srgbClr val="183650"/>
              </a:solidFill>
              <a:latin typeface="Trebuchet MS"/>
              <a:ea typeface="Trebuchet MS"/>
              <a:cs typeface="Trebuchet MS"/>
              <a:sym typeface="Trebuchet MS"/>
            </a:endParaRPr>
          </a:p>
          <a:p>
            <a:pPr marL="244698" lvl="1" indent="-122349">
              <a:lnSpc>
                <a:spcPts val="1201"/>
              </a:lnSpc>
              <a:buFont typeface="Arial"/>
              <a:buChar char="•"/>
            </a:pPr>
            <a:r>
              <a:rPr lang="en-US" sz="1133">
                <a:solidFill>
                  <a:srgbClr val="183650"/>
                </a:solidFill>
                <a:latin typeface="Trebuchet MS"/>
                <a:ea typeface="Trebuchet MS"/>
                <a:cs typeface="Trebuchet MS"/>
                <a:sym typeface="Trebuchet MS"/>
              </a:rPr>
              <a:t>Expediting Solutions, Project Logistics and Risk Management.</a:t>
            </a:r>
          </a:p>
          <a:p>
            <a:pPr>
              <a:lnSpc>
                <a:spcPts val="1201"/>
              </a:lnSpc>
            </a:pPr>
            <a:endParaRPr lang="en-US" sz="1133">
              <a:solidFill>
                <a:srgbClr val="183650"/>
              </a:solidFill>
              <a:latin typeface="Trebuchet MS"/>
              <a:ea typeface="Trebuchet MS"/>
              <a:cs typeface="Trebuchet MS"/>
              <a:sym typeface="Trebuchet MS"/>
            </a:endParaRPr>
          </a:p>
          <a:p>
            <a:pPr marL="244698" lvl="1" indent="-122349">
              <a:lnSpc>
                <a:spcPts val="1201"/>
              </a:lnSpc>
              <a:buFont typeface="Arial"/>
              <a:buChar char="•"/>
            </a:pPr>
            <a:r>
              <a:rPr lang="en-US" sz="1133">
                <a:solidFill>
                  <a:srgbClr val="183650"/>
                </a:solidFill>
                <a:latin typeface="Trebuchet MS"/>
                <a:ea typeface="Trebuchet MS"/>
                <a:cs typeface="Trebuchet MS"/>
                <a:sym typeface="Trebuchet MS"/>
              </a:rPr>
              <a:t>Export Packing, Engineering Support.</a:t>
            </a:r>
          </a:p>
          <a:p>
            <a:pPr>
              <a:lnSpc>
                <a:spcPts val="1201"/>
              </a:lnSpc>
            </a:pPr>
            <a:endParaRPr lang="en-US" sz="1133">
              <a:solidFill>
                <a:srgbClr val="183650"/>
              </a:solidFill>
              <a:latin typeface="Trebuchet MS"/>
              <a:ea typeface="Trebuchet MS"/>
              <a:cs typeface="Trebuchet MS"/>
              <a:sym typeface="Trebuchet MS"/>
            </a:endParaRPr>
          </a:p>
          <a:p>
            <a:pPr marL="244698" lvl="1" indent="-122349">
              <a:lnSpc>
                <a:spcPts val="1201"/>
              </a:lnSpc>
              <a:buFont typeface="Arial"/>
              <a:buChar char="•"/>
            </a:pPr>
            <a:r>
              <a:rPr lang="en-US" sz="1133">
                <a:solidFill>
                  <a:srgbClr val="183650"/>
                </a:solidFill>
                <a:latin typeface="Trebuchet MS"/>
                <a:ea typeface="Trebuchet MS"/>
                <a:cs typeface="Trebuchet MS"/>
                <a:sym typeface="Trebuchet MS"/>
              </a:rPr>
              <a:t>End-to-end logistics visibility.</a:t>
            </a:r>
          </a:p>
        </p:txBody>
      </p:sp>
      <p:sp>
        <p:nvSpPr>
          <p:cNvPr id="14" name="TextBox 14"/>
          <p:cNvSpPr txBox="1"/>
          <p:nvPr/>
        </p:nvSpPr>
        <p:spPr>
          <a:xfrm>
            <a:off x="993616" y="4045381"/>
            <a:ext cx="3146539" cy="1692771"/>
          </a:xfrm>
          <a:prstGeom prst="rect">
            <a:avLst/>
          </a:prstGeom>
        </p:spPr>
        <p:txBody>
          <a:bodyPr lIns="0" tIns="0" rIns="0" bIns="0" rtlCol="0" anchor="t">
            <a:spAutoFit/>
          </a:bodyPr>
          <a:lstStyle/>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Vendor performance KPI reporting.</a:t>
            </a:r>
          </a:p>
          <a:p>
            <a:pPr>
              <a:lnSpc>
                <a:spcPts val="1178"/>
              </a:lnSpc>
            </a:pPr>
            <a:endParaRPr lang="en-US" sz="1133">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Global network of project experts.</a:t>
            </a:r>
          </a:p>
          <a:p>
            <a:pPr>
              <a:lnSpc>
                <a:spcPts val="1178"/>
              </a:lnSpc>
            </a:pPr>
            <a:endParaRPr lang="en-US" sz="1133">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Risk assessment and compliance.</a:t>
            </a:r>
          </a:p>
          <a:p>
            <a:pPr>
              <a:lnSpc>
                <a:spcPts val="1178"/>
              </a:lnSpc>
            </a:pPr>
            <a:endParaRPr lang="en-US" sz="1133">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Budget support &amp; cost optimization.</a:t>
            </a:r>
          </a:p>
          <a:p>
            <a:pPr>
              <a:lnSpc>
                <a:spcPts val="1178"/>
              </a:lnSpc>
            </a:pPr>
            <a:endParaRPr lang="en-US" sz="1133">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Cargo damage risk prevention.</a:t>
            </a:r>
          </a:p>
          <a:p>
            <a:pPr>
              <a:lnSpc>
                <a:spcPts val="1178"/>
              </a:lnSpc>
            </a:pPr>
            <a:endParaRPr lang="en-US" sz="1133">
              <a:solidFill>
                <a:srgbClr val="183650"/>
              </a:solidFill>
              <a:latin typeface="Trebuchet MS"/>
              <a:ea typeface="Trebuchet MS"/>
              <a:cs typeface="Trebuchet MS"/>
              <a:sym typeface="Trebuchet MS"/>
            </a:endParaRPr>
          </a:p>
          <a:p>
            <a:pPr marL="244698" lvl="1" indent="-122349">
              <a:lnSpc>
                <a:spcPts val="1178"/>
              </a:lnSpc>
              <a:buFont typeface="Arial"/>
              <a:buChar char="•"/>
            </a:pPr>
            <a:r>
              <a:rPr lang="en-US" sz="1133">
                <a:solidFill>
                  <a:srgbClr val="183650"/>
                </a:solidFill>
                <a:latin typeface="Trebuchet MS"/>
                <a:ea typeface="Trebuchet MS"/>
                <a:cs typeface="Trebuchet MS"/>
                <a:sym typeface="Trebuchet MS"/>
              </a:rPr>
              <a:t>Delivery time forecast and improvement.</a:t>
            </a:r>
          </a:p>
        </p:txBody>
      </p:sp>
      <p:sp>
        <p:nvSpPr>
          <p:cNvPr id="15" name="TextBox 15"/>
          <p:cNvSpPr txBox="1"/>
          <p:nvPr/>
        </p:nvSpPr>
        <p:spPr>
          <a:xfrm>
            <a:off x="991723" y="1181282"/>
            <a:ext cx="4524006" cy="354969"/>
          </a:xfrm>
          <a:prstGeom prst="rect">
            <a:avLst/>
          </a:prstGeom>
        </p:spPr>
        <p:txBody>
          <a:bodyPr lIns="0" tIns="0" rIns="0" bIns="0" rtlCol="0" anchor="t">
            <a:spAutoFit/>
          </a:bodyPr>
          <a:lstStyle/>
          <a:p>
            <a:pPr>
              <a:lnSpc>
                <a:spcPts val="2880"/>
              </a:lnSpc>
            </a:pPr>
            <a:r>
              <a:rPr lang="en-US" sz="2400" b="1" dirty="0">
                <a:solidFill>
                  <a:srgbClr val="183650"/>
                </a:solidFill>
                <a:latin typeface="Montserrat 2 Bold"/>
                <a:ea typeface="Montserrat 2 Bold"/>
                <a:cs typeface="Montserrat 2 Bold"/>
                <a:sym typeface="Montserrat 2 Bold"/>
              </a:rPr>
              <a:t>CORE PRODUCTS</a:t>
            </a:r>
          </a:p>
        </p:txBody>
      </p:sp>
      <p:sp>
        <p:nvSpPr>
          <p:cNvPr id="18" name="Title Placeholder 1">
            <a:extLst>
              <a:ext uri="{FF2B5EF4-FFF2-40B4-BE49-F238E27FC236}">
                <a16:creationId xmlns:a16="http://schemas.microsoft.com/office/drawing/2014/main" id="{1537B96C-3961-ED17-68BD-D36062EC173D}"/>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14</a:t>
            </a:fld>
            <a:endParaRPr lang="en-US" sz="1500" dirty="0">
              <a:solidFill>
                <a:srgbClr val="F3F4F5"/>
              </a:solidFill>
            </a:endParaRPr>
          </a:p>
        </p:txBody>
      </p:sp>
      <p:pic>
        <p:nvPicPr>
          <p:cNvPr id="24" name="Graphic 23">
            <a:extLst>
              <a:ext uri="{FF2B5EF4-FFF2-40B4-BE49-F238E27FC236}">
                <a16:creationId xmlns:a16="http://schemas.microsoft.com/office/drawing/2014/main" id="{31C03EF0-1E24-A579-0FAE-DA6BF4F19B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600" y="274613"/>
            <a:ext cx="2178000" cy="365173"/>
          </a:xfrm>
          <a:prstGeom prst="rect">
            <a:avLst/>
          </a:prstGeom>
        </p:spPr>
      </p:pic>
      <p:sp>
        <p:nvSpPr>
          <p:cNvPr id="6" name="TextBox 5">
            <a:extLst>
              <a:ext uri="{FF2B5EF4-FFF2-40B4-BE49-F238E27FC236}">
                <a16:creationId xmlns:a16="http://schemas.microsoft.com/office/drawing/2014/main" id="{AC8ECDB2-E88F-0FCE-5A75-C3EB343EC4B4}"/>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PROJECT CARGO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436" y="3282765"/>
            <a:ext cx="12194436" cy="3575235"/>
          </a:xfrm>
          <a:custGeom>
            <a:avLst/>
            <a:gdLst/>
            <a:ahLst/>
            <a:cxnLst/>
            <a:rect l="l" t="t" r="r" b="b"/>
            <a:pathLst>
              <a:path w="18270347" h="5362853">
                <a:moveTo>
                  <a:pt x="0" y="0"/>
                </a:moveTo>
                <a:lnTo>
                  <a:pt x="18270347" y="0"/>
                </a:lnTo>
                <a:lnTo>
                  <a:pt x="18270347" y="5362853"/>
                </a:lnTo>
                <a:lnTo>
                  <a:pt x="0" y="5362853"/>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5" name="TextBox 5"/>
          <p:cNvSpPr txBox="1"/>
          <p:nvPr/>
        </p:nvSpPr>
        <p:spPr>
          <a:xfrm>
            <a:off x="1067574" y="1719599"/>
            <a:ext cx="3608727" cy="213264"/>
          </a:xfrm>
          <a:prstGeom prst="rect">
            <a:avLst/>
          </a:prstGeom>
        </p:spPr>
        <p:txBody>
          <a:bodyPr lIns="0" tIns="0" rIns="0" bIns="0" rtlCol="0" anchor="t">
            <a:spAutoFit/>
          </a:bodyPr>
          <a:lstStyle/>
          <a:p>
            <a:pPr>
              <a:lnSpc>
                <a:spcPts val="1773"/>
              </a:lnSpc>
            </a:pPr>
            <a:r>
              <a:rPr lang="en-US" sz="1266" b="1">
                <a:solidFill>
                  <a:srgbClr val="5BC2E7"/>
                </a:solidFill>
                <a:latin typeface="Montserrat 1 Bold"/>
                <a:ea typeface="Montserrat 1 Bold"/>
                <a:cs typeface="Montserrat 1 Bold"/>
                <a:sym typeface="Montserrat 1 Bold"/>
              </a:rPr>
              <a:t>Safety</a:t>
            </a:r>
          </a:p>
        </p:txBody>
      </p:sp>
      <p:sp>
        <p:nvSpPr>
          <p:cNvPr id="6" name="TextBox 6"/>
          <p:cNvSpPr txBox="1"/>
          <p:nvPr/>
        </p:nvSpPr>
        <p:spPr>
          <a:xfrm>
            <a:off x="1067574" y="2147508"/>
            <a:ext cx="4457365" cy="706604"/>
          </a:xfrm>
          <a:prstGeom prst="rect">
            <a:avLst/>
          </a:prstGeom>
        </p:spPr>
        <p:txBody>
          <a:bodyPr lIns="0" tIns="0" rIns="0" bIns="0" rtlCol="0" anchor="t">
            <a:spAutoFit/>
          </a:bodyPr>
          <a:lstStyle/>
          <a:p>
            <a:pPr marL="244698" lvl="1" indent="-122349">
              <a:lnSpc>
                <a:spcPts val="1405"/>
              </a:lnSpc>
              <a:buFont typeface="Arial"/>
              <a:buChar char="•"/>
            </a:pPr>
            <a:r>
              <a:rPr lang="en-US" sz="1133">
                <a:solidFill>
                  <a:srgbClr val="183650"/>
                </a:solidFill>
                <a:latin typeface="Trebuchet MS"/>
                <a:ea typeface="Trebuchet MS"/>
                <a:cs typeface="Trebuchet MS"/>
                <a:sym typeface="Trebuchet MS"/>
              </a:rPr>
              <a:t>Safety is our key priority.</a:t>
            </a:r>
          </a:p>
          <a:p>
            <a:pPr>
              <a:lnSpc>
                <a:spcPts val="1405"/>
              </a:lnSpc>
            </a:pPr>
            <a:endParaRPr lang="en-US" sz="1133">
              <a:solidFill>
                <a:srgbClr val="183650"/>
              </a:solidFill>
              <a:latin typeface="Trebuchet MS"/>
              <a:ea typeface="Trebuchet MS"/>
              <a:cs typeface="Trebuchet MS"/>
              <a:sym typeface="Trebuchet MS"/>
            </a:endParaRPr>
          </a:p>
          <a:p>
            <a:pPr marL="244698" lvl="1" indent="-122349">
              <a:lnSpc>
                <a:spcPts val="1405"/>
              </a:lnSpc>
              <a:buFont typeface="Arial"/>
              <a:buChar char="•"/>
            </a:pPr>
            <a:r>
              <a:rPr lang="en-US" sz="1133">
                <a:solidFill>
                  <a:srgbClr val="183650"/>
                </a:solidFill>
                <a:latin typeface="Trebuchet MS"/>
                <a:ea typeface="Trebuchet MS"/>
                <a:cs typeface="Trebuchet MS"/>
                <a:sym typeface="Trebuchet MS"/>
              </a:rPr>
              <a:t>Our mission is to operate supply chain with no harm to people and the environment.</a:t>
            </a:r>
          </a:p>
        </p:txBody>
      </p:sp>
      <p:grpSp>
        <p:nvGrpSpPr>
          <p:cNvPr id="7" name="Group 7"/>
          <p:cNvGrpSpPr>
            <a:grpSpLocks noGrp="1" noUngrp="1" noRot="1" noMove="1" noResize="1"/>
          </p:cNvGrpSpPr>
          <p:nvPr/>
        </p:nvGrpSpPr>
        <p:grpSpPr>
          <a:xfrm>
            <a:off x="-2436" y="3282765"/>
            <a:ext cx="12201331" cy="3576507"/>
            <a:chOff x="0" y="0"/>
            <a:chExt cx="4816593" cy="1412439"/>
          </a:xfrm>
        </p:grpSpPr>
        <p:sp>
          <p:nvSpPr>
            <p:cNvPr id="8" name="Freeform 8"/>
            <p:cNvSpPr>
              <a:spLocks noGrp="1" noRot="1" noMove="1" noResize="1" noEditPoints="1" noAdjustHandles="1" noChangeArrowheads="1" noChangeShapeType="1"/>
            </p:cNvSpPr>
            <p:nvPr/>
          </p:nvSpPr>
          <p:spPr>
            <a:xfrm>
              <a:off x="0" y="0"/>
              <a:ext cx="4816592" cy="1412439"/>
            </a:xfrm>
            <a:custGeom>
              <a:avLst/>
              <a:gdLst/>
              <a:ahLst/>
              <a:cxnLst/>
              <a:rect l="l" t="t" r="r" b="b"/>
              <a:pathLst>
                <a:path w="4816592" h="1412439">
                  <a:moveTo>
                    <a:pt x="0" y="0"/>
                  </a:moveTo>
                  <a:lnTo>
                    <a:pt x="4816592" y="0"/>
                  </a:lnTo>
                  <a:lnTo>
                    <a:pt x="4816592" y="1412439"/>
                  </a:lnTo>
                  <a:lnTo>
                    <a:pt x="0" y="1412439"/>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9" name="TextBox 9"/>
            <p:cNvSpPr txBox="1">
              <a:spLocks noGrp="1" noRot="1" noMove="1" noResize="1" noEditPoints="1" noAdjustHandles="1" noChangeArrowheads="1" noChangeShapeType="1"/>
            </p:cNvSpPr>
            <p:nvPr/>
          </p:nvSpPr>
          <p:spPr>
            <a:xfrm>
              <a:off x="0" y="-38100"/>
              <a:ext cx="4816593" cy="1450539"/>
            </a:xfrm>
            <a:prstGeom prst="rect">
              <a:avLst/>
            </a:prstGeom>
          </p:spPr>
          <p:txBody>
            <a:bodyPr lIns="33867" tIns="33867" rIns="33867" bIns="33867" rtlCol="0" anchor="ctr"/>
            <a:lstStyle/>
            <a:p>
              <a:pPr algn="ctr">
                <a:lnSpc>
                  <a:spcPts val="1400"/>
                </a:lnSpc>
              </a:pPr>
              <a:endParaRPr sz="1200"/>
            </a:p>
          </p:txBody>
        </p:sp>
      </p:grpSp>
      <p:sp>
        <p:nvSpPr>
          <p:cNvPr id="11" name="TextBox 11"/>
          <p:cNvSpPr txBox="1"/>
          <p:nvPr/>
        </p:nvSpPr>
        <p:spPr>
          <a:xfrm>
            <a:off x="1067574" y="1260832"/>
            <a:ext cx="4524006" cy="354969"/>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CORE PRODUCTS</a:t>
            </a:r>
          </a:p>
        </p:txBody>
      </p:sp>
      <p:sp>
        <p:nvSpPr>
          <p:cNvPr id="13" name="Title Placeholder 1">
            <a:extLst>
              <a:ext uri="{FF2B5EF4-FFF2-40B4-BE49-F238E27FC236}">
                <a16:creationId xmlns:a16="http://schemas.microsoft.com/office/drawing/2014/main" id="{2D65494D-2C8C-1E97-C95E-5D472AC09C58}"/>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15</a:t>
            </a:fld>
            <a:endParaRPr lang="en-US" sz="1500" dirty="0">
              <a:solidFill>
                <a:srgbClr val="F3F4F5"/>
              </a:solidFill>
            </a:endParaRPr>
          </a:p>
        </p:txBody>
      </p:sp>
      <p:sp>
        <p:nvSpPr>
          <p:cNvPr id="14" name="TextBox 13">
            <a:extLst>
              <a:ext uri="{FF2B5EF4-FFF2-40B4-BE49-F238E27FC236}">
                <a16:creationId xmlns:a16="http://schemas.microsoft.com/office/drawing/2014/main" id="{1CDEDB61-CB12-1523-7509-4D34294FCEA8}"/>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PROJECT CARGO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1723" y="1611479"/>
            <a:ext cx="4996029" cy="354969"/>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TRANSPORT ENGINEERING</a:t>
            </a:r>
          </a:p>
        </p:txBody>
      </p:sp>
      <p:grpSp>
        <p:nvGrpSpPr>
          <p:cNvPr id="3" name="Group 3"/>
          <p:cNvGrpSpPr>
            <a:grpSpLocks noGrp="1" noUngrp="1" noRot="1" noMove="1" noResize="1"/>
          </p:cNvGrpSpPr>
          <p:nvPr/>
        </p:nvGrpSpPr>
        <p:grpSpPr>
          <a:xfrm>
            <a:off x="991723" y="2278321"/>
            <a:ext cx="3937578" cy="3079403"/>
            <a:chOff x="0" y="0"/>
            <a:chExt cx="7875156" cy="6158807"/>
          </a:xfrm>
        </p:grpSpPr>
        <p:sp>
          <p:nvSpPr>
            <p:cNvPr id="4" name="Freeform 4"/>
            <p:cNvSpPr>
              <a:spLocks noGrp="1" noRot="1" noMove="1" noResize="1" noEditPoints="1" noAdjustHandles="1" noChangeArrowheads="1" noChangeShapeType="1"/>
            </p:cNvSpPr>
            <p:nvPr/>
          </p:nvSpPr>
          <p:spPr>
            <a:xfrm>
              <a:off x="0" y="0"/>
              <a:ext cx="7875156" cy="4764145"/>
            </a:xfrm>
            <a:custGeom>
              <a:avLst/>
              <a:gdLst/>
              <a:ahLst/>
              <a:cxnLst/>
              <a:rect l="l" t="t" r="r" b="b"/>
              <a:pathLst>
                <a:path w="7875156" h="4764145">
                  <a:moveTo>
                    <a:pt x="0" y="0"/>
                  </a:moveTo>
                  <a:lnTo>
                    <a:pt x="7875156" y="0"/>
                  </a:lnTo>
                  <a:lnTo>
                    <a:pt x="7875156" y="4764145"/>
                  </a:lnTo>
                  <a:lnTo>
                    <a:pt x="0" y="476414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5" name="Group 5"/>
            <p:cNvGrpSpPr>
              <a:grpSpLocks noGrp="1" noUngrp="1" noRot="1" noMove="1" noResize="1"/>
            </p:cNvGrpSpPr>
            <p:nvPr/>
          </p:nvGrpSpPr>
          <p:grpSpPr>
            <a:xfrm>
              <a:off x="0" y="4967684"/>
              <a:ext cx="7875156" cy="1191123"/>
              <a:chOff x="0" y="0"/>
              <a:chExt cx="2180719" cy="329835"/>
            </a:xfrm>
          </p:grpSpPr>
          <p:sp>
            <p:nvSpPr>
              <p:cNvPr id="6" name="Freeform 6"/>
              <p:cNvSpPr>
                <a:spLocks noGrp="1" noRot="1" noMove="1" noResize="1" noEditPoints="1" noAdjustHandles="1" noChangeArrowheads="1" noChangeShapeType="1"/>
              </p:cNvSpPr>
              <p:nvPr/>
            </p:nvSpPr>
            <p:spPr>
              <a:xfrm>
                <a:off x="0" y="0"/>
                <a:ext cx="2180719" cy="329835"/>
              </a:xfrm>
              <a:custGeom>
                <a:avLst/>
                <a:gdLst/>
                <a:ahLst/>
                <a:cxnLst/>
                <a:rect l="l" t="t" r="r" b="b"/>
                <a:pathLst>
                  <a:path w="2180719" h="329835">
                    <a:moveTo>
                      <a:pt x="0" y="0"/>
                    </a:moveTo>
                    <a:lnTo>
                      <a:pt x="2180719" y="0"/>
                    </a:lnTo>
                    <a:lnTo>
                      <a:pt x="2180719" y="329835"/>
                    </a:lnTo>
                    <a:lnTo>
                      <a:pt x="0" y="329835"/>
                    </a:lnTo>
                    <a:close/>
                  </a:path>
                </a:pathLst>
              </a:custGeom>
              <a:solidFill>
                <a:srgbClr val="FFFFFF"/>
              </a:solidFill>
              <a:ln cap="sq">
                <a:noFill/>
                <a:prstDash val="solid"/>
                <a:miter/>
              </a:ln>
            </p:spPr>
            <p:txBody>
              <a:bodyPr/>
              <a:lstStyle/>
              <a:p>
                <a:endParaRPr lang="en-US" sz="1200"/>
              </a:p>
            </p:txBody>
          </p:sp>
          <p:sp>
            <p:nvSpPr>
              <p:cNvPr id="7" name="TextBox 7"/>
              <p:cNvSpPr txBox="1">
                <a:spLocks noGrp="1" noRot="1" noMove="1" noResize="1" noEditPoints="1" noAdjustHandles="1" noChangeArrowheads="1" noChangeShapeType="1"/>
              </p:cNvSpPr>
              <p:nvPr/>
            </p:nvSpPr>
            <p:spPr>
              <a:xfrm>
                <a:off x="0" y="-28575"/>
                <a:ext cx="2180719" cy="358410"/>
              </a:xfrm>
              <a:prstGeom prst="rect">
                <a:avLst/>
              </a:prstGeom>
            </p:spPr>
            <p:txBody>
              <a:bodyPr lIns="33867" tIns="33867" rIns="33867" bIns="33867" rtlCol="0" anchor="ctr"/>
              <a:lstStyle/>
              <a:p>
                <a:pPr algn="ctr">
                  <a:lnSpc>
                    <a:spcPts val="1261"/>
                  </a:lnSpc>
                </a:pPr>
                <a:endParaRPr sz="1200"/>
              </a:p>
            </p:txBody>
          </p:sp>
        </p:grpSp>
        <p:sp>
          <p:nvSpPr>
            <p:cNvPr id="8" name="TextBox 8"/>
            <p:cNvSpPr txBox="1">
              <a:spLocks noGrp="1" noRot="1" noMove="1" noResize="1" noEditPoints="1" noAdjustHandles="1" noChangeArrowheads="1" noChangeShapeType="1"/>
            </p:cNvSpPr>
            <p:nvPr/>
          </p:nvSpPr>
          <p:spPr>
            <a:xfrm>
              <a:off x="367226" y="5283931"/>
              <a:ext cx="7140708" cy="564258"/>
            </a:xfrm>
            <a:prstGeom prst="rect">
              <a:avLst/>
            </a:prstGeom>
          </p:spPr>
          <p:txBody>
            <a:bodyPr lIns="0" tIns="0" rIns="0" bIns="0" rtlCol="0" anchor="t">
              <a:spAutoFit/>
            </a:bodyPr>
            <a:lstStyle/>
            <a:p>
              <a:pPr algn="ctr">
                <a:lnSpc>
                  <a:spcPts val="1130"/>
                </a:lnSpc>
              </a:pPr>
              <a:r>
                <a:rPr lang="en-US" sz="1066" b="1" spc="6">
                  <a:solidFill>
                    <a:srgbClr val="183650"/>
                  </a:solidFill>
                  <a:latin typeface="Trebuchet MS Bold"/>
                  <a:ea typeface="Trebuchet MS Bold"/>
                  <a:cs typeface="Trebuchet MS Bold"/>
                  <a:sym typeface="Trebuchet MS Bold"/>
                </a:rPr>
                <a:t>TECHNICAL EXPERTISE,</a:t>
              </a:r>
            </a:p>
            <a:p>
              <a:pPr algn="ctr">
                <a:lnSpc>
                  <a:spcPts val="1130"/>
                </a:lnSpc>
              </a:pPr>
              <a:r>
                <a:rPr lang="en-US" sz="1066" b="1" spc="6">
                  <a:solidFill>
                    <a:srgbClr val="183650"/>
                  </a:solidFill>
                  <a:latin typeface="Trebuchet MS Bold"/>
                  <a:ea typeface="Trebuchet MS Bold"/>
                  <a:cs typeface="Trebuchet MS Bold"/>
                  <a:sym typeface="Trebuchet MS Bold"/>
                </a:rPr>
                <a:t>METHOD STATEMENTS &amp; ROUTE STUDIES.</a:t>
              </a:r>
            </a:p>
          </p:txBody>
        </p:sp>
      </p:grpSp>
      <p:grpSp>
        <p:nvGrpSpPr>
          <p:cNvPr id="9" name="Group 9"/>
          <p:cNvGrpSpPr>
            <a:grpSpLocks noGrp="1" noUngrp="1" noRot="1" noMove="1" noResize="1"/>
          </p:cNvGrpSpPr>
          <p:nvPr/>
        </p:nvGrpSpPr>
        <p:grpSpPr>
          <a:xfrm>
            <a:off x="6567667" y="2278321"/>
            <a:ext cx="3937578" cy="3079403"/>
            <a:chOff x="0" y="0"/>
            <a:chExt cx="7875156" cy="6158807"/>
          </a:xfrm>
        </p:grpSpPr>
        <p:sp>
          <p:nvSpPr>
            <p:cNvPr id="10" name="Freeform 10"/>
            <p:cNvSpPr>
              <a:spLocks noGrp="1" noRot="1" noMove="1" noResize="1" noEditPoints="1" noAdjustHandles="1" noChangeArrowheads="1" noChangeShapeType="1"/>
            </p:cNvSpPr>
            <p:nvPr/>
          </p:nvSpPr>
          <p:spPr>
            <a:xfrm>
              <a:off x="0" y="0"/>
              <a:ext cx="7875156" cy="4764145"/>
            </a:xfrm>
            <a:custGeom>
              <a:avLst/>
              <a:gdLst/>
              <a:ahLst/>
              <a:cxnLst/>
              <a:rect l="l" t="t" r="r" b="b"/>
              <a:pathLst>
                <a:path w="7875156" h="4764145">
                  <a:moveTo>
                    <a:pt x="0" y="0"/>
                  </a:moveTo>
                  <a:lnTo>
                    <a:pt x="7875156" y="0"/>
                  </a:lnTo>
                  <a:lnTo>
                    <a:pt x="7875156" y="4764145"/>
                  </a:lnTo>
                  <a:lnTo>
                    <a:pt x="0" y="476414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1" name="Group 11"/>
            <p:cNvGrpSpPr>
              <a:grpSpLocks noGrp="1" noUngrp="1" noRot="1" noMove="1" noResize="1"/>
            </p:cNvGrpSpPr>
            <p:nvPr/>
          </p:nvGrpSpPr>
          <p:grpSpPr>
            <a:xfrm>
              <a:off x="0" y="4967684"/>
              <a:ext cx="7875156" cy="1191123"/>
              <a:chOff x="0" y="0"/>
              <a:chExt cx="1555586" cy="235284"/>
            </a:xfrm>
          </p:grpSpPr>
          <p:sp>
            <p:nvSpPr>
              <p:cNvPr id="12" name="Freeform 12"/>
              <p:cNvSpPr>
                <a:spLocks noGrp="1" noRot="1" noMove="1" noResize="1" noEditPoints="1" noAdjustHandles="1" noChangeArrowheads="1" noChangeShapeType="1"/>
              </p:cNvSpPr>
              <p:nvPr/>
            </p:nvSpPr>
            <p:spPr>
              <a:xfrm>
                <a:off x="0" y="0"/>
                <a:ext cx="1555586" cy="235284"/>
              </a:xfrm>
              <a:custGeom>
                <a:avLst/>
                <a:gdLst/>
                <a:ahLst/>
                <a:cxnLst/>
                <a:rect l="l" t="t" r="r" b="b"/>
                <a:pathLst>
                  <a:path w="1555586" h="235284">
                    <a:moveTo>
                      <a:pt x="0" y="0"/>
                    </a:moveTo>
                    <a:lnTo>
                      <a:pt x="1555586" y="0"/>
                    </a:lnTo>
                    <a:lnTo>
                      <a:pt x="1555586" y="235284"/>
                    </a:lnTo>
                    <a:lnTo>
                      <a:pt x="0" y="235284"/>
                    </a:lnTo>
                    <a:close/>
                  </a:path>
                </a:pathLst>
              </a:custGeom>
              <a:solidFill>
                <a:srgbClr val="FFFFFF"/>
              </a:solidFill>
              <a:ln cap="sq">
                <a:noFill/>
                <a:prstDash val="solid"/>
                <a:miter/>
              </a:ln>
            </p:spPr>
            <p:txBody>
              <a:bodyPr/>
              <a:lstStyle/>
              <a:p>
                <a:endParaRPr lang="en-US" sz="1200"/>
              </a:p>
            </p:txBody>
          </p:sp>
          <p:sp>
            <p:nvSpPr>
              <p:cNvPr id="13" name="TextBox 13"/>
              <p:cNvSpPr txBox="1">
                <a:spLocks noGrp="1" noRot="1" noMove="1" noResize="1" noEditPoints="1" noAdjustHandles="1" noChangeArrowheads="1" noChangeShapeType="1"/>
              </p:cNvSpPr>
              <p:nvPr/>
            </p:nvSpPr>
            <p:spPr>
              <a:xfrm>
                <a:off x="0" y="-28575"/>
                <a:ext cx="1555586" cy="263859"/>
              </a:xfrm>
              <a:prstGeom prst="rect">
                <a:avLst/>
              </a:prstGeom>
            </p:spPr>
            <p:txBody>
              <a:bodyPr lIns="33867" tIns="33867" rIns="33867" bIns="33867" rtlCol="0" anchor="ctr"/>
              <a:lstStyle/>
              <a:p>
                <a:pPr algn="ctr">
                  <a:lnSpc>
                    <a:spcPts val="1261"/>
                  </a:lnSpc>
                </a:pPr>
                <a:endParaRPr sz="1200"/>
              </a:p>
            </p:txBody>
          </p:sp>
        </p:grpSp>
        <p:sp>
          <p:nvSpPr>
            <p:cNvPr id="14" name="TextBox 14"/>
            <p:cNvSpPr txBox="1">
              <a:spLocks noGrp="1" noRot="1" noMove="1" noResize="1" noEditPoints="1" noAdjustHandles="1" noChangeArrowheads="1" noChangeShapeType="1"/>
            </p:cNvSpPr>
            <p:nvPr/>
          </p:nvSpPr>
          <p:spPr>
            <a:xfrm>
              <a:off x="1344300" y="5283931"/>
              <a:ext cx="5186562" cy="846386"/>
            </a:xfrm>
            <a:prstGeom prst="rect">
              <a:avLst/>
            </a:prstGeom>
          </p:spPr>
          <p:txBody>
            <a:bodyPr lIns="0" tIns="0" rIns="0" bIns="0" rtlCol="0" anchor="t">
              <a:spAutoFit/>
            </a:bodyPr>
            <a:lstStyle/>
            <a:p>
              <a:pPr algn="ctr">
                <a:lnSpc>
                  <a:spcPts val="1130"/>
                </a:lnSpc>
              </a:pPr>
              <a:r>
                <a:rPr lang="en-US" sz="1066" b="1" spc="6" dirty="0">
                  <a:solidFill>
                    <a:srgbClr val="183650"/>
                  </a:solidFill>
                  <a:latin typeface="Trebuchet MS Bold"/>
                  <a:ea typeface="Trebuchet MS Bold"/>
                  <a:cs typeface="Trebuchet MS Bold"/>
                  <a:sym typeface="Trebuchet MS Bold"/>
                </a:rPr>
                <a:t>TECHNICAL EXPERTISE,</a:t>
              </a:r>
            </a:p>
            <a:p>
              <a:pPr algn="ctr">
                <a:lnSpc>
                  <a:spcPts val="1130"/>
                </a:lnSpc>
              </a:pPr>
              <a:r>
                <a:rPr lang="en-US" sz="1066" b="1" spc="6" dirty="0">
                  <a:solidFill>
                    <a:srgbClr val="183650"/>
                  </a:solidFill>
                  <a:latin typeface="Trebuchet MS Bold"/>
                  <a:ea typeface="Trebuchet MS Bold"/>
                  <a:cs typeface="Trebuchet MS Bold"/>
                  <a:sym typeface="Trebuchet MS Bold"/>
                </a:rPr>
                <a:t>METHODSTATEMENTS &amp;</a:t>
              </a:r>
              <a:br>
                <a:rPr lang="en-US" sz="1066" b="1" spc="6" dirty="0">
                  <a:solidFill>
                    <a:srgbClr val="183650"/>
                  </a:solidFill>
                  <a:latin typeface="Trebuchet MS Bold"/>
                  <a:ea typeface="Trebuchet MS Bold"/>
                  <a:cs typeface="Trebuchet MS Bold"/>
                  <a:sym typeface="Trebuchet MS Bold"/>
                </a:rPr>
              </a:br>
              <a:r>
                <a:rPr lang="en-US" sz="1066" b="1" spc="6" dirty="0">
                  <a:solidFill>
                    <a:srgbClr val="183650"/>
                  </a:solidFill>
                  <a:latin typeface="Trebuchet MS Bold"/>
                  <a:ea typeface="Trebuchet MS Bold"/>
                  <a:cs typeface="Trebuchet MS Bold"/>
                  <a:sym typeface="Trebuchet MS Bold"/>
                </a:rPr>
                <a:t>ROUTE STUDIES.</a:t>
              </a:r>
            </a:p>
          </p:txBody>
        </p:sp>
      </p:grpSp>
      <p:sp>
        <p:nvSpPr>
          <p:cNvPr id="15" name="TextBox 14">
            <a:extLst>
              <a:ext uri="{FF2B5EF4-FFF2-40B4-BE49-F238E27FC236}">
                <a16:creationId xmlns:a16="http://schemas.microsoft.com/office/drawing/2014/main" id="{B1848D4C-BEA5-EED6-2F76-5BFAAF66A7AA}"/>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PROJECT CARGO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a:spLocks noGrp="1" noRot="1" noMove="1" noResize="1" noEditPoints="1" noAdjustHandles="1" noChangeArrowheads="1" noChangeShapeType="1"/>
          </p:cNvSpPr>
          <p:nvPr/>
        </p:nvSpPr>
        <p:spPr>
          <a:xfrm>
            <a:off x="1" y="2259724"/>
            <a:ext cx="12191999" cy="4598276"/>
          </a:xfrm>
          <a:custGeom>
            <a:avLst/>
            <a:gdLst/>
            <a:ahLst/>
            <a:cxnLst/>
            <a:rect l="l" t="t" r="r" b="b"/>
            <a:pathLst>
              <a:path w="4806844" h="1842253">
                <a:moveTo>
                  <a:pt x="0" y="0"/>
                </a:moveTo>
                <a:lnTo>
                  <a:pt x="4806844" y="0"/>
                </a:lnTo>
                <a:lnTo>
                  <a:pt x="4806844" y="1842253"/>
                </a:lnTo>
                <a:lnTo>
                  <a:pt x="0" y="1842253"/>
                </a:lnTo>
                <a:close/>
              </a:path>
            </a:pathLst>
          </a:custGeom>
          <a:solidFill>
            <a:srgbClr val="FFFFFF"/>
          </a:solidFill>
          <a:ln cap="sq">
            <a:noFill/>
            <a:prstDash val="solid"/>
            <a:miter/>
          </a:ln>
        </p:spPr>
        <p:txBody>
          <a:bodyPr/>
          <a:lstStyle/>
          <a:p>
            <a:endParaRPr lang="en-US"/>
          </a:p>
        </p:txBody>
      </p:sp>
      <p:sp>
        <p:nvSpPr>
          <p:cNvPr id="5" name="AutoShape 5"/>
          <p:cNvSpPr/>
          <p:nvPr/>
        </p:nvSpPr>
        <p:spPr>
          <a:xfrm>
            <a:off x="685800" y="2857391"/>
            <a:ext cx="10588108" cy="0"/>
          </a:xfrm>
          <a:prstGeom prst="line">
            <a:avLst/>
          </a:prstGeom>
          <a:ln w="19050" cap="flat">
            <a:solidFill>
              <a:srgbClr val="183650"/>
            </a:solidFill>
            <a:prstDash val="solid"/>
            <a:headEnd type="none" w="sm" len="sm"/>
            <a:tailEnd type="triangle" w="lg" len="med"/>
          </a:ln>
        </p:spPr>
        <p:txBody>
          <a:bodyPr/>
          <a:lstStyle/>
          <a:p>
            <a:endParaRPr lang="en-US" sz="1200"/>
          </a:p>
        </p:txBody>
      </p:sp>
      <p:sp>
        <p:nvSpPr>
          <p:cNvPr id="6" name="AutoShape 6"/>
          <p:cNvSpPr/>
          <p:nvPr/>
        </p:nvSpPr>
        <p:spPr>
          <a:xfrm>
            <a:off x="698500" y="3207891"/>
            <a:ext cx="0" cy="1854432"/>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7" name="AutoShape 7"/>
          <p:cNvSpPr/>
          <p:nvPr/>
        </p:nvSpPr>
        <p:spPr>
          <a:xfrm>
            <a:off x="692150" y="3659185"/>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8" name="AutoShape 8"/>
          <p:cNvSpPr/>
          <p:nvPr/>
        </p:nvSpPr>
        <p:spPr>
          <a:xfrm>
            <a:off x="692150" y="4428804"/>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74" name="Freeform 43">
            <a:extLst>
              <a:ext uri="{FF2B5EF4-FFF2-40B4-BE49-F238E27FC236}">
                <a16:creationId xmlns:a16="http://schemas.microsoft.com/office/drawing/2014/main" id="{5AE3E078-F535-D92A-3A6E-02BB702BCA06}"/>
              </a:ext>
            </a:extLst>
          </p:cNvPr>
          <p:cNvSpPr/>
          <p:nvPr/>
        </p:nvSpPr>
        <p:spPr>
          <a:xfrm>
            <a:off x="6989754" y="2736630"/>
            <a:ext cx="1878165" cy="270072"/>
          </a:xfrm>
          <a:custGeom>
            <a:avLst/>
            <a:gdLst/>
            <a:ahLst/>
            <a:cxnLst/>
            <a:rect l="l" t="t" r="r" b="b"/>
            <a:pathLst>
              <a:path w="1031052" h="178448">
                <a:moveTo>
                  <a:pt x="0" y="0"/>
                </a:moveTo>
                <a:lnTo>
                  <a:pt x="1031052" y="0"/>
                </a:lnTo>
                <a:lnTo>
                  <a:pt x="1031052" y="178448"/>
                </a:lnTo>
                <a:lnTo>
                  <a:pt x="0" y="178448"/>
                </a:lnTo>
                <a:close/>
              </a:path>
            </a:pathLst>
          </a:custGeom>
          <a:solidFill>
            <a:srgbClr val="183650"/>
          </a:solidFill>
        </p:spPr>
        <p:txBody>
          <a:bodyPr/>
          <a:lstStyle/>
          <a:p>
            <a:endParaRPr lang="en-US" sz="1200" dirty="0"/>
          </a:p>
        </p:txBody>
      </p:sp>
      <p:sp>
        <p:nvSpPr>
          <p:cNvPr id="9" name="AutoShape 9"/>
          <p:cNvSpPr/>
          <p:nvPr/>
        </p:nvSpPr>
        <p:spPr>
          <a:xfrm>
            <a:off x="692150" y="5062323"/>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10" name="TextBox 10"/>
          <p:cNvSpPr txBox="1"/>
          <p:nvPr/>
        </p:nvSpPr>
        <p:spPr>
          <a:xfrm>
            <a:off x="7289326" y="3288557"/>
            <a:ext cx="2060853" cy="560410"/>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Regular communication with all involved parties to obtain maximum efficiency.</a:t>
            </a:r>
          </a:p>
        </p:txBody>
      </p:sp>
      <p:sp>
        <p:nvSpPr>
          <p:cNvPr id="11" name="TextBox 11"/>
          <p:cNvSpPr txBox="1"/>
          <p:nvPr/>
        </p:nvSpPr>
        <p:spPr>
          <a:xfrm>
            <a:off x="7289326" y="4783769"/>
            <a:ext cx="2116507" cy="560410"/>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Site supervisor will make frequent visits to loadings/unloadings to verify all cargo in accounted for.</a:t>
            </a:r>
          </a:p>
        </p:txBody>
      </p:sp>
      <p:sp>
        <p:nvSpPr>
          <p:cNvPr id="12" name="TextBox 12"/>
          <p:cNvSpPr txBox="1"/>
          <p:nvPr/>
        </p:nvSpPr>
        <p:spPr>
          <a:xfrm>
            <a:off x="7289326" y="5531376"/>
            <a:ext cx="2116507" cy="368049"/>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KPI’s regularly submitted to client for review.</a:t>
            </a:r>
          </a:p>
        </p:txBody>
      </p:sp>
      <p:sp>
        <p:nvSpPr>
          <p:cNvPr id="13" name="TextBox 13"/>
          <p:cNvSpPr txBox="1"/>
          <p:nvPr/>
        </p:nvSpPr>
        <p:spPr>
          <a:xfrm>
            <a:off x="7289326" y="4036164"/>
            <a:ext cx="2116507" cy="560410"/>
          </a:xfrm>
          <a:prstGeom prst="rect">
            <a:avLst/>
          </a:prstGeom>
        </p:spPr>
        <p:txBody>
          <a:bodyPr lIns="0" tIns="0" rIns="0" bIns="0" rtlCol="0" anchor="t">
            <a:spAutoFit/>
          </a:bodyPr>
          <a:lstStyle/>
          <a:p>
            <a:pPr>
              <a:lnSpc>
                <a:spcPts val="1493"/>
              </a:lnSpc>
            </a:pPr>
            <a:r>
              <a:rPr lang="en-US" sz="1067" spc="-27">
                <a:solidFill>
                  <a:srgbClr val="183650"/>
                </a:solidFill>
                <a:latin typeface="Trebuchet MS"/>
                <a:ea typeface="Trebuchet MS"/>
                <a:cs typeface="Trebuchet MS"/>
                <a:sym typeface="Trebuchet MS"/>
              </a:rPr>
              <a:t>Constant monitoring of GPS will be kept making sure routes are kept &amp; cargo is safe.</a:t>
            </a:r>
          </a:p>
        </p:txBody>
      </p:sp>
      <p:sp>
        <p:nvSpPr>
          <p:cNvPr id="14" name="TextBox 14"/>
          <p:cNvSpPr txBox="1"/>
          <p:nvPr/>
        </p:nvSpPr>
        <p:spPr>
          <a:xfrm>
            <a:off x="7054627" y="2781719"/>
            <a:ext cx="1798035" cy="179536"/>
          </a:xfrm>
          <a:prstGeom prst="rect">
            <a:avLst/>
          </a:prstGeom>
        </p:spPr>
        <p:txBody>
          <a:bodyPr lIns="0" tIns="0" rIns="0" bIns="0" rtlCol="0" anchor="t">
            <a:spAutoFit/>
          </a:bodyPr>
          <a:lstStyle/>
          <a:p>
            <a:pPr>
              <a:lnSpc>
                <a:spcPts val="1440"/>
              </a:lnSpc>
            </a:pPr>
            <a:r>
              <a:rPr lang="en-US" sz="1200" b="1" dirty="0">
                <a:solidFill>
                  <a:srgbClr val="FFFFFF"/>
                </a:solidFill>
                <a:latin typeface="Trebuchet MS Bold"/>
                <a:ea typeface="Trebuchet MS Bold"/>
                <a:cs typeface="Trebuchet MS Bold"/>
                <a:sym typeface="Trebuchet MS Bold"/>
              </a:rPr>
              <a:t>During course of project</a:t>
            </a:r>
          </a:p>
        </p:txBody>
      </p:sp>
      <p:sp>
        <p:nvSpPr>
          <p:cNvPr id="15" name="AutoShape 15"/>
          <p:cNvSpPr/>
          <p:nvPr/>
        </p:nvSpPr>
        <p:spPr>
          <a:xfrm>
            <a:off x="6996103" y="3207891"/>
            <a:ext cx="0" cy="2535233"/>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16" name="AutoShape 16"/>
          <p:cNvSpPr/>
          <p:nvPr/>
        </p:nvSpPr>
        <p:spPr>
          <a:xfrm>
            <a:off x="6996104" y="3576635"/>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17" name="AutoShape 17"/>
          <p:cNvSpPr/>
          <p:nvPr/>
        </p:nvSpPr>
        <p:spPr>
          <a:xfrm>
            <a:off x="6989754" y="4314716"/>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18" name="AutoShape 18"/>
          <p:cNvSpPr/>
          <p:nvPr/>
        </p:nvSpPr>
        <p:spPr>
          <a:xfrm>
            <a:off x="6989754" y="5062323"/>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19" name="AutoShape 19"/>
          <p:cNvSpPr/>
          <p:nvPr/>
        </p:nvSpPr>
        <p:spPr>
          <a:xfrm>
            <a:off x="6996104" y="5736905"/>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20" name="TextBox 20"/>
          <p:cNvSpPr txBox="1"/>
          <p:nvPr/>
        </p:nvSpPr>
        <p:spPr>
          <a:xfrm>
            <a:off x="4221733" y="3288557"/>
            <a:ext cx="2256111" cy="368049"/>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Designated project team will be assigned to manage &amp; deliver project.</a:t>
            </a:r>
          </a:p>
        </p:txBody>
      </p:sp>
      <p:sp>
        <p:nvSpPr>
          <p:cNvPr id="21" name="TextBox 21"/>
          <p:cNvSpPr txBox="1"/>
          <p:nvPr/>
        </p:nvSpPr>
        <p:spPr>
          <a:xfrm>
            <a:off x="4221733" y="4477700"/>
            <a:ext cx="2256111" cy="368049"/>
          </a:xfrm>
          <a:prstGeom prst="rect">
            <a:avLst/>
          </a:prstGeom>
        </p:spPr>
        <p:txBody>
          <a:bodyPr lIns="0" tIns="0" rIns="0" bIns="0" rtlCol="0" anchor="t">
            <a:spAutoFit/>
          </a:bodyPr>
          <a:lstStyle/>
          <a:p>
            <a:pPr>
              <a:lnSpc>
                <a:spcPts val="1493"/>
              </a:lnSpc>
            </a:pPr>
            <a:r>
              <a:rPr lang="en-US" sz="1066" spc="-26" dirty="0">
                <a:solidFill>
                  <a:srgbClr val="183650"/>
                </a:solidFill>
                <a:latin typeface="Trebuchet MS"/>
                <a:ea typeface="Trebuchet MS"/>
                <a:cs typeface="Trebuchet MS"/>
                <a:sym typeface="Trebuchet MS"/>
              </a:rPr>
              <a:t>Vendors will be vetted and introduced into team.</a:t>
            </a:r>
          </a:p>
        </p:txBody>
      </p:sp>
      <p:sp>
        <p:nvSpPr>
          <p:cNvPr id="22" name="TextBox 22"/>
          <p:cNvSpPr txBox="1"/>
          <p:nvPr/>
        </p:nvSpPr>
        <p:spPr>
          <a:xfrm>
            <a:off x="4221733" y="5036923"/>
            <a:ext cx="2256111" cy="368049"/>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SOP will be presented where KPI’s &amp; measurability of KPI’s will be outlined.</a:t>
            </a:r>
          </a:p>
        </p:txBody>
      </p:sp>
      <p:sp>
        <p:nvSpPr>
          <p:cNvPr id="23" name="TextBox 23"/>
          <p:cNvSpPr txBox="1"/>
          <p:nvPr/>
        </p:nvSpPr>
        <p:spPr>
          <a:xfrm>
            <a:off x="4221733" y="5701980"/>
            <a:ext cx="2256111" cy="368049"/>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Track &amp; Trace system will be discussed and set.</a:t>
            </a:r>
          </a:p>
        </p:txBody>
      </p:sp>
      <p:sp>
        <p:nvSpPr>
          <p:cNvPr id="24" name="TextBox 24"/>
          <p:cNvSpPr txBox="1"/>
          <p:nvPr/>
        </p:nvSpPr>
        <p:spPr>
          <a:xfrm>
            <a:off x="4221733" y="3854033"/>
            <a:ext cx="2256111" cy="560410"/>
          </a:xfrm>
          <a:prstGeom prst="rect">
            <a:avLst/>
          </a:prstGeom>
        </p:spPr>
        <p:txBody>
          <a:bodyPr lIns="0" tIns="0" rIns="0" bIns="0" rtlCol="0" anchor="t">
            <a:spAutoFit/>
          </a:bodyPr>
          <a:lstStyle/>
          <a:p>
            <a:pPr>
              <a:lnSpc>
                <a:spcPts val="1493"/>
              </a:lnSpc>
            </a:pPr>
            <a:r>
              <a:rPr lang="en-US" sz="1067" spc="-27" dirty="0">
                <a:solidFill>
                  <a:srgbClr val="183650"/>
                </a:solidFill>
                <a:latin typeface="Trebuchet MS"/>
                <a:ea typeface="Trebuchet MS"/>
                <a:cs typeface="Trebuchet MS"/>
                <a:sym typeface="Trebuchet MS"/>
              </a:rPr>
              <a:t>Kick-off meeting where conceptual ideas, requirements &amp; KPI’s will </a:t>
            </a:r>
            <a:br>
              <a:rPr lang="en-US" sz="1067" spc="-27" dirty="0">
                <a:solidFill>
                  <a:srgbClr val="183650"/>
                </a:solidFill>
                <a:latin typeface="Trebuchet MS"/>
                <a:ea typeface="Trebuchet MS"/>
                <a:cs typeface="Trebuchet MS"/>
                <a:sym typeface="Trebuchet MS"/>
              </a:rPr>
            </a:br>
            <a:r>
              <a:rPr lang="en-US" sz="1067" spc="-27" dirty="0">
                <a:solidFill>
                  <a:srgbClr val="183650"/>
                </a:solidFill>
                <a:latin typeface="Trebuchet MS"/>
                <a:ea typeface="Trebuchet MS"/>
                <a:cs typeface="Trebuchet MS"/>
                <a:sym typeface="Trebuchet MS"/>
              </a:rPr>
              <a:t>be set.</a:t>
            </a:r>
          </a:p>
        </p:txBody>
      </p:sp>
      <p:sp>
        <p:nvSpPr>
          <p:cNvPr id="26" name="AutoShape 26"/>
          <p:cNvSpPr/>
          <p:nvPr/>
        </p:nvSpPr>
        <p:spPr>
          <a:xfrm flipH="1">
            <a:off x="3928510" y="3207891"/>
            <a:ext cx="0" cy="2623298"/>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27" name="AutoShape 27"/>
          <p:cNvSpPr/>
          <p:nvPr/>
        </p:nvSpPr>
        <p:spPr>
          <a:xfrm>
            <a:off x="3922160" y="3438525"/>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28" name="AutoShape 28"/>
          <p:cNvSpPr/>
          <p:nvPr/>
        </p:nvSpPr>
        <p:spPr>
          <a:xfrm>
            <a:off x="3922160" y="4061563"/>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29" name="AutoShape 29"/>
          <p:cNvSpPr/>
          <p:nvPr/>
        </p:nvSpPr>
        <p:spPr>
          <a:xfrm>
            <a:off x="3928510" y="4613492"/>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73" name="Freeform 43">
            <a:extLst>
              <a:ext uri="{FF2B5EF4-FFF2-40B4-BE49-F238E27FC236}">
                <a16:creationId xmlns:a16="http://schemas.microsoft.com/office/drawing/2014/main" id="{07E280D4-9C7D-1017-F1AE-24B884EB5E31}"/>
              </a:ext>
            </a:extLst>
          </p:cNvPr>
          <p:cNvSpPr/>
          <p:nvPr/>
        </p:nvSpPr>
        <p:spPr>
          <a:xfrm>
            <a:off x="3925439" y="2736630"/>
            <a:ext cx="1439752" cy="270072"/>
          </a:xfrm>
          <a:custGeom>
            <a:avLst/>
            <a:gdLst/>
            <a:ahLst/>
            <a:cxnLst/>
            <a:rect l="l" t="t" r="r" b="b"/>
            <a:pathLst>
              <a:path w="1031052" h="178448">
                <a:moveTo>
                  <a:pt x="0" y="0"/>
                </a:moveTo>
                <a:lnTo>
                  <a:pt x="1031052" y="0"/>
                </a:lnTo>
                <a:lnTo>
                  <a:pt x="1031052" y="178448"/>
                </a:lnTo>
                <a:lnTo>
                  <a:pt x="0" y="178448"/>
                </a:lnTo>
                <a:close/>
              </a:path>
            </a:pathLst>
          </a:custGeom>
          <a:solidFill>
            <a:srgbClr val="183650"/>
          </a:solidFill>
        </p:spPr>
        <p:txBody>
          <a:bodyPr/>
          <a:lstStyle/>
          <a:p>
            <a:endParaRPr lang="en-US" sz="1200" dirty="0"/>
          </a:p>
        </p:txBody>
      </p:sp>
      <p:sp>
        <p:nvSpPr>
          <p:cNvPr id="30" name="AutoShape 30"/>
          <p:cNvSpPr/>
          <p:nvPr/>
        </p:nvSpPr>
        <p:spPr>
          <a:xfrm>
            <a:off x="3922160" y="5200964"/>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75" name="Freeform 43">
            <a:extLst>
              <a:ext uri="{FF2B5EF4-FFF2-40B4-BE49-F238E27FC236}">
                <a16:creationId xmlns:a16="http://schemas.microsoft.com/office/drawing/2014/main" id="{83FB9F98-F362-95A2-0477-778DD52B6BFF}"/>
              </a:ext>
            </a:extLst>
          </p:cNvPr>
          <p:cNvSpPr/>
          <p:nvPr/>
        </p:nvSpPr>
        <p:spPr>
          <a:xfrm>
            <a:off x="9830906" y="2736630"/>
            <a:ext cx="1603278" cy="270072"/>
          </a:xfrm>
          <a:custGeom>
            <a:avLst/>
            <a:gdLst/>
            <a:ahLst/>
            <a:cxnLst/>
            <a:rect l="l" t="t" r="r" b="b"/>
            <a:pathLst>
              <a:path w="1031052" h="178448">
                <a:moveTo>
                  <a:pt x="0" y="0"/>
                </a:moveTo>
                <a:lnTo>
                  <a:pt x="1031052" y="0"/>
                </a:lnTo>
                <a:lnTo>
                  <a:pt x="1031052" y="178448"/>
                </a:lnTo>
                <a:lnTo>
                  <a:pt x="0" y="178448"/>
                </a:lnTo>
                <a:close/>
              </a:path>
            </a:pathLst>
          </a:custGeom>
          <a:solidFill>
            <a:srgbClr val="183650"/>
          </a:solidFill>
        </p:spPr>
        <p:txBody>
          <a:bodyPr/>
          <a:lstStyle/>
          <a:p>
            <a:endParaRPr lang="en-US" sz="1200" dirty="0"/>
          </a:p>
        </p:txBody>
      </p:sp>
      <p:sp>
        <p:nvSpPr>
          <p:cNvPr id="31" name="AutoShape 31"/>
          <p:cNvSpPr/>
          <p:nvPr/>
        </p:nvSpPr>
        <p:spPr>
          <a:xfrm>
            <a:off x="3922160" y="5831189"/>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32" name="TextBox 32"/>
          <p:cNvSpPr txBox="1"/>
          <p:nvPr/>
        </p:nvSpPr>
        <p:spPr>
          <a:xfrm>
            <a:off x="10133013" y="3288557"/>
            <a:ext cx="1373187" cy="175689"/>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Post project review.</a:t>
            </a:r>
          </a:p>
        </p:txBody>
      </p:sp>
      <p:sp>
        <p:nvSpPr>
          <p:cNvPr id="33" name="TextBox 33"/>
          <p:cNvSpPr txBox="1"/>
          <p:nvPr/>
        </p:nvSpPr>
        <p:spPr>
          <a:xfrm>
            <a:off x="10133013" y="4233675"/>
            <a:ext cx="1092547" cy="175689"/>
          </a:xfrm>
          <a:prstGeom prst="rect">
            <a:avLst/>
          </a:prstGeom>
        </p:spPr>
        <p:txBody>
          <a:bodyPr lIns="0" tIns="0" rIns="0" bIns="0" rtlCol="0" anchor="t">
            <a:spAutoFit/>
          </a:bodyPr>
          <a:lstStyle/>
          <a:p>
            <a:pPr>
              <a:lnSpc>
                <a:spcPts val="1493"/>
              </a:lnSpc>
            </a:pPr>
            <a:r>
              <a:rPr lang="en-US" sz="1066" spc="-26">
                <a:solidFill>
                  <a:srgbClr val="183650"/>
                </a:solidFill>
                <a:latin typeface="Trebuchet MS"/>
                <a:ea typeface="Trebuchet MS"/>
                <a:cs typeface="Trebuchet MS"/>
                <a:sym typeface="Trebuchet MS"/>
              </a:rPr>
              <a:t>Lessons learned.</a:t>
            </a:r>
          </a:p>
        </p:txBody>
      </p:sp>
      <p:sp>
        <p:nvSpPr>
          <p:cNvPr id="34" name="TextBox 34"/>
          <p:cNvSpPr txBox="1"/>
          <p:nvPr/>
        </p:nvSpPr>
        <p:spPr>
          <a:xfrm>
            <a:off x="10133013" y="3670219"/>
            <a:ext cx="1192216" cy="368049"/>
          </a:xfrm>
          <a:prstGeom prst="rect">
            <a:avLst/>
          </a:prstGeom>
        </p:spPr>
        <p:txBody>
          <a:bodyPr lIns="0" tIns="0" rIns="0" bIns="0" rtlCol="0" anchor="t">
            <a:spAutoFit/>
          </a:bodyPr>
          <a:lstStyle/>
          <a:p>
            <a:pPr>
              <a:lnSpc>
                <a:spcPts val="1493"/>
              </a:lnSpc>
            </a:pPr>
            <a:r>
              <a:rPr lang="en-US" sz="1067" spc="-27">
                <a:solidFill>
                  <a:srgbClr val="183650"/>
                </a:solidFill>
                <a:latin typeface="Trebuchet MS"/>
                <a:ea typeface="Trebuchet MS"/>
                <a:cs typeface="Trebuchet MS"/>
                <a:sym typeface="Trebuchet MS"/>
              </a:rPr>
              <a:t>Safety records &amp; cost analysis.</a:t>
            </a:r>
          </a:p>
        </p:txBody>
      </p:sp>
      <p:sp>
        <p:nvSpPr>
          <p:cNvPr id="25" name="TextBox 25"/>
          <p:cNvSpPr txBox="1"/>
          <p:nvPr/>
        </p:nvSpPr>
        <p:spPr>
          <a:xfrm>
            <a:off x="4003230" y="2781719"/>
            <a:ext cx="1361961" cy="179536"/>
          </a:xfrm>
          <a:prstGeom prst="rect">
            <a:avLst/>
          </a:prstGeom>
        </p:spPr>
        <p:txBody>
          <a:bodyPr lIns="0" tIns="0" rIns="0" bIns="0" rtlCol="0" anchor="t">
            <a:spAutoFit/>
          </a:bodyPr>
          <a:lstStyle/>
          <a:p>
            <a:pPr>
              <a:lnSpc>
                <a:spcPts val="1440"/>
              </a:lnSpc>
            </a:pPr>
            <a:r>
              <a:rPr lang="en-US" sz="1200" b="1" dirty="0">
                <a:solidFill>
                  <a:srgbClr val="FFFFFF"/>
                </a:solidFill>
                <a:latin typeface="Trebuchet MS Bold"/>
                <a:ea typeface="Trebuchet MS Bold"/>
                <a:cs typeface="Trebuchet MS Bold"/>
                <a:sym typeface="Trebuchet MS Bold"/>
              </a:rPr>
              <a:t>Project Execution</a:t>
            </a:r>
          </a:p>
        </p:txBody>
      </p:sp>
      <p:sp>
        <p:nvSpPr>
          <p:cNvPr id="35" name="TextBox 35"/>
          <p:cNvSpPr txBox="1"/>
          <p:nvPr/>
        </p:nvSpPr>
        <p:spPr>
          <a:xfrm>
            <a:off x="9899107" y="2776989"/>
            <a:ext cx="1517548" cy="179536"/>
          </a:xfrm>
          <a:prstGeom prst="rect">
            <a:avLst/>
          </a:prstGeom>
        </p:spPr>
        <p:txBody>
          <a:bodyPr lIns="0" tIns="0" rIns="0" bIns="0" rtlCol="0" anchor="t">
            <a:spAutoFit/>
          </a:bodyPr>
          <a:lstStyle/>
          <a:p>
            <a:pPr>
              <a:lnSpc>
                <a:spcPts val="1440"/>
              </a:lnSpc>
            </a:pPr>
            <a:r>
              <a:rPr lang="en-US" sz="1200" b="1" dirty="0">
                <a:solidFill>
                  <a:srgbClr val="FFFFFF"/>
                </a:solidFill>
                <a:latin typeface="Montserrat 2 Bold"/>
                <a:ea typeface="Montserrat 2 Bold"/>
                <a:cs typeface="Montserrat 2 Bold"/>
                <a:sym typeface="Montserrat 2 Bold"/>
              </a:rPr>
              <a:t>Delivery &amp; Beyond</a:t>
            </a:r>
          </a:p>
        </p:txBody>
      </p:sp>
      <p:sp>
        <p:nvSpPr>
          <p:cNvPr id="36" name="AutoShape 36"/>
          <p:cNvSpPr/>
          <p:nvPr/>
        </p:nvSpPr>
        <p:spPr>
          <a:xfrm>
            <a:off x="9839790" y="3207891"/>
            <a:ext cx="0" cy="1131754"/>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37" name="AutoShape 37"/>
          <p:cNvSpPr/>
          <p:nvPr/>
        </p:nvSpPr>
        <p:spPr>
          <a:xfrm>
            <a:off x="9833440" y="3398835"/>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38" name="AutoShape 38"/>
          <p:cNvSpPr/>
          <p:nvPr/>
        </p:nvSpPr>
        <p:spPr>
          <a:xfrm>
            <a:off x="9833440" y="3872572"/>
            <a:ext cx="149441" cy="0"/>
          </a:xfrm>
          <a:prstGeom prst="line">
            <a:avLst/>
          </a:prstGeom>
          <a:ln w="28575" cap="flat">
            <a:solidFill>
              <a:srgbClr val="5BC2E7"/>
            </a:solidFill>
            <a:prstDash val="solid"/>
            <a:headEnd type="none" w="sm" len="sm"/>
            <a:tailEnd type="none" w="sm" len="sm"/>
          </a:ln>
        </p:spPr>
        <p:txBody>
          <a:bodyPr/>
          <a:lstStyle/>
          <a:p>
            <a:endParaRPr lang="en-US" sz="1200"/>
          </a:p>
        </p:txBody>
      </p:sp>
      <p:sp>
        <p:nvSpPr>
          <p:cNvPr id="39" name="AutoShape 39"/>
          <p:cNvSpPr/>
          <p:nvPr/>
        </p:nvSpPr>
        <p:spPr>
          <a:xfrm>
            <a:off x="9833440" y="4337603"/>
            <a:ext cx="149441" cy="0"/>
          </a:xfrm>
          <a:prstGeom prst="line">
            <a:avLst/>
          </a:prstGeom>
          <a:ln w="28575" cap="flat">
            <a:solidFill>
              <a:srgbClr val="5BC2E7"/>
            </a:solidFill>
            <a:prstDash val="solid"/>
            <a:headEnd type="none" w="sm" len="sm"/>
            <a:tailEnd type="none" w="sm" len="sm"/>
          </a:ln>
        </p:spPr>
        <p:txBody>
          <a:bodyPr/>
          <a:lstStyle/>
          <a:p>
            <a:endParaRPr lang="en-US" sz="1200"/>
          </a:p>
        </p:txBody>
      </p:sp>
      <p:grpSp>
        <p:nvGrpSpPr>
          <p:cNvPr id="42" name="Group 42"/>
          <p:cNvGrpSpPr/>
          <p:nvPr/>
        </p:nvGrpSpPr>
        <p:grpSpPr>
          <a:xfrm>
            <a:off x="685800" y="2640010"/>
            <a:ext cx="2609850" cy="451697"/>
            <a:chOff x="0" y="0"/>
            <a:chExt cx="1031052" cy="178448"/>
          </a:xfrm>
        </p:grpSpPr>
        <p:sp>
          <p:nvSpPr>
            <p:cNvPr id="43" name="Freeform 43"/>
            <p:cNvSpPr/>
            <p:nvPr/>
          </p:nvSpPr>
          <p:spPr>
            <a:xfrm>
              <a:off x="0" y="0"/>
              <a:ext cx="1031052" cy="178448"/>
            </a:xfrm>
            <a:custGeom>
              <a:avLst/>
              <a:gdLst/>
              <a:ahLst/>
              <a:cxnLst/>
              <a:rect l="l" t="t" r="r" b="b"/>
              <a:pathLst>
                <a:path w="1031052" h="178448">
                  <a:moveTo>
                    <a:pt x="0" y="0"/>
                  </a:moveTo>
                  <a:lnTo>
                    <a:pt x="1031052" y="0"/>
                  </a:lnTo>
                  <a:lnTo>
                    <a:pt x="1031052" y="178448"/>
                  </a:lnTo>
                  <a:lnTo>
                    <a:pt x="0" y="178448"/>
                  </a:lnTo>
                  <a:close/>
                </a:path>
              </a:pathLst>
            </a:custGeom>
            <a:solidFill>
              <a:srgbClr val="183650"/>
            </a:solidFill>
          </p:spPr>
          <p:txBody>
            <a:bodyPr/>
            <a:lstStyle/>
            <a:p>
              <a:endParaRPr lang="en-US" sz="1200" dirty="0"/>
            </a:p>
          </p:txBody>
        </p:sp>
        <p:sp>
          <p:nvSpPr>
            <p:cNvPr id="44" name="TextBox 44"/>
            <p:cNvSpPr txBox="1"/>
            <p:nvPr/>
          </p:nvSpPr>
          <p:spPr>
            <a:xfrm>
              <a:off x="0" y="-38100"/>
              <a:ext cx="1031052" cy="216548"/>
            </a:xfrm>
            <a:prstGeom prst="rect">
              <a:avLst/>
            </a:prstGeom>
          </p:spPr>
          <p:txBody>
            <a:bodyPr lIns="33867" tIns="33867" rIns="33867" bIns="33867" rtlCol="0" anchor="ctr"/>
            <a:lstStyle/>
            <a:p>
              <a:pPr algn="ctr">
                <a:lnSpc>
                  <a:spcPts val="1400"/>
                </a:lnSpc>
              </a:pPr>
              <a:endParaRPr sz="1200"/>
            </a:p>
          </p:txBody>
        </p:sp>
      </p:grpSp>
      <p:sp>
        <p:nvSpPr>
          <p:cNvPr id="45" name="TextBox 45"/>
          <p:cNvSpPr txBox="1"/>
          <p:nvPr/>
        </p:nvSpPr>
        <p:spPr>
          <a:xfrm>
            <a:off x="1064798" y="1185156"/>
            <a:ext cx="4565967" cy="307777"/>
          </a:xfrm>
          <a:prstGeom prst="rect">
            <a:avLst/>
          </a:prstGeom>
        </p:spPr>
        <p:txBody>
          <a:bodyPr lIns="0" tIns="0" rIns="0" bIns="0" rtlCol="0" anchor="t">
            <a:spAutoFit/>
          </a:bodyPr>
          <a:lstStyle/>
          <a:p>
            <a:pPr>
              <a:lnSpc>
                <a:spcPts val="2400"/>
              </a:lnSpc>
            </a:pPr>
            <a:r>
              <a:rPr lang="en-US" sz="2400" b="1">
                <a:solidFill>
                  <a:srgbClr val="183650"/>
                </a:solidFill>
                <a:latin typeface="Montserrat 2 Bold"/>
                <a:ea typeface="Montserrat 2 Bold"/>
                <a:cs typeface="Montserrat 2 Bold"/>
                <a:sym typeface="Montserrat 2 Bold"/>
              </a:rPr>
              <a:t>IMPLEMENTATION PROCESS</a:t>
            </a:r>
          </a:p>
        </p:txBody>
      </p:sp>
      <p:sp>
        <p:nvSpPr>
          <p:cNvPr id="46" name="TextBox 46"/>
          <p:cNvSpPr txBox="1"/>
          <p:nvPr/>
        </p:nvSpPr>
        <p:spPr>
          <a:xfrm>
            <a:off x="1064798" y="1652662"/>
            <a:ext cx="3973810" cy="213264"/>
          </a:xfrm>
          <a:prstGeom prst="rect">
            <a:avLst/>
          </a:prstGeom>
        </p:spPr>
        <p:txBody>
          <a:bodyPr lIns="0" tIns="0" rIns="0" bIns="0" rtlCol="0" anchor="t">
            <a:spAutoFit/>
          </a:bodyPr>
          <a:lstStyle/>
          <a:p>
            <a:pPr>
              <a:lnSpc>
                <a:spcPts val="1773"/>
              </a:lnSpc>
            </a:pPr>
            <a:r>
              <a:rPr lang="en-US" sz="1266" b="1">
                <a:solidFill>
                  <a:srgbClr val="5BC2E7"/>
                </a:solidFill>
                <a:latin typeface="Montserrat 1 Bold"/>
                <a:ea typeface="Montserrat 1 Bold"/>
                <a:cs typeface="Montserrat 1 Bold"/>
                <a:sym typeface="Montserrat 1 Bold"/>
              </a:rPr>
              <a:t>Project Management Timeline</a:t>
            </a:r>
          </a:p>
        </p:txBody>
      </p:sp>
      <p:sp>
        <p:nvSpPr>
          <p:cNvPr id="47" name="TextBox 47"/>
          <p:cNvSpPr txBox="1"/>
          <p:nvPr/>
        </p:nvSpPr>
        <p:spPr>
          <a:xfrm>
            <a:off x="991723" y="3288557"/>
            <a:ext cx="2303927" cy="752770"/>
          </a:xfrm>
          <a:prstGeom prst="rect">
            <a:avLst/>
          </a:prstGeom>
        </p:spPr>
        <p:txBody>
          <a:bodyPr lIns="0" tIns="0" rIns="0" bIns="0" rtlCol="0" anchor="t">
            <a:spAutoFit/>
          </a:bodyPr>
          <a:lstStyle/>
          <a:p>
            <a:pPr>
              <a:lnSpc>
                <a:spcPts val="1493"/>
              </a:lnSpc>
            </a:pPr>
            <a:r>
              <a:rPr lang="en-US" sz="1066" spc="-26" dirty="0">
                <a:solidFill>
                  <a:srgbClr val="183650"/>
                </a:solidFill>
                <a:latin typeface="Trebuchet MS"/>
                <a:ea typeface="Trebuchet MS"/>
                <a:cs typeface="Trebuchet MS"/>
                <a:sym typeface="Trebuchet MS"/>
              </a:rPr>
              <a:t>Analyzed by subject matter experts to prepare best to discuss concept &amp; budgetary quotes/feasibility studies submitted to client.</a:t>
            </a:r>
          </a:p>
        </p:txBody>
      </p:sp>
      <p:sp>
        <p:nvSpPr>
          <p:cNvPr id="48" name="TextBox 48"/>
          <p:cNvSpPr txBox="1"/>
          <p:nvPr/>
        </p:nvSpPr>
        <p:spPr>
          <a:xfrm>
            <a:off x="991723" y="4786733"/>
            <a:ext cx="2303927" cy="752770"/>
          </a:xfrm>
          <a:prstGeom prst="rect">
            <a:avLst/>
          </a:prstGeom>
        </p:spPr>
        <p:txBody>
          <a:bodyPr lIns="0" tIns="0" rIns="0" bIns="0" rtlCol="0" anchor="t">
            <a:spAutoFit/>
          </a:bodyPr>
          <a:lstStyle/>
          <a:p>
            <a:pPr>
              <a:lnSpc>
                <a:spcPts val="1493"/>
              </a:lnSpc>
            </a:pPr>
            <a:r>
              <a:rPr lang="en-US" sz="1066" spc="-26" dirty="0">
                <a:solidFill>
                  <a:srgbClr val="183650"/>
                </a:solidFill>
                <a:latin typeface="Trebuchet MS"/>
                <a:ea typeface="Trebuchet MS"/>
                <a:cs typeface="Trebuchet MS"/>
                <a:sym typeface="Trebuchet MS"/>
              </a:rPr>
              <a:t>Once awarded to Fracht, method statements &amp; route studies will be submitted to the client for </a:t>
            </a:r>
            <a:br>
              <a:rPr lang="en-US" sz="1066" spc="-26" dirty="0">
                <a:solidFill>
                  <a:srgbClr val="183650"/>
                </a:solidFill>
                <a:latin typeface="Trebuchet MS"/>
                <a:ea typeface="Trebuchet MS"/>
                <a:cs typeface="Trebuchet MS"/>
                <a:sym typeface="Trebuchet MS"/>
              </a:rPr>
            </a:br>
            <a:r>
              <a:rPr lang="en-US" sz="1066" spc="-26" dirty="0">
                <a:solidFill>
                  <a:srgbClr val="183650"/>
                </a:solidFill>
                <a:latin typeface="Trebuchet MS"/>
                <a:ea typeface="Trebuchet MS"/>
                <a:cs typeface="Trebuchet MS"/>
                <a:sym typeface="Trebuchet MS"/>
              </a:rPr>
              <a:t>final approval.</a:t>
            </a:r>
          </a:p>
        </p:txBody>
      </p:sp>
      <p:sp>
        <p:nvSpPr>
          <p:cNvPr id="49" name="TextBox 49"/>
          <p:cNvSpPr txBox="1"/>
          <p:nvPr/>
        </p:nvSpPr>
        <p:spPr>
          <a:xfrm>
            <a:off x="991723" y="4223276"/>
            <a:ext cx="2408339" cy="368049"/>
          </a:xfrm>
          <a:prstGeom prst="rect">
            <a:avLst/>
          </a:prstGeom>
        </p:spPr>
        <p:txBody>
          <a:bodyPr lIns="0" tIns="0" rIns="0" bIns="0" rtlCol="0" anchor="t">
            <a:spAutoFit/>
          </a:bodyPr>
          <a:lstStyle/>
          <a:p>
            <a:pPr>
              <a:lnSpc>
                <a:spcPts val="1493"/>
              </a:lnSpc>
            </a:pPr>
            <a:r>
              <a:rPr lang="en-US" sz="1067" spc="-27">
                <a:solidFill>
                  <a:srgbClr val="183650"/>
                </a:solidFill>
                <a:latin typeface="Trebuchet MS"/>
                <a:ea typeface="Trebuchet MS"/>
                <a:cs typeface="Trebuchet MS"/>
                <a:sym typeface="Trebuchet MS"/>
              </a:rPr>
              <a:t>Face to face meetings to discuss suggested proposals.</a:t>
            </a:r>
          </a:p>
        </p:txBody>
      </p:sp>
      <p:sp>
        <p:nvSpPr>
          <p:cNvPr id="50" name="TextBox 50"/>
          <p:cNvSpPr txBox="1"/>
          <p:nvPr/>
        </p:nvSpPr>
        <p:spPr>
          <a:xfrm>
            <a:off x="757817" y="2666892"/>
            <a:ext cx="2733561" cy="359073"/>
          </a:xfrm>
          <a:prstGeom prst="rect">
            <a:avLst/>
          </a:prstGeom>
        </p:spPr>
        <p:txBody>
          <a:bodyPr lIns="0" tIns="0" rIns="0" bIns="0" rtlCol="0" anchor="t">
            <a:spAutoFit/>
          </a:bodyPr>
          <a:lstStyle/>
          <a:p>
            <a:pPr>
              <a:lnSpc>
                <a:spcPts val="1440"/>
              </a:lnSpc>
            </a:pPr>
            <a:r>
              <a:rPr lang="en-US" sz="1200" b="1">
                <a:solidFill>
                  <a:srgbClr val="FFFFFF"/>
                </a:solidFill>
                <a:latin typeface="Trebuchet MS Bold"/>
                <a:ea typeface="Trebuchet MS Bold"/>
                <a:cs typeface="Trebuchet MS Bold"/>
                <a:sym typeface="Trebuchet MS Bold"/>
              </a:rPr>
              <a:t>Project Logistics Early Planning Preliminary scope given to Fracht</a:t>
            </a:r>
          </a:p>
        </p:txBody>
      </p:sp>
      <p:grpSp>
        <p:nvGrpSpPr>
          <p:cNvPr id="51" name="Group 51"/>
          <p:cNvGrpSpPr/>
          <p:nvPr/>
        </p:nvGrpSpPr>
        <p:grpSpPr>
          <a:xfrm>
            <a:off x="3869257" y="5821850"/>
            <a:ext cx="116554" cy="540129"/>
            <a:chOff x="0" y="0"/>
            <a:chExt cx="233108" cy="1080258"/>
          </a:xfrm>
        </p:grpSpPr>
        <p:grpSp>
          <p:nvGrpSpPr>
            <p:cNvPr id="52" name="Group 52"/>
            <p:cNvGrpSpPr/>
            <p:nvPr/>
          </p:nvGrpSpPr>
          <p:grpSpPr>
            <a:xfrm rot="-10800000">
              <a:off x="0" y="876289"/>
              <a:ext cx="233108" cy="203969"/>
              <a:chOff x="0" y="0"/>
              <a:chExt cx="812800" cy="711200"/>
            </a:xfrm>
          </p:grpSpPr>
          <p:sp>
            <p:nvSpPr>
              <p:cNvPr id="53" name="Freeform 5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BC2E7"/>
              </a:solidFill>
            </p:spPr>
            <p:txBody>
              <a:bodyPr/>
              <a:lstStyle/>
              <a:p>
                <a:endParaRPr lang="en-US" sz="1200"/>
              </a:p>
            </p:txBody>
          </p:sp>
          <p:sp>
            <p:nvSpPr>
              <p:cNvPr id="54" name="TextBox 54"/>
              <p:cNvSpPr txBox="1"/>
              <p:nvPr/>
            </p:nvSpPr>
            <p:spPr>
              <a:xfrm>
                <a:off x="127000" y="301625"/>
                <a:ext cx="558800" cy="358775"/>
              </a:xfrm>
              <a:prstGeom prst="rect">
                <a:avLst/>
              </a:prstGeom>
            </p:spPr>
            <p:txBody>
              <a:bodyPr lIns="33867" tIns="33867" rIns="33867" bIns="33867" rtlCol="0" anchor="ctr"/>
              <a:lstStyle/>
              <a:p>
                <a:pPr algn="ctr">
                  <a:lnSpc>
                    <a:spcPts val="1261"/>
                  </a:lnSpc>
                </a:pPr>
                <a:endParaRPr sz="1200"/>
              </a:p>
            </p:txBody>
          </p:sp>
        </p:grpSp>
        <p:sp>
          <p:nvSpPr>
            <p:cNvPr id="55" name="AutoShape 55"/>
            <p:cNvSpPr/>
            <p:nvPr/>
          </p:nvSpPr>
          <p:spPr>
            <a:xfrm>
              <a:off x="114475" y="0"/>
              <a:ext cx="0" cy="876289"/>
            </a:xfrm>
            <a:prstGeom prst="line">
              <a:avLst/>
            </a:prstGeom>
            <a:ln w="38100" cap="flat">
              <a:solidFill>
                <a:srgbClr val="5BC2E7"/>
              </a:solidFill>
              <a:prstDash val="solid"/>
              <a:headEnd type="none" w="sm" len="sm"/>
              <a:tailEnd type="none" w="sm" len="sm"/>
            </a:ln>
          </p:spPr>
          <p:txBody>
            <a:bodyPr/>
            <a:lstStyle/>
            <a:p>
              <a:endParaRPr lang="en-US" sz="1200"/>
            </a:p>
          </p:txBody>
        </p:sp>
      </p:grpSp>
      <p:grpSp>
        <p:nvGrpSpPr>
          <p:cNvPr id="56" name="Group 56"/>
          <p:cNvGrpSpPr/>
          <p:nvPr/>
        </p:nvGrpSpPr>
        <p:grpSpPr>
          <a:xfrm>
            <a:off x="639247" y="5050939"/>
            <a:ext cx="116554" cy="540129"/>
            <a:chOff x="0" y="0"/>
            <a:chExt cx="233108" cy="1080258"/>
          </a:xfrm>
        </p:grpSpPr>
        <p:grpSp>
          <p:nvGrpSpPr>
            <p:cNvPr id="57" name="Group 57"/>
            <p:cNvGrpSpPr/>
            <p:nvPr/>
          </p:nvGrpSpPr>
          <p:grpSpPr>
            <a:xfrm rot="-10800000">
              <a:off x="0" y="876289"/>
              <a:ext cx="233108" cy="203969"/>
              <a:chOff x="0" y="0"/>
              <a:chExt cx="812800" cy="711200"/>
            </a:xfrm>
          </p:grpSpPr>
          <p:sp>
            <p:nvSpPr>
              <p:cNvPr id="58" name="Freeform 5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BC2E7"/>
              </a:solidFill>
            </p:spPr>
            <p:txBody>
              <a:bodyPr/>
              <a:lstStyle/>
              <a:p>
                <a:endParaRPr lang="en-US" sz="1200"/>
              </a:p>
            </p:txBody>
          </p:sp>
          <p:sp>
            <p:nvSpPr>
              <p:cNvPr id="59" name="TextBox 59"/>
              <p:cNvSpPr txBox="1"/>
              <p:nvPr/>
            </p:nvSpPr>
            <p:spPr>
              <a:xfrm>
                <a:off x="127000" y="301625"/>
                <a:ext cx="558800" cy="358775"/>
              </a:xfrm>
              <a:prstGeom prst="rect">
                <a:avLst/>
              </a:prstGeom>
            </p:spPr>
            <p:txBody>
              <a:bodyPr lIns="33867" tIns="33867" rIns="33867" bIns="33867" rtlCol="0" anchor="ctr"/>
              <a:lstStyle/>
              <a:p>
                <a:pPr algn="ctr">
                  <a:lnSpc>
                    <a:spcPts val="1261"/>
                  </a:lnSpc>
                </a:pPr>
                <a:endParaRPr sz="1200"/>
              </a:p>
            </p:txBody>
          </p:sp>
        </p:grpSp>
        <p:sp>
          <p:nvSpPr>
            <p:cNvPr id="60" name="AutoShape 60"/>
            <p:cNvSpPr/>
            <p:nvPr/>
          </p:nvSpPr>
          <p:spPr>
            <a:xfrm>
              <a:off x="114475" y="0"/>
              <a:ext cx="0" cy="876289"/>
            </a:xfrm>
            <a:prstGeom prst="line">
              <a:avLst/>
            </a:prstGeom>
            <a:ln w="38100" cap="flat">
              <a:solidFill>
                <a:srgbClr val="5BC2E7"/>
              </a:solidFill>
              <a:prstDash val="solid"/>
              <a:headEnd type="none" w="sm" len="sm"/>
              <a:tailEnd type="none" w="sm" len="sm"/>
            </a:ln>
          </p:spPr>
          <p:txBody>
            <a:bodyPr/>
            <a:lstStyle/>
            <a:p>
              <a:endParaRPr lang="en-US" sz="1200"/>
            </a:p>
          </p:txBody>
        </p:sp>
      </p:grpSp>
      <p:grpSp>
        <p:nvGrpSpPr>
          <p:cNvPr id="61" name="Group 61"/>
          <p:cNvGrpSpPr/>
          <p:nvPr/>
        </p:nvGrpSpPr>
        <p:grpSpPr>
          <a:xfrm>
            <a:off x="6944942" y="5727380"/>
            <a:ext cx="116554" cy="540129"/>
            <a:chOff x="0" y="0"/>
            <a:chExt cx="233108" cy="1080258"/>
          </a:xfrm>
        </p:grpSpPr>
        <p:grpSp>
          <p:nvGrpSpPr>
            <p:cNvPr id="62" name="Group 62"/>
            <p:cNvGrpSpPr/>
            <p:nvPr/>
          </p:nvGrpSpPr>
          <p:grpSpPr>
            <a:xfrm rot="-10800000">
              <a:off x="0" y="876289"/>
              <a:ext cx="233108" cy="203969"/>
              <a:chOff x="0" y="0"/>
              <a:chExt cx="812800" cy="711200"/>
            </a:xfrm>
          </p:grpSpPr>
          <p:sp>
            <p:nvSpPr>
              <p:cNvPr id="63" name="Freeform 6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BC2E7"/>
              </a:solidFill>
            </p:spPr>
            <p:txBody>
              <a:bodyPr/>
              <a:lstStyle/>
              <a:p>
                <a:endParaRPr lang="en-US" sz="1200"/>
              </a:p>
            </p:txBody>
          </p:sp>
          <p:sp>
            <p:nvSpPr>
              <p:cNvPr id="64" name="TextBox 64"/>
              <p:cNvSpPr txBox="1"/>
              <p:nvPr/>
            </p:nvSpPr>
            <p:spPr>
              <a:xfrm>
                <a:off x="127000" y="301625"/>
                <a:ext cx="558800" cy="358775"/>
              </a:xfrm>
              <a:prstGeom prst="rect">
                <a:avLst/>
              </a:prstGeom>
            </p:spPr>
            <p:txBody>
              <a:bodyPr lIns="33867" tIns="33867" rIns="33867" bIns="33867" rtlCol="0" anchor="ctr"/>
              <a:lstStyle/>
              <a:p>
                <a:pPr algn="ctr">
                  <a:lnSpc>
                    <a:spcPts val="1261"/>
                  </a:lnSpc>
                </a:pPr>
                <a:endParaRPr sz="1200"/>
              </a:p>
            </p:txBody>
          </p:sp>
        </p:grpSp>
        <p:sp>
          <p:nvSpPr>
            <p:cNvPr id="65" name="AutoShape 65"/>
            <p:cNvSpPr/>
            <p:nvPr/>
          </p:nvSpPr>
          <p:spPr>
            <a:xfrm>
              <a:off x="114475" y="0"/>
              <a:ext cx="0" cy="876289"/>
            </a:xfrm>
            <a:prstGeom prst="line">
              <a:avLst/>
            </a:prstGeom>
            <a:ln w="38100" cap="flat">
              <a:solidFill>
                <a:srgbClr val="5BC2E7"/>
              </a:solidFill>
              <a:prstDash val="solid"/>
              <a:headEnd type="none" w="sm" len="sm"/>
              <a:tailEnd type="none" w="sm" len="sm"/>
            </a:ln>
          </p:spPr>
          <p:txBody>
            <a:bodyPr/>
            <a:lstStyle/>
            <a:p>
              <a:endParaRPr lang="en-US" sz="1200"/>
            </a:p>
          </p:txBody>
        </p:sp>
      </p:grpSp>
      <p:grpSp>
        <p:nvGrpSpPr>
          <p:cNvPr id="66" name="Group 66"/>
          <p:cNvGrpSpPr/>
          <p:nvPr/>
        </p:nvGrpSpPr>
        <p:grpSpPr>
          <a:xfrm>
            <a:off x="9783575" y="4340390"/>
            <a:ext cx="116554" cy="540129"/>
            <a:chOff x="0" y="0"/>
            <a:chExt cx="233108" cy="1080258"/>
          </a:xfrm>
        </p:grpSpPr>
        <p:grpSp>
          <p:nvGrpSpPr>
            <p:cNvPr id="67" name="Group 67"/>
            <p:cNvGrpSpPr/>
            <p:nvPr/>
          </p:nvGrpSpPr>
          <p:grpSpPr>
            <a:xfrm rot="-10800000">
              <a:off x="0" y="876289"/>
              <a:ext cx="233108" cy="203969"/>
              <a:chOff x="0" y="0"/>
              <a:chExt cx="812800" cy="711200"/>
            </a:xfrm>
          </p:grpSpPr>
          <p:sp>
            <p:nvSpPr>
              <p:cNvPr id="68" name="Freeform 6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5BC2E7"/>
              </a:solidFill>
            </p:spPr>
            <p:txBody>
              <a:bodyPr/>
              <a:lstStyle/>
              <a:p>
                <a:endParaRPr lang="en-US" sz="1200"/>
              </a:p>
            </p:txBody>
          </p:sp>
          <p:sp>
            <p:nvSpPr>
              <p:cNvPr id="69" name="TextBox 69"/>
              <p:cNvSpPr txBox="1"/>
              <p:nvPr/>
            </p:nvSpPr>
            <p:spPr>
              <a:xfrm>
                <a:off x="127000" y="301625"/>
                <a:ext cx="558800" cy="358775"/>
              </a:xfrm>
              <a:prstGeom prst="rect">
                <a:avLst/>
              </a:prstGeom>
            </p:spPr>
            <p:txBody>
              <a:bodyPr lIns="33867" tIns="33867" rIns="33867" bIns="33867" rtlCol="0" anchor="ctr"/>
              <a:lstStyle/>
              <a:p>
                <a:pPr algn="ctr">
                  <a:lnSpc>
                    <a:spcPts val="1261"/>
                  </a:lnSpc>
                </a:pPr>
                <a:endParaRPr sz="1200"/>
              </a:p>
            </p:txBody>
          </p:sp>
        </p:grpSp>
        <p:sp>
          <p:nvSpPr>
            <p:cNvPr id="70" name="AutoShape 70"/>
            <p:cNvSpPr/>
            <p:nvPr/>
          </p:nvSpPr>
          <p:spPr>
            <a:xfrm>
              <a:off x="114475" y="0"/>
              <a:ext cx="0" cy="876289"/>
            </a:xfrm>
            <a:prstGeom prst="line">
              <a:avLst/>
            </a:prstGeom>
            <a:ln w="38100" cap="flat">
              <a:solidFill>
                <a:srgbClr val="5BC2E7"/>
              </a:solidFill>
              <a:prstDash val="solid"/>
              <a:headEnd type="none" w="sm" len="sm"/>
              <a:tailEnd type="none" w="sm" len="sm"/>
            </a:ln>
          </p:spPr>
          <p:txBody>
            <a:bodyPr/>
            <a:lstStyle/>
            <a:p>
              <a:endParaRPr lang="en-US" sz="1200"/>
            </a:p>
          </p:txBody>
        </p:sp>
      </p:grpSp>
      <p:sp>
        <p:nvSpPr>
          <p:cNvPr id="2" name="Title Placeholder 1">
            <a:extLst>
              <a:ext uri="{FF2B5EF4-FFF2-40B4-BE49-F238E27FC236}">
                <a16:creationId xmlns:a16="http://schemas.microsoft.com/office/drawing/2014/main" id="{91DF83D4-82E8-40B0-B154-6D58D6209CB4}"/>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183650"/>
                </a:solidFill>
              </a:rPr>
              <a:t>17</a:t>
            </a:fld>
            <a:endParaRPr lang="en-US" sz="1500" dirty="0">
              <a:solidFill>
                <a:srgbClr val="183650"/>
              </a:solidFill>
            </a:endParaRPr>
          </a:p>
        </p:txBody>
      </p:sp>
      <p:sp>
        <p:nvSpPr>
          <p:cNvPr id="4" name="TextBox 3">
            <a:extLst>
              <a:ext uri="{FF2B5EF4-FFF2-40B4-BE49-F238E27FC236}">
                <a16:creationId xmlns:a16="http://schemas.microsoft.com/office/drawing/2014/main" id="{0646A4B8-A6AD-B241-6603-46EAF8606C08}"/>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rgbClr val="183650"/>
                </a:solidFill>
                <a:latin typeface="Montserrat" pitchFamily="2" charset="77"/>
              </a:rPr>
              <a:t>INTRODUCING FRACHT GROUP</a:t>
            </a:r>
          </a:p>
        </p:txBody>
      </p:sp>
      <p:sp>
        <p:nvSpPr>
          <p:cNvPr id="40" name="TextBox 39">
            <a:extLst>
              <a:ext uri="{FF2B5EF4-FFF2-40B4-BE49-F238E27FC236}">
                <a16:creationId xmlns:a16="http://schemas.microsoft.com/office/drawing/2014/main" id="{7E2C73F5-F879-32BA-2F7E-F1AB91A8CD62}"/>
              </a:ext>
            </a:extLst>
          </p:cNvPr>
          <p:cNvSpPr txBox="1"/>
          <p:nvPr/>
        </p:nvSpPr>
        <p:spPr>
          <a:xfrm>
            <a:off x="533400" y="6253244"/>
            <a:ext cx="5553644" cy="153888"/>
          </a:xfrm>
          <a:prstGeom prst="rect">
            <a:avLst/>
          </a:prstGeom>
          <a:solidFill>
            <a:schemeClr val="bg1"/>
          </a:solidFill>
        </p:spPr>
        <p:txBody>
          <a:bodyPr wrap="square" lIns="0" tIns="0" rIns="0" bIns="0" rtlCol="0">
            <a:spAutoFit/>
          </a:bodyPr>
          <a:lstStyle/>
          <a:p>
            <a:r>
              <a:rPr lang="en-US" sz="1000" b="1" dirty="0">
                <a:solidFill>
                  <a:srgbClr val="183650"/>
                </a:solidFill>
                <a:latin typeface="Montserrat" pitchFamily="2" charset="77"/>
              </a:rPr>
              <a:t>PROJECT CARGO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1723" y="1302553"/>
            <a:ext cx="9608551" cy="403059"/>
          </a:xfrm>
          <a:prstGeom prst="rect">
            <a:avLst/>
          </a:prstGeom>
        </p:spPr>
        <p:txBody>
          <a:bodyPr lIns="0" tIns="0" rIns="0" bIns="0" rtlCol="0" anchor="t">
            <a:spAutoFit/>
          </a:bodyPr>
          <a:lstStyle/>
          <a:p>
            <a:pPr>
              <a:lnSpc>
                <a:spcPts val="3360"/>
              </a:lnSpc>
            </a:pPr>
            <a:r>
              <a:rPr lang="en-US" sz="2400" b="1" dirty="0">
                <a:solidFill>
                  <a:srgbClr val="183650"/>
                </a:solidFill>
                <a:latin typeface="Montserrat 1 Bold"/>
                <a:ea typeface="Montserrat 1 Bold"/>
                <a:cs typeface="Montserrat 1 Bold"/>
                <a:sym typeface="Montserrat 1 Bold"/>
              </a:rPr>
              <a:t>PROJECT IMPLEMENTATION &amp; SUPPLY CHAIN PROCESS</a:t>
            </a:r>
          </a:p>
        </p:txBody>
      </p:sp>
      <p:grpSp>
        <p:nvGrpSpPr>
          <p:cNvPr id="3" name="Group 3"/>
          <p:cNvGrpSpPr>
            <a:grpSpLocks noGrp="1" noUngrp="1" noRot="1" noMove="1" noResize="1"/>
          </p:cNvGrpSpPr>
          <p:nvPr/>
        </p:nvGrpSpPr>
        <p:grpSpPr>
          <a:xfrm>
            <a:off x="685801" y="3377418"/>
            <a:ext cx="2525427" cy="1770169"/>
            <a:chOff x="0" y="0"/>
            <a:chExt cx="997700" cy="699326"/>
          </a:xfrm>
        </p:grpSpPr>
        <p:sp>
          <p:nvSpPr>
            <p:cNvPr id="4" name="Freeform 4"/>
            <p:cNvSpPr>
              <a:spLocks noGrp="1" noRot="1" noMove="1" noResize="1" noEditPoints="1" noAdjustHandles="1" noChangeArrowheads="1" noChangeShapeType="1"/>
            </p:cNvSpPr>
            <p:nvPr/>
          </p:nvSpPr>
          <p:spPr>
            <a:xfrm>
              <a:off x="0" y="0"/>
              <a:ext cx="997700" cy="699326"/>
            </a:xfrm>
            <a:custGeom>
              <a:avLst/>
              <a:gdLst/>
              <a:ahLst/>
              <a:cxnLst/>
              <a:rect l="l" t="t" r="r" b="b"/>
              <a:pathLst>
                <a:path w="997700" h="699326">
                  <a:moveTo>
                    <a:pt x="0" y="0"/>
                  </a:moveTo>
                  <a:lnTo>
                    <a:pt x="997700" y="0"/>
                  </a:lnTo>
                  <a:lnTo>
                    <a:pt x="997700" y="699326"/>
                  </a:lnTo>
                  <a:lnTo>
                    <a:pt x="0" y="699326"/>
                  </a:lnTo>
                  <a:close/>
                </a:path>
              </a:pathLst>
            </a:custGeom>
            <a:solidFill>
              <a:srgbClr val="FFFFFF"/>
            </a:solidFill>
            <a:ln cap="sq">
              <a:noFill/>
              <a:prstDash val="solid"/>
              <a:miter/>
            </a:ln>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997700" cy="727901"/>
            </a:xfrm>
            <a:prstGeom prst="rect">
              <a:avLst/>
            </a:prstGeom>
          </p:spPr>
          <p:txBody>
            <a:bodyPr lIns="33867" tIns="33867" rIns="33867" bIns="33867" rtlCol="0" anchor="ctr"/>
            <a:lstStyle/>
            <a:p>
              <a:pPr algn="ctr">
                <a:lnSpc>
                  <a:spcPts val="1261"/>
                </a:lnSpc>
              </a:pPr>
              <a:endParaRPr sz="1200"/>
            </a:p>
          </p:txBody>
        </p:sp>
      </p:grpSp>
      <p:grpSp>
        <p:nvGrpSpPr>
          <p:cNvPr id="6" name="Group 6"/>
          <p:cNvGrpSpPr>
            <a:grpSpLocks noGrp="1" noUngrp="1" noRot="1" noMove="1" noResize="1"/>
          </p:cNvGrpSpPr>
          <p:nvPr/>
        </p:nvGrpSpPr>
        <p:grpSpPr>
          <a:xfrm>
            <a:off x="3452147" y="3377419"/>
            <a:ext cx="2525427" cy="1758787"/>
            <a:chOff x="0" y="0"/>
            <a:chExt cx="997700" cy="694829"/>
          </a:xfrm>
        </p:grpSpPr>
        <p:sp>
          <p:nvSpPr>
            <p:cNvPr id="7" name="Freeform 7"/>
            <p:cNvSpPr>
              <a:spLocks noGrp="1" noRot="1" noMove="1" noResize="1" noEditPoints="1" noAdjustHandles="1" noChangeArrowheads="1" noChangeShapeType="1"/>
            </p:cNvSpPr>
            <p:nvPr/>
          </p:nvSpPr>
          <p:spPr>
            <a:xfrm>
              <a:off x="0" y="0"/>
              <a:ext cx="997700" cy="694829"/>
            </a:xfrm>
            <a:custGeom>
              <a:avLst/>
              <a:gdLst/>
              <a:ahLst/>
              <a:cxnLst/>
              <a:rect l="l" t="t" r="r" b="b"/>
              <a:pathLst>
                <a:path w="997700" h="694829">
                  <a:moveTo>
                    <a:pt x="0" y="0"/>
                  </a:moveTo>
                  <a:lnTo>
                    <a:pt x="997700" y="0"/>
                  </a:lnTo>
                  <a:lnTo>
                    <a:pt x="997700" y="694829"/>
                  </a:lnTo>
                  <a:lnTo>
                    <a:pt x="0" y="694829"/>
                  </a:lnTo>
                  <a:close/>
                </a:path>
              </a:pathLst>
            </a:custGeom>
            <a:solidFill>
              <a:srgbClr val="FFFFFF"/>
            </a:solidFill>
            <a:ln cap="sq">
              <a:noFill/>
              <a:prstDash val="solid"/>
              <a:miter/>
            </a:ln>
          </p:spPr>
          <p:txBody>
            <a:bodyPr/>
            <a:lstStyle/>
            <a:p>
              <a:endParaRPr lang="en-US" sz="1200"/>
            </a:p>
          </p:txBody>
        </p:sp>
        <p:sp>
          <p:nvSpPr>
            <p:cNvPr id="8" name="TextBox 8"/>
            <p:cNvSpPr txBox="1">
              <a:spLocks noGrp="1" noRot="1" noMove="1" noResize="1" noEditPoints="1" noAdjustHandles="1" noChangeArrowheads="1" noChangeShapeType="1"/>
            </p:cNvSpPr>
            <p:nvPr/>
          </p:nvSpPr>
          <p:spPr>
            <a:xfrm>
              <a:off x="0" y="-28575"/>
              <a:ext cx="997700" cy="723404"/>
            </a:xfrm>
            <a:prstGeom prst="rect">
              <a:avLst/>
            </a:prstGeom>
          </p:spPr>
          <p:txBody>
            <a:bodyPr lIns="33867" tIns="33867" rIns="33867" bIns="33867" rtlCol="0" anchor="ctr"/>
            <a:lstStyle/>
            <a:p>
              <a:pPr algn="ctr">
                <a:lnSpc>
                  <a:spcPts val="1261"/>
                </a:lnSpc>
              </a:pPr>
              <a:endParaRPr sz="1200"/>
            </a:p>
          </p:txBody>
        </p:sp>
      </p:grpSp>
      <p:grpSp>
        <p:nvGrpSpPr>
          <p:cNvPr id="9" name="Group 9"/>
          <p:cNvGrpSpPr>
            <a:grpSpLocks noGrp="1" noUngrp="1" noRot="1" noMove="1" noResize="1"/>
          </p:cNvGrpSpPr>
          <p:nvPr/>
        </p:nvGrpSpPr>
        <p:grpSpPr>
          <a:xfrm>
            <a:off x="6216460" y="3377419"/>
            <a:ext cx="2525427" cy="1758787"/>
            <a:chOff x="0" y="0"/>
            <a:chExt cx="997700" cy="694829"/>
          </a:xfrm>
        </p:grpSpPr>
        <p:sp>
          <p:nvSpPr>
            <p:cNvPr id="10" name="Freeform 10"/>
            <p:cNvSpPr>
              <a:spLocks noGrp="1" noRot="1" noMove="1" noResize="1" noEditPoints="1" noAdjustHandles="1" noChangeArrowheads="1" noChangeShapeType="1"/>
            </p:cNvSpPr>
            <p:nvPr/>
          </p:nvSpPr>
          <p:spPr>
            <a:xfrm>
              <a:off x="0" y="0"/>
              <a:ext cx="997700" cy="694829"/>
            </a:xfrm>
            <a:custGeom>
              <a:avLst/>
              <a:gdLst/>
              <a:ahLst/>
              <a:cxnLst/>
              <a:rect l="l" t="t" r="r" b="b"/>
              <a:pathLst>
                <a:path w="997700" h="694829">
                  <a:moveTo>
                    <a:pt x="0" y="0"/>
                  </a:moveTo>
                  <a:lnTo>
                    <a:pt x="997700" y="0"/>
                  </a:lnTo>
                  <a:lnTo>
                    <a:pt x="997700" y="694829"/>
                  </a:lnTo>
                  <a:lnTo>
                    <a:pt x="0" y="694829"/>
                  </a:lnTo>
                  <a:close/>
                </a:path>
              </a:pathLst>
            </a:custGeom>
            <a:solidFill>
              <a:srgbClr val="FFFFFF"/>
            </a:solidFill>
            <a:ln cap="sq">
              <a:noFill/>
              <a:prstDash val="solid"/>
              <a:miter/>
            </a:ln>
          </p:spPr>
          <p:txBody>
            <a:bodyPr/>
            <a:lstStyle/>
            <a:p>
              <a:endParaRPr lang="en-US" sz="1200"/>
            </a:p>
          </p:txBody>
        </p:sp>
        <p:sp>
          <p:nvSpPr>
            <p:cNvPr id="11" name="TextBox 11"/>
            <p:cNvSpPr txBox="1">
              <a:spLocks noGrp="1" noRot="1" noMove="1" noResize="1" noEditPoints="1" noAdjustHandles="1" noChangeArrowheads="1" noChangeShapeType="1"/>
            </p:cNvSpPr>
            <p:nvPr/>
          </p:nvSpPr>
          <p:spPr>
            <a:xfrm>
              <a:off x="0" y="-28575"/>
              <a:ext cx="997700" cy="723404"/>
            </a:xfrm>
            <a:prstGeom prst="rect">
              <a:avLst/>
            </a:prstGeom>
          </p:spPr>
          <p:txBody>
            <a:bodyPr lIns="33867" tIns="33867" rIns="33867" bIns="33867" rtlCol="0" anchor="ctr"/>
            <a:lstStyle/>
            <a:p>
              <a:pPr algn="ctr">
                <a:lnSpc>
                  <a:spcPts val="1261"/>
                </a:lnSpc>
              </a:pPr>
              <a:endParaRPr sz="1200"/>
            </a:p>
          </p:txBody>
        </p:sp>
      </p:grpSp>
      <p:grpSp>
        <p:nvGrpSpPr>
          <p:cNvPr id="12" name="Group 12"/>
          <p:cNvGrpSpPr>
            <a:grpSpLocks noGrp="1" noUngrp="1" noRot="1" noMove="1" noResize="1"/>
          </p:cNvGrpSpPr>
          <p:nvPr/>
        </p:nvGrpSpPr>
        <p:grpSpPr>
          <a:xfrm>
            <a:off x="8980773" y="3377419"/>
            <a:ext cx="2525427" cy="1758787"/>
            <a:chOff x="0" y="0"/>
            <a:chExt cx="997700" cy="694829"/>
          </a:xfrm>
        </p:grpSpPr>
        <p:sp>
          <p:nvSpPr>
            <p:cNvPr id="13" name="Freeform 13"/>
            <p:cNvSpPr>
              <a:spLocks noGrp="1" noRot="1" noMove="1" noResize="1" noEditPoints="1" noAdjustHandles="1" noChangeArrowheads="1" noChangeShapeType="1"/>
            </p:cNvSpPr>
            <p:nvPr/>
          </p:nvSpPr>
          <p:spPr>
            <a:xfrm>
              <a:off x="0" y="0"/>
              <a:ext cx="997700" cy="694829"/>
            </a:xfrm>
            <a:custGeom>
              <a:avLst/>
              <a:gdLst/>
              <a:ahLst/>
              <a:cxnLst/>
              <a:rect l="l" t="t" r="r" b="b"/>
              <a:pathLst>
                <a:path w="997700" h="694829">
                  <a:moveTo>
                    <a:pt x="0" y="0"/>
                  </a:moveTo>
                  <a:lnTo>
                    <a:pt x="997700" y="0"/>
                  </a:lnTo>
                  <a:lnTo>
                    <a:pt x="997700" y="694829"/>
                  </a:lnTo>
                  <a:lnTo>
                    <a:pt x="0" y="694829"/>
                  </a:lnTo>
                  <a:close/>
                </a:path>
              </a:pathLst>
            </a:custGeom>
            <a:solidFill>
              <a:srgbClr val="FFFFFF"/>
            </a:solidFill>
            <a:ln cap="sq">
              <a:noFill/>
              <a:prstDash val="solid"/>
              <a:miter/>
            </a:ln>
          </p:spPr>
          <p:txBody>
            <a:bodyPr/>
            <a:lstStyle/>
            <a:p>
              <a:endParaRPr lang="en-US" sz="1200"/>
            </a:p>
          </p:txBody>
        </p:sp>
        <p:sp>
          <p:nvSpPr>
            <p:cNvPr id="14" name="TextBox 14"/>
            <p:cNvSpPr txBox="1">
              <a:spLocks noGrp="1" noRot="1" noMove="1" noResize="1" noEditPoints="1" noAdjustHandles="1" noChangeArrowheads="1" noChangeShapeType="1"/>
            </p:cNvSpPr>
            <p:nvPr/>
          </p:nvSpPr>
          <p:spPr>
            <a:xfrm>
              <a:off x="0" y="-28575"/>
              <a:ext cx="997700" cy="723404"/>
            </a:xfrm>
            <a:prstGeom prst="rect">
              <a:avLst/>
            </a:prstGeom>
          </p:spPr>
          <p:txBody>
            <a:bodyPr lIns="33867" tIns="33867" rIns="33867" bIns="33867" rtlCol="0" anchor="ctr"/>
            <a:lstStyle/>
            <a:p>
              <a:pPr algn="ctr">
                <a:lnSpc>
                  <a:spcPts val="1261"/>
                </a:lnSpc>
              </a:pPr>
              <a:endParaRPr sz="1200"/>
            </a:p>
          </p:txBody>
        </p:sp>
      </p:grpSp>
      <p:grpSp>
        <p:nvGrpSpPr>
          <p:cNvPr id="15" name="Group 15"/>
          <p:cNvGrpSpPr>
            <a:grpSpLocks noGrp="1" noUngrp="1" noRot="1" noMove="1" noResize="1"/>
          </p:cNvGrpSpPr>
          <p:nvPr/>
        </p:nvGrpSpPr>
        <p:grpSpPr>
          <a:xfrm>
            <a:off x="678759" y="2447608"/>
            <a:ext cx="2525427" cy="821860"/>
            <a:chOff x="0" y="0"/>
            <a:chExt cx="997700" cy="324685"/>
          </a:xfrm>
        </p:grpSpPr>
        <p:sp>
          <p:nvSpPr>
            <p:cNvPr id="16" name="Freeform 16"/>
            <p:cNvSpPr>
              <a:spLocks noGrp="1" noRot="1" noMove="1" noResize="1" noEditPoints="1" noAdjustHandles="1" noChangeArrowheads="1" noChangeShapeType="1"/>
            </p:cNvSpPr>
            <p:nvPr/>
          </p:nvSpPr>
          <p:spPr>
            <a:xfrm>
              <a:off x="0" y="0"/>
              <a:ext cx="997700" cy="324685"/>
            </a:xfrm>
            <a:custGeom>
              <a:avLst/>
              <a:gdLst/>
              <a:ahLst/>
              <a:cxnLst/>
              <a:rect l="l" t="t" r="r" b="b"/>
              <a:pathLst>
                <a:path w="997700" h="324685">
                  <a:moveTo>
                    <a:pt x="0" y="0"/>
                  </a:moveTo>
                  <a:lnTo>
                    <a:pt x="997700" y="0"/>
                  </a:lnTo>
                  <a:lnTo>
                    <a:pt x="997700" y="324685"/>
                  </a:lnTo>
                  <a:lnTo>
                    <a:pt x="0" y="324685"/>
                  </a:lnTo>
                  <a:close/>
                </a:path>
              </a:pathLst>
            </a:custGeom>
            <a:solidFill>
              <a:srgbClr val="183650"/>
            </a:solidFill>
            <a:ln cap="sq">
              <a:noFill/>
              <a:prstDash val="solid"/>
              <a:miter/>
            </a:ln>
          </p:spPr>
          <p:txBody>
            <a:bodyPr/>
            <a:lstStyle/>
            <a:p>
              <a:endParaRPr lang="en-US" sz="1200"/>
            </a:p>
          </p:txBody>
        </p:sp>
        <p:sp>
          <p:nvSpPr>
            <p:cNvPr id="17" name="TextBox 17"/>
            <p:cNvSpPr txBox="1">
              <a:spLocks noGrp="1" noRot="1" noMove="1" noResize="1" noEditPoints="1" noAdjustHandles="1" noChangeArrowheads="1" noChangeShapeType="1"/>
            </p:cNvSpPr>
            <p:nvPr/>
          </p:nvSpPr>
          <p:spPr>
            <a:xfrm>
              <a:off x="0" y="-28575"/>
              <a:ext cx="997700" cy="353260"/>
            </a:xfrm>
            <a:prstGeom prst="rect">
              <a:avLst/>
            </a:prstGeom>
          </p:spPr>
          <p:txBody>
            <a:bodyPr lIns="33867" tIns="33867" rIns="33867" bIns="33867" rtlCol="0" anchor="ctr"/>
            <a:lstStyle/>
            <a:p>
              <a:pPr algn="ctr">
                <a:lnSpc>
                  <a:spcPts val="1261"/>
                </a:lnSpc>
              </a:pPr>
              <a:endParaRPr sz="1200"/>
            </a:p>
          </p:txBody>
        </p:sp>
      </p:grpSp>
      <p:sp>
        <p:nvSpPr>
          <p:cNvPr id="18" name="TextBox 18"/>
          <p:cNvSpPr txBox="1"/>
          <p:nvPr/>
        </p:nvSpPr>
        <p:spPr>
          <a:xfrm>
            <a:off x="848766" y="2584598"/>
            <a:ext cx="2185413" cy="538609"/>
          </a:xfrm>
          <a:prstGeom prst="rect">
            <a:avLst/>
          </a:prstGeom>
        </p:spPr>
        <p:txBody>
          <a:bodyPr lIns="0" tIns="0" rIns="0" bIns="0" rtlCol="0" anchor="t">
            <a:spAutoFit/>
          </a:bodyPr>
          <a:lstStyle/>
          <a:p>
            <a:pPr>
              <a:lnSpc>
                <a:spcPts val="1413"/>
              </a:lnSpc>
            </a:pPr>
            <a:r>
              <a:rPr lang="en-US" sz="1333" b="1" spc="8">
                <a:solidFill>
                  <a:srgbClr val="FFFFFF"/>
                </a:solidFill>
                <a:latin typeface="Trebuchet MS Bold"/>
                <a:ea typeface="Trebuchet MS Bold"/>
                <a:cs typeface="Trebuchet MS Bold"/>
                <a:sym typeface="Trebuchet MS Bold"/>
              </a:rPr>
              <a:t>PROJECT LOGISTICS EARLY PLANNING PRELIMINARY SCOPE GIVEN TO FRACHT</a:t>
            </a:r>
          </a:p>
        </p:txBody>
      </p:sp>
      <p:grpSp>
        <p:nvGrpSpPr>
          <p:cNvPr id="19" name="Group 19"/>
          <p:cNvGrpSpPr>
            <a:grpSpLocks noGrp="1" noUngrp="1" noRot="1" noMove="1" noResize="1"/>
          </p:cNvGrpSpPr>
          <p:nvPr/>
        </p:nvGrpSpPr>
        <p:grpSpPr>
          <a:xfrm>
            <a:off x="3449733" y="2447608"/>
            <a:ext cx="2525427" cy="821860"/>
            <a:chOff x="0" y="0"/>
            <a:chExt cx="997700" cy="324685"/>
          </a:xfrm>
        </p:grpSpPr>
        <p:sp>
          <p:nvSpPr>
            <p:cNvPr id="20" name="Freeform 20"/>
            <p:cNvSpPr>
              <a:spLocks noGrp="1" noRot="1" noMove="1" noResize="1" noEditPoints="1" noAdjustHandles="1" noChangeArrowheads="1" noChangeShapeType="1"/>
            </p:cNvSpPr>
            <p:nvPr/>
          </p:nvSpPr>
          <p:spPr>
            <a:xfrm>
              <a:off x="0" y="0"/>
              <a:ext cx="997700" cy="324685"/>
            </a:xfrm>
            <a:custGeom>
              <a:avLst/>
              <a:gdLst/>
              <a:ahLst/>
              <a:cxnLst/>
              <a:rect l="l" t="t" r="r" b="b"/>
              <a:pathLst>
                <a:path w="997700" h="324685">
                  <a:moveTo>
                    <a:pt x="0" y="0"/>
                  </a:moveTo>
                  <a:lnTo>
                    <a:pt x="997700" y="0"/>
                  </a:lnTo>
                  <a:lnTo>
                    <a:pt x="997700" y="324685"/>
                  </a:lnTo>
                  <a:lnTo>
                    <a:pt x="0" y="324685"/>
                  </a:lnTo>
                  <a:close/>
                </a:path>
              </a:pathLst>
            </a:custGeom>
            <a:solidFill>
              <a:srgbClr val="183650"/>
            </a:solidFill>
            <a:ln cap="sq">
              <a:noFill/>
              <a:prstDash val="solid"/>
              <a:miter/>
            </a:ln>
          </p:spPr>
          <p:txBody>
            <a:bodyPr/>
            <a:lstStyle/>
            <a:p>
              <a:endParaRPr lang="en-US" sz="1200"/>
            </a:p>
          </p:txBody>
        </p:sp>
        <p:sp>
          <p:nvSpPr>
            <p:cNvPr id="21" name="TextBox 21"/>
            <p:cNvSpPr txBox="1">
              <a:spLocks noGrp="1" noRot="1" noMove="1" noResize="1" noEditPoints="1" noAdjustHandles="1" noChangeArrowheads="1" noChangeShapeType="1"/>
            </p:cNvSpPr>
            <p:nvPr/>
          </p:nvSpPr>
          <p:spPr>
            <a:xfrm>
              <a:off x="0" y="-28575"/>
              <a:ext cx="997700" cy="353260"/>
            </a:xfrm>
            <a:prstGeom prst="rect">
              <a:avLst/>
            </a:prstGeom>
          </p:spPr>
          <p:txBody>
            <a:bodyPr lIns="33867" tIns="33867" rIns="33867" bIns="33867" rtlCol="0" anchor="ctr"/>
            <a:lstStyle/>
            <a:p>
              <a:pPr algn="ctr">
                <a:lnSpc>
                  <a:spcPts val="1261"/>
                </a:lnSpc>
              </a:pPr>
              <a:endParaRPr sz="1200"/>
            </a:p>
          </p:txBody>
        </p:sp>
      </p:grpSp>
      <p:sp>
        <p:nvSpPr>
          <p:cNvPr id="22" name="TextBox 22"/>
          <p:cNvSpPr txBox="1"/>
          <p:nvPr/>
        </p:nvSpPr>
        <p:spPr>
          <a:xfrm>
            <a:off x="3619739" y="2762397"/>
            <a:ext cx="2185413" cy="179536"/>
          </a:xfrm>
          <a:prstGeom prst="rect">
            <a:avLst/>
          </a:prstGeom>
        </p:spPr>
        <p:txBody>
          <a:bodyPr lIns="0" tIns="0" rIns="0" bIns="0" rtlCol="0" anchor="t">
            <a:spAutoFit/>
          </a:bodyPr>
          <a:lstStyle/>
          <a:p>
            <a:pPr>
              <a:lnSpc>
                <a:spcPts val="1413"/>
              </a:lnSpc>
            </a:pPr>
            <a:r>
              <a:rPr lang="en-US" sz="1333" b="1" spc="8">
                <a:solidFill>
                  <a:srgbClr val="FFFFFF"/>
                </a:solidFill>
                <a:latin typeface="Trebuchet MS Bold"/>
                <a:ea typeface="Trebuchet MS Bold"/>
                <a:cs typeface="Trebuchet MS Bold"/>
                <a:sym typeface="Trebuchet MS Bold"/>
              </a:rPr>
              <a:t>PROJECT EXECUTION</a:t>
            </a:r>
          </a:p>
        </p:txBody>
      </p:sp>
      <p:grpSp>
        <p:nvGrpSpPr>
          <p:cNvPr id="23" name="Group 23"/>
          <p:cNvGrpSpPr>
            <a:grpSpLocks noGrp="1" noUngrp="1" noRot="1" noMove="1" noResize="1"/>
          </p:cNvGrpSpPr>
          <p:nvPr/>
        </p:nvGrpSpPr>
        <p:grpSpPr>
          <a:xfrm>
            <a:off x="6225225" y="2447608"/>
            <a:ext cx="2525427" cy="821860"/>
            <a:chOff x="0" y="0"/>
            <a:chExt cx="997700" cy="324685"/>
          </a:xfrm>
        </p:grpSpPr>
        <p:sp>
          <p:nvSpPr>
            <p:cNvPr id="24" name="Freeform 24"/>
            <p:cNvSpPr>
              <a:spLocks noGrp="1" noRot="1" noMove="1" noResize="1" noEditPoints="1" noAdjustHandles="1" noChangeArrowheads="1" noChangeShapeType="1"/>
            </p:cNvSpPr>
            <p:nvPr/>
          </p:nvSpPr>
          <p:spPr>
            <a:xfrm>
              <a:off x="0" y="0"/>
              <a:ext cx="997700" cy="324685"/>
            </a:xfrm>
            <a:custGeom>
              <a:avLst/>
              <a:gdLst/>
              <a:ahLst/>
              <a:cxnLst/>
              <a:rect l="l" t="t" r="r" b="b"/>
              <a:pathLst>
                <a:path w="997700" h="324685">
                  <a:moveTo>
                    <a:pt x="0" y="0"/>
                  </a:moveTo>
                  <a:lnTo>
                    <a:pt x="997700" y="0"/>
                  </a:lnTo>
                  <a:lnTo>
                    <a:pt x="997700" y="324685"/>
                  </a:lnTo>
                  <a:lnTo>
                    <a:pt x="0" y="324685"/>
                  </a:lnTo>
                  <a:close/>
                </a:path>
              </a:pathLst>
            </a:custGeom>
            <a:solidFill>
              <a:srgbClr val="183650"/>
            </a:solidFill>
            <a:ln cap="sq">
              <a:noFill/>
              <a:prstDash val="solid"/>
              <a:miter/>
            </a:ln>
          </p:spPr>
          <p:txBody>
            <a:bodyPr/>
            <a:lstStyle/>
            <a:p>
              <a:endParaRPr lang="en-US" sz="1200"/>
            </a:p>
          </p:txBody>
        </p:sp>
        <p:sp>
          <p:nvSpPr>
            <p:cNvPr id="25" name="TextBox 25"/>
            <p:cNvSpPr txBox="1">
              <a:spLocks noGrp="1" noRot="1" noMove="1" noResize="1" noEditPoints="1" noAdjustHandles="1" noChangeArrowheads="1" noChangeShapeType="1"/>
            </p:cNvSpPr>
            <p:nvPr/>
          </p:nvSpPr>
          <p:spPr>
            <a:xfrm>
              <a:off x="0" y="-28575"/>
              <a:ext cx="997700" cy="353260"/>
            </a:xfrm>
            <a:prstGeom prst="rect">
              <a:avLst/>
            </a:prstGeom>
          </p:spPr>
          <p:txBody>
            <a:bodyPr lIns="33867" tIns="33867" rIns="33867" bIns="33867" rtlCol="0" anchor="ctr"/>
            <a:lstStyle/>
            <a:p>
              <a:pPr algn="ctr">
                <a:lnSpc>
                  <a:spcPts val="1261"/>
                </a:lnSpc>
              </a:pPr>
              <a:endParaRPr sz="1200"/>
            </a:p>
          </p:txBody>
        </p:sp>
      </p:grpSp>
      <p:sp>
        <p:nvSpPr>
          <p:cNvPr id="26" name="TextBox 26"/>
          <p:cNvSpPr txBox="1"/>
          <p:nvPr/>
        </p:nvSpPr>
        <p:spPr>
          <a:xfrm>
            <a:off x="6395232" y="2673498"/>
            <a:ext cx="2185413" cy="359073"/>
          </a:xfrm>
          <a:prstGeom prst="rect">
            <a:avLst/>
          </a:prstGeom>
        </p:spPr>
        <p:txBody>
          <a:bodyPr lIns="0" tIns="0" rIns="0" bIns="0" rtlCol="0" anchor="t">
            <a:spAutoFit/>
          </a:bodyPr>
          <a:lstStyle/>
          <a:p>
            <a:pPr>
              <a:lnSpc>
                <a:spcPts val="1413"/>
              </a:lnSpc>
            </a:pPr>
            <a:r>
              <a:rPr lang="en-US" sz="1333" b="1" spc="8">
                <a:solidFill>
                  <a:srgbClr val="FFFFFF"/>
                </a:solidFill>
                <a:latin typeface="Trebuchet MS Bold"/>
                <a:ea typeface="Trebuchet MS Bold"/>
                <a:cs typeface="Trebuchet MS Bold"/>
                <a:sym typeface="Trebuchet MS Bold"/>
              </a:rPr>
              <a:t>DURING COURSE</a:t>
            </a:r>
          </a:p>
          <a:p>
            <a:pPr>
              <a:lnSpc>
                <a:spcPts val="1413"/>
              </a:lnSpc>
            </a:pPr>
            <a:r>
              <a:rPr lang="en-US" sz="1333" b="1" spc="8">
                <a:solidFill>
                  <a:srgbClr val="FFFFFF"/>
                </a:solidFill>
                <a:latin typeface="Trebuchet MS Bold"/>
                <a:ea typeface="Trebuchet MS Bold"/>
                <a:cs typeface="Trebuchet MS Bold"/>
                <a:sym typeface="Trebuchet MS Bold"/>
              </a:rPr>
              <a:t>OF PROJECT</a:t>
            </a:r>
          </a:p>
        </p:txBody>
      </p:sp>
      <p:grpSp>
        <p:nvGrpSpPr>
          <p:cNvPr id="27" name="Group 27"/>
          <p:cNvGrpSpPr>
            <a:grpSpLocks noGrp="1" noUngrp="1" noRot="1" noMove="1" noResize="1"/>
          </p:cNvGrpSpPr>
          <p:nvPr/>
        </p:nvGrpSpPr>
        <p:grpSpPr>
          <a:xfrm>
            <a:off x="8998302" y="2452640"/>
            <a:ext cx="2525427" cy="811796"/>
            <a:chOff x="0" y="0"/>
            <a:chExt cx="997700" cy="320710"/>
          </a:xfrm>
        </p:grpSpPr>
        <p:sp>
          <p:nvSpPr>
            <p:cNvPr id="28" name="Freeform 28"/>
            <p:cNvSpPr>
              <a:spLocks noGrp="1" noRot="1" noMove="1" noResize="1" noEditPoints="1" noAdjustHandles="1" noChangeArrowheads="1" noChangeShapeType="1"/>
            </p:cNvSpPr>
            <p:nvPr/>
          </p:nvSpPr>
          <p:spPr>
            <a:xfrm>
              <a:off x="0" y="0"/>
              <a:ext cx="997700" cy="320710"/>
            </a:xfrm>
            <a:custGeom>
              <a:avLst/>
              <a:gdLst/>
              <a:ahLst/>
              <a:cxnLst/>
              <a:rect l="l" t="t" r="r" b="b"/>
              <a:pathLst>
                <a:path w="997700" h="320710">
                  <a:moveTo>
                    <a:pt x="0" y="0"/>
                  </a:moveTo>
                  <a:lnTo>
                    <a:pt x="997700" y="0"/>
                  </a:lnTo>
                  <a:lnTo>
                    <a:pt x="997700" y="320710"/>
                  </a:lnTo>
                  <a:lnTo>
                    <a:pt x="0" y="320710"/>
                  </a:lnTo>
                  <a:close/>
                </a:path>
              </a:pathLst>
            </a:custGeom>
            <a:solidFill>
              <a:srgbClr val="183650"/>
            </a:solidFill>
            <a:ln cap="sq">
              <a:noFill/>
              <a:prstDash val="solid"/>
              <a:miter/>
            </a:ln>
          </p:spPr>
          <p:txBody>
            <a:bodyPr/>
            <a:lstStyle/>
            <a:p>
              <a:endParaRPr lang="en-US" sz="1200"/>
            </a:p>
          </p:txBody>
        </p:sp>
        <p:sp>
          <p:nvSpPr>
            <p:cNvPr id="29" name="TextBox 29"/>
            <p:cNvSpPr txBox="1">
              <a:spLocks noGrp="1" noRot="1" noMove="1" noResize="1" noEditPoints="1" noAdjustHandles="1" noChangeArrowheads="1" noChangeShapeType="1"/>
            </p:cNvSpPr>
            <p:nvPr/>
          </p:nvSpPr>
          <p:spPr>
            <a:xfrm>
              <a:off x="0" y="-28575"/>
              <a:ext cx="997700" cy="349285"/>
            </a:xfrm>
            <a:prstGeom prst="rect">
              <a:avLst/>
            </a:prstGeom>
          </p:spPr>
          <p:txBody>
            <a:bodyPr lIns="33867" tIns="33867" rIns="33867" bIns="33867" rtlCol="0" anchor="ctr"/>
            <a:lstStyle/>
            <a:p>
              <a:pPr algn="ctr">
                <a:lnSpc>
                  <a:spcPts val="1261"/>
                </a:lnSpc>
              </a:pPr>
              <a:endParaRPr sz="1200"/>
            </a:p>
          </p:txBody>
        </p:sp>
      </p:grpSp>
      <p:sp>
        <p:nvSpPr>
          <p:cNvPr id="30" name="TextBox 30"/>
          <p:cNvSpPr txBox="1"/>
          <p:nvPr/>
        </p:nvSpPr>
        <p:spPr>
          <a:xfrm>
            <a:off x="9168309" y="2762397"/>
            <a:ext cx="2185413" cy="179536"/>
          </a:xfrm>
          <a:prstGeom prst="rect">
            <a:avLst/>
          </a:prstGeom>
        </p:spPr>
        <p:txBody>
          <a:bodyPr lIns="0" tIns="0" rIns="0" bIns="0" rtlCol="0" anchor="t">
            <a:spAutoFit/>
          </a:bodyPr>
          <a:lstStyle/>
          <a:p>
            <a:pPr>
              <a:lnSpc>
                <a:spcPts val="1413"/>
              </a:lnSpc>
            </a:pPr>
            <a:r>
              <a:rPr lang="en-US" sz="1333" b="1" spc="8">
                <a:solidFill>
                  <a:srgbClr val="FFFFFF"/>
                </a:solidFill>
                <a:latin typeface="Trebuchet MS Bold"/>
                <a:ea typeface="Trebuchet MS Bold"/>
                <a:cs typeface="Trebuchet MS Bold"/>
                <a:sym typeface="Trebuchet MS Bold"/>
              </a:rPr>
              <a:t>DELIVERY &amp; BEYOND</a:t>
            </a:r>
          </a:p>
        </p:txBody>
      </p:sp>
      <p:sp>
        <p:nvSpPr>
          <p:cNvPr id="31" name="TextBox 31"/>
          <p:cNvSpPr txBox="1"/>
          <p:nvPr/>
        </p:nvSpPr>
        <p:spPr>
          <a:xfrm>
            <a:off x="771741" y="3508841"/>
            <a:ext cx="2071337" cy="1490152"/>
          </a:xfrm>
          <a:prstGeom prst="rect">
            <a:avLst/>
          </a:prstGeom>
        </p:spPr>
        <p:txBody>
          <a:bodyPr lIns="0" tIns="0" rIns="0" bIns="0" rtlCol="0" anchor="t">
            <a:spAutoFit/>
          </a:bodyPr>
          <a:lstStyle/>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Expert analyzation/quote &amp; feasibility studies submitted to client.</a:t>
            </a:r>
          </a:p>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Meeting to discuss proposal, client expectations &amp; identify  go-live date.</a:t>
            </a:r>
          </a:p>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Method statement &amp;       route studies.</a:t>
            </a:r>
          </a:p>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It &amp; visibility solutions.</a:t>
            </a:r>
          </a:p>
        </p:txBody>
      </p:sp>
      <p:sp>
        <p:nvSpPr>
          <p:cNvPr id="32" name="TextBox 32"/>
          <p:cNvSpPr txBox="1"/>
          <p:nvPr/>
        </p:nvSpPr>
        <p:spPr>
          <a:xfrm>
            <a:off x="3593794" y="3508841"/>
            <a:ext cx="2203565" cy="990015"/>
          </a:xfrm>
          <a:prstGeom prst="rect">
            <a:avLst/>
          </a:prstGeom>
        </p:spPr>
        <p:txBody>
          <a:bodyPr lIns="0" tIns="0" rIns="0" bIns="0" rtlCol="0" anchor="t">
            <a:spAutoFit/>
          </a:bodyPr>
          <a:lstStyle/>
          <a:p>
            <a:pPr marL="230304" lvl="1" indent="-115152">
              <a:lnSpc>
                <a:spcPts val="1322"/>
              </a:lnSpc>
              <a:buFont typeface="Arial"/>
              <a:buChar char="•"/>
            </a:pPr>
            <a:r>
              <a:rPr lang="en-US" sz="1066">
                <a:solidFill>
                  <a:srgbClr val="183650"/>
                </a:solidFill>
                <a:latin typeface="Trebuchet MS"/>
                <a:ea typeface="Trebuchet MS"/>
                <a:cs typeface="Trebuchet MS"/>
                <a:sym typeface="Trebuchet MS"/>
              </a:rPr>
              <a:t>Kick off meeting with dedicated projects team.</a:t>
            </a:r>
          </a:p>
          <a:p>
            <a:pPr marL="230304" lvl="1" indent="-115152">
              <a:lnSpc>
                <a:spcPts val="1322"/>
              </a:lnSpc>
              <a:buFont typeface="Arial"/>
              <a:buChar char="•"/>
            </a:pPr>
            <a:r>
              <a:rPr lang="en-US" sz="1066">
                <a:solidFill>
                  <a:srgbClr val="183650"/>
                </a:solidFill>
                <a:latin typeface="Trebuchet MS"/>
                <a:ea typeface="Trebuchet MS"/>
                <a:cs typeface="Trebuchet MS"/>
                <a:sym typeface="Trebuchet MS"/>
              </a:rPr>
              <a:t>Identify project timeline.</a:t>
            </a:r>
          </a:p>
          <a:p>
            <a:pPr marL="230304" lvl="1" indent="-115152">
              <a:lnSpc>
                <a:spcPts val="1322"/>
              </a:lnSpc>
              <a:buFont typeface="Arial"/>
              <a:buChar char="•"/>
            </a:pPr>
            <a:r>
              <a:rPr lang="en-US" sz="1066">
                <a:solidFill>
                  <a:srgbClr val="183650"/>
                </a:solidFill>
                <a:latin typeface="Trebuchet MS"/>
                <a:ea typeface="Trebuchet MS"/>
                <a:cs typeface="Trebuchet MS"/>
                <a:sym typeface="Trebuchet MS"/>
              </a:rPr>
              <a:t>Vendors chosen &amp; vetted.</a:t>
            </a:r>
          </a:p>
          <a:p>
            <a:pPr marL="230304" lvl="1" indent="-115152">
              <a:lnSpc>
                <a:spcPts val="1322"/>
              </a:lnSpc>
              <a:buFont typeface="Arial"/>
              <a:buChar char="•"/>
            </a:pPr>
            <a:r>
              <a:rPr lang="en-US" sz="1066">
                <a:solidFill>
                  <a:srgbClr val="183650"/>
                </a:solidFill>
                <a:latin typeface="Trebuchet MS"/>
                <a:ea typeface="Trebuchet MS"/>
                <a:cs typeface="Trebuchet MS"/>
                <a:sym typeface="Trebuchet MS"/>
              </a:rPr>
              <a:t>SOP presentation|KPIS outlined wisetech/logit one.</a:t>
            </a:r>
          </a:p>
        </p:txBody>
      </p:sp>
      <p:sp>
        <p:nvSpPr>
          <p:cNvPr id="33" name="TextBox 33"/>
          <p:cNvSpPr txBox="1"/>
          <p:nvPr/>
        </p:nvSpPr>
        <p:spPr>
          <a:xfrm>
            <a:off x="6316637" y="3508841"/>
            <a:ext cx="2342603" cy="990015"/>
          </a:xfrm>
          <a:prstGeom prst="rect">
            <a:avLst/>
          </a:prstGeom>
        </p:spPr>
        <p:txBody>
          <a:bodyPr lIns="0" tIns="0" rIns="0" bIns="0" rtlCol="0" anchor="t">
            <a:spAutoFit/>
          </a:bodyPr>
          <a:lstStyle/>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Regular communication.</a:t>
            </a:r>
          </a:p>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Consistent GPS monitoring for route and cargo safety assurance.</a:t>
            </a:r>
          </a:p>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Regularly submitted KPIs </a:t>
            </a:r>
            <a:br>
              <a:rPr lang="en-US" sz="1066" dirty="0">
                <a:solidFill>
                  <a:srgbClr val="183650"/>
                </a:solidFill>
                <a:latin typeface="Trebuchet MS"/>
                <a:ea typeface="Trebuchet MS"/>
                <a:cs typeface="Trebuchet MS"/>
                <a:sym typeface="Trebuchet MS"/>
              </a:rPr>
            </a:br>
            <a:r>
              <a:rPr lang="en-US" sz="1066" dirty="0">
                <a:solidFill>
                  <a:srgbClr val="183650"/>
                </a:solidFill>
                <a:latin typeface="Trebuchet MS"/>
                <a:ea typeface="Trebuchet MS"/>
                <a:cs typeface="Trebuchet MS"/>
                <a:sym typeface="Trebuchet MS"/>
              </a:rPr>
              <a:t>to client.</a:t>
            </a:r>
          </a:p>
          <a:p>
            <a:pPr marL="230304" lvl="1" indent="-115152">
              <a:lnSpc>
                <a:spcPts val="1322"/>
              </a:lnSpc>
              <a:buFont typeface="Arial"/>
              <a:buChar char="•"/>
            </a:pPr>
            <a:r>
              <a:rPr lang="en-US" sz="1066" dirty="0">
                <a:solidFill>
                  <a:srgbClr val="183650"/>
                </a:solidFill>
                <a:latin typeface="Trebuchet MS"/>
                <a:ea typeface="Trebuchet MS"/>
                <a:cs typeface="Trebuchet MS"/>
                <a:sym typeface="Trebuchet MS"/>
              </a:rPr>
              <a:t>Clear visibility &amp; reporting.</a:t>
            </a:r>
          </a:p>
        </p:txBody>
      </p:sp>
      <p:sp>
        <p:nvSpPr>
          <p:cNvPr id="34" name="TextBox 34"/>
          <p:cNvSpPr txBox="1"/>
          <p:nvPr/>
        </p:nvSpPr>
        <p:spPr>
          <a:xfrm>
            <a:off x="9168309" y="3508841"/>
            <a:ext cx="2149161" cy="656590"/>
          </a:xfrm>
          <a:prstGeom prst="rect">
            <a:avLst/>
          </a:prstGeom>
        </p:spPr>
        <p:txBody>
          <a:bodyPr lIns="0" tIns="0" rIns="0" bIns="0" rtlCol="0" anchor="t">
            <a:spAutoFit/>
          </a:bodyPr>
          <a:lstStyle/>
          <a:p>
            <a:pPr marL="230304" lvl="1" indent="-115152">
              <a:lnSpc>
                <a:spcPts val="1322"/>
              </a:lnSpc>
              <a:buFont typeface="Arial"/>
              <a:buChar char="•"/>
            </a:pPr>
            <a:r>
              <a:rPr lang="en-US" sz="1066">
                <a:solidFill>
                  <a:srgbClr val="183650"/>
                </a:solidFill>
                <a:latin typeface="Trebuchet MS"/>
                <a:ea typeface="Trebuchet MS"/>
                <a:cs typeface="Trebuchet MS"/>
                <a:sym typeface="Trebuchet MS"/>
              </a:rPr>
              <a:t>Quarterly QBRs.</a:t>
            </a:r>
          </a:p>
          <a:p>
            <a:pPr marL="230304" lvl="1" indent="-115152">
              <a:lnSpc>
                <a:spcPts val="1322"/>
              </a:lnSpc>
              <a:buFont typeface="Arial"/>
              <a:buChar char="•"/>
            </a:pPr>
            <a:r>
              <a:rPr lang="en-US" sz="1066">
                <a:solidFill>
                  <a:srgbClr val="183650"/>
                </a:solidFill>
                <a:latin typeface="Trebuchet MS"/>
                <a:ea typeface="Trebuchet MS"/>
                <a:cs typeface="Trebuchet MS"/>
                <a:sym typeface="Trebuchet MS"/>
              </a:rPr>
              <a:t>Post project review.</a:t>
            </a:r>
          </a:p>
          <a:p>
            <a:pPr marL="230304" lvl="1" indent="-115152">
              <a:lnSpc>
                <a:spcPts val="1322"/>
              </a:lnSpc>
              <a:buFont typeface="Arial"/>
              <a:buChar char="•"/>
            </a:pPr>
            <a:r>
              <a:rPr lang="en-US" sz="1066">
                <a:solidFill>
                  <a:srgbClr val="183650"/>
                </a:solidFill>
                <a:latin typeface="Trebuchet MS"/>
                <a:ea typeface="Trebuchet MS"/>
                <a:cs typeface="Trebuchet MS"/>
                <a:sym typeface="Trebuchet MS"/>
              </a:rPr>
              <a:t>Safety records &amp; cost analysis lessons learned.</a:t>
            </a:r>
          </a:p>
        </p:txBody>
      </p:sp>
      <p:sp>
        <p:nvSpPr>
          <p:cNvPr id="35" name="TextBox 35"/>
          <p:cNvSpPr txBox="1"/>
          <p:nvPr/>
        </p:nvSpPr>
        <p:spPr>
          <a:xfrm>
            <a:off x="991723" y="1813031"/>
            <a:ext cx="3205460" cy="213264"/>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a:ea typeface="Montserrat 1 Bold"/>
                <a:cs typeface="Montserrat 1 Bold"/>
                <a:sym typeface="Montserrat 1 Bold"/>
              </a:rPr>
              <a:t>Our fail-safe implementation</a:t>
            </a:r>
          </a:p>
        </p:txBody>
      </p:sp>
      <p:sp>
        <p:nvSpPr>
          <p:cNvPr id="36" name="TextBox 35">
            <a:extLst>
              <a:ext uri="{FF2B5EF4-FFF2-40B4-BE49-F238E27FC236}">
                <a16:creationId xmlns:a16="http://schemas.microsoft.com/office/drawing/2014/main" id="{FD27C896-9A09-13CC-DFD5-9F3DC04199BD}"/>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PROJECT CARGO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97" y="1"/>
            <a:ext cx="3281313" cy="6858000"/>
          </a:xfrm>
          <a:custGeom>
            <a:avLst/>
            <a:gdLst/>
            <a:ahLst/>
            <a:cxnLst/>
            <a:rect l="l" t="t" r="r" b="b"/>
            <a:pathLst>
              <a:path w="4921970" h="10593772">
                <a:moveTo>
                  <a:pt x="0" y="0"/>
                </a:moveTo>
                <a:lnTo>
                  <a:pt x="4921969" y="0"/>
                </a:lnTo>
                <a:lnTo>
                  <a:pt x="4921969" y="10593772"/>
                </a:lnTo>
                <a:lnTo>
                  <a:pt x="0" y="10593772"/>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9" name="Group 19"/>
          <p:cNvGrpSpPr>
            <a:grpSpLocks noGrp="1" noUngrp="1" noRot="1" noMove="1" noResize="1"/>
          </p:cNvGrpSpPr>
          <p:nvPr/>
        </p:nvGrpSpPr>
        <p:grpSpPr>
          <a:xfrm>
            <a:off x="-11204" y="56883"/>
            <a:ext cx="3304715" cy="6801117"/>
            <a:chOff x="0" y="0"/>
            <a:chExt cx="1305566" cy="2706635"/>
          </a:xfrm>
        </p:grpSpPr>
        <p:sp>
          <p:nvSpPr>
            <p:cNvPr id="20" name="Freeform 20"/>
            <p:cNvSpPr>
              <a:spLocks noGrp="1" noRot="1" noMove="1" noResize="1" noEditPoints="1" noAdjustHandles="1" noChangeArrowheads="1" noChangeShapeType="1"/>
            </p:cNvSpPr>
            <p:nvPr/>
          </p:nvSpPr>
          <p:spPr>
            <a:xfrm>
              <a:off x="0" y="0"/>
              <a:ext cx="1305566" cy="2706635"/>
            </a:xfrm>
            <a:custGeom>
              <a:avLst/>
              <a:gdLst/>
              <a:ahLst/>
              <a:cxnLst/>
              <a:rect l="l" t="t" r="r" b="b"/>
              <a:pathLst>
                <a:path w="1305566" h="2706635">
                  <a:moveTo>
                    <a:pt x="0" y="0"/>
                  </a:moveTo>
                  <a:lnTo>
                    <a:pt x="1305566" y="0"/>
                  </a:lnTo>
                  <a:lnTo>
                    <a:pt x="1305566"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21" name="TextBox 21"/>
            <p:cNvSpPr txBox="1">
              <a:spLocks noGrp="1" noRot="1" noMove="1" noResize="1" noEditPoints="1" noAdjustHandles="1" noChangeArrowheads="1" noChangeShapeType="1"/>
            </p:cNvSpPr>
            <p:nvPr/>
          </p:nvSpPr>
          <p:spPr>
            <a:xfrm>
              <a:off x="0" y="-38100"/>
              <a:ext cx="1305566" cy="2744735"/>
            </a:xfrm>
            <a:prstGeom prst="rect">
              <a:avLst/>
            </a:prstGeom>
          </p:spPr>
          <p:txBody>
            <a:bodyPr lIns="33867" tIns="33867" rIns="33867" bIns="33867" rtlCol="0" anchor="ctr"/>
            <a:lstStyle/>
            <a:p>
              <a:pPr algn="ctr">
                <a:lnSpc>
                  <a:spcPts val="1400"/>
                </a:lnSpc>
              </a:pPr>
              <a:endParaRPr sz="1200"/>
            </a:p>
          </p:txBody>
        </p:sp>
      </p:grpSp>
      <p:grpSp>
        <p:nvGrpSpPr>
          <p:cNvPr id="23" name="Group 23"/>
          <p:cNvGrpSpPr/>
          <p:nvPr/>
        </p:nvGrpSpPr>
        <p:grpSpPr>
          <a:xfrm>
            <a:off x="8844624" y="-216982"/>
            <a:ext cx="3359630" cy="7013559"/>
            <a:chOff x="-1249130" y="-38100"/>
            <a:chExt cx="2597148" cy="2770196"/>
          </a:xfrm>
        </p:grpSpPr>
        <p:sp>
          <p:nvSpPr>
            <p:cNvPr id="24" name="Freeform 24"/>
            <p:cNvSpPr/>
            <p:nvPr/>
          </p:nvSpPr>
          <p:spPr>
            <a:xfrm>
              <a:off x="-1249130" y="25461"/>
              <a:ext cx="2597148" cy="2706635"/>
            </a:xfrm>
            <a:custGeom>
              <a:avLst/>
              <a:gdLst/>
              <a:ahLst/>
              <a:cxnLst/>
              <a:rect l="l" t="t" r="r" b="b"/>
              <a:pathLst>
                <a:path w="1305566" h="2706635">
                  <a:moveTo>
                    <a:pt x="0" y="0"/>
                  </a:moveTo>
                  <a:lnTo>
                    <a:pt x="1305566" y="0"/>
                  </a:lnTo>
                  <a:lnTo>
                    <a:pt x="1305566"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25" name="TextBox 25"/>
            <p:cNvSpPr txBox="1"/>
            <p:nvPr/>
          </p:nvSpPr>
          <p:spPr>
            <a:xfrm>
              <a:off x="0" y="-38100"/>
              <a:ext cx="1305566" cy="2744735"/>
            </a:xfrm>
            <a:prstGeom prst="rect">
              <a:avLst/>
            </a:prstGeom>
          </p:spPr>
          <p:txBody>
            <a:bodyPr lIns="33867" tIns="33867" rIns="33867" bIns="33867" rtlCol="0" anchor="ctr"/>
            <a:lstStyle/>
            <a:p>
              <a:pPr algn="ctr">
                <a:lnSpc>
                  <a:spcPts val="1400"/>
                </a:lnSpc>
              </a:pPr>
              <a:endParaRPr sz="1200"/>
            </a:p>
          </p:txBody>
        </p:sp>
      </p:grpSp>
      <p:sp>
        <p:nvSpPr>
          <p:cNvPr id="3" name="Freeform 3"/>
          <p:cNvSpPr>
            <a:spLocks noGrp="1" noRot="1" noMove="1" noResize="1" noEditPoints="1" noAdjustHandles="1" noChangeArrowheads="1" noChangeShapeType="1"/>
          </p:cNvSpPr>
          <p:nvPr/>
        </p:nvSpPr>
        <p:spPr>
          <a:xfrm>
            <a:off x="8852737" y="-9595"/>
            <a:ext cx="3358958" cy="6896853"/>
          </a:xfrm>
          <a:custGeom>
            <a:avLst/>
            <a:gdLst/>
            <a:ahLst/>
            <a:cxnLst/>
            <a:rect l="l" t="t" r="r" b="b"/>
            <a:pathLst>
              <a:path w="5015108" h="10256758">
                <a:moveTo>
                  <a:pt x="0" y="0"/>
                </a:moveTo>
                <a:lnTo>
                  <a:pt x="5015108" y="0"/>
                </a:lnTo>
                <a:lnTo>
                  <a:pt x="5015108" y="10256758"/>
                </a:lnTo>
                <a:lnTo>
                  <a:pt x="0" y="10256758"/>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5" name="TextBox 5"/>
          <p:cNvSpPr txBox="1"/>
          <p:nvPr/>
        </p:nvSpPr>
        <p:spPr>
          <a:xfrm>
            <a:off x="3292154" y="1880795"/>
            <a:ext cx="5540216" cy="213264"/>
          </a:xfrm>
          <a:prstGeom prst="rect">
            <a:avLst/>
          </a:prstGeom>
        </p:spPr>
        <p:txBody>
          <a:bodyPr lIns="0" tIns="0" rIns="0" bIns="0" rtlCol="0" anchor="t">
            <a:spAutoFit/>
          </a:bodyPr>
          <a:lstStyle/>
          <a:p>
            <a:pPr algn="ctr">
              <a:lnSpc>
                <a:spcPts val="1773"/>
              </a:lnSpc>
            </a:pPr>
            <a:r>
              <a:rPr lang="en-US" sz="1266" b="1" spc="7" dirty="0">
                <a:solidFill>
                  <a:srgbClr val="5BC2E7"/>
                </a:solidFill>
                <a:latin typeface="Montserrat 1 Bold"/>
                <a:ea typeface="Montserrat 1 Bold"/>
                <a:cs typeface="Montserrat 1 Bold"/>
                <a:sym typeface="Montserrat 1 Bold"/>
              </a:rPr>
              <a:t>Our Service Control Tower</a:t>
            </a:r>
          </a:p>
        </p:txBody>
      </p:sp>
      <p:sp>
        <p:nvSpPr>
          <p:cNvPr id="6" name="TextBox 6"/>
          <p:cNvSpPr txBox="1"/>
          <p:nvPr/>
        </p:nvSpPr>
        <p:spPr>
          <a:xfrm>
            <a:off x="3296967" y="1003154"/>
            <a:ext cx="5540216" cy="726866"/>
          </a:xfrm>
          <a:prstGeom prst="rect">
            <a:avLst/>
          </a:prstGeom>
        </p:spPr>
        <p:txBody>
          <a:bodyPr lIns="0" tIns="0" rIns="0" bIns="0" rtlCol="0" anchor="t">
            <a:spAutoFit/>
          </a:bodyPr>
          <a:lstStyle/>
          <a:p>
            <a:pPr algn="ctr">
              <a:lnSpc>
                <a:spcPts val="2881"/>
              </a:lnSpc>
            </a:pPr>
            <a:r>
              <a:rPr lang="en-US" sz="2401" b="1" dirty="0">
                <a:solidFill>
                  <a:srgbClr val="183650"/>
                </a:solidFill>
                <a:latin typeface="Montserrat 2 Bold"/>
                <a:ea typeface="Montserrat 2 Bold"/>
                <a:cs typeface="Montserrat 2 Bold"/>
                <a:sym typeface="Montserrat 2 Bold"/>
              </a:rPr>
              <a:t>WHY CUSTOMERS</a:t>
            </a:r>
          </a:p>
          <a:p>
            <a:pPr algn="ctr">
              <a:lnSpc>
                <a:spcPts val="2881"/>
              </a:lnSpc>
            </a:pPr>
            <a:r>
              <a:rPr lang="en-US" sz="2401" b="1" dirty="0">
                <a:solidFill>
                  <a:srgbClr val="183650"/>
                </a:solidFill>
                <a:latin typeface="Montserrat 2 Bold"/>
                <a:ea typeface="Montserrat 2 Bold"/>
                <a:cs typeface="Montserrat 2 Bold"/>
                <a:sym typeface="Montserrat 2 Bold"/>
              </a:rPr>
              <a:t>CHOOSE FRACHT</a:t>
            </a:r>
          </a:p>
        </p:txBody>
      </p:sp>
      <p:sp>
        <p:nvSpPr>
          <p:cNvPr id="7" name="TextBox 7"/>
          <p:cNvSpPr txBox="1"/>
          <p:nvPr/>
        </p:nvSpPr>
        <p:spPr>
          <a:xfrm>
            <a:off x="3690762" y="2325106"/>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QUALITY SERVICE</a:t>
            </a:r>
          </a:p>
        </p:txBody>
      </p:sp>
      <p:sp>
        <p:nvSpPr>
          <p:cNvPr id="8" name="TextBox 8"/>
          <p:cNvSpPr txBox="1"/>
          <p:nvPr/>
        </p:nvSpPr>
        <p:spPr>
          <a:xfrm>
            <a:off x="3690762" y="4326610"/>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STRONG I.T. COMPETENCE</a:t>
            </a:r>
          </a:p>
        </p:txBody>
      </p:sp>
      <p:sp>
        <p:nvSpPr>
          <p:cNvPr id="9" name="TextBox 9"/>
          <p:cNvSpPr txBox="1"/>
          <p:nvPr/>
        </p:nvSpPr>
        <p:spPr>
          <a:xfrm>
            <a:off x="3690762" y="3042926"/>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LONG-TERM PROFESSIONAL RELATIONSHIP</a:t>
            </a:r>
          </a:p>
        </p:txBody>
      </p:sp>
      <p:sp>
        <p:nvSpPr>
          <p:cNvPr id="10" name="TextBox 10"/>
          <p:cNvSpPr txBox="1"/>
          <p:nvPr/>
        </p:nvSpPr>
        <p:spPr>
          <a:xfrm>
            <a:off x="3690762" y="4892253"/>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KEY ACCOUNT MANAGEMENT FOR EVERY CUSTOMER</a:t>
            </a:r>
          </a:p>
        </p:txBody>
      </p:sp>
      <p:sp>
        <p:nvSpPr>
          <p:cNvPr id="11" name="TextBox 11"/>
          <p:cNvSpPr txBox="1"/>
          <p:nvPr/>
        </p:nvSpPr>
        <p:spPr>
          <a:xfrm>
            <a:off x="3690762" y="3760968"/>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SECURITY</a:t>
            </a:r>
          </a:p>
        </p:txBody>
      </p:sp>
      <p:sp>
        <p:nvSpPr>
          <p:cNvPr id="12" name="TextBox 12"/>
          <p:cNvSpPr txBox="1"/>
          <p:nvPr/>
        </p:nvSpPr>
        <p:spPr>
          <a:xfrm>
            <a:off x="3690762" y="5610296"/>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ASSURANCE</a:t>
            </a:r>
          </a:p>
        </p:txBody>
      </p:sp>
      <p:sp>
        <p:nvSpPr>
          <p:cNvPr id="13" name="TextBox 13"/>
          <p:cNvSpPr txBox="1"/>
          <p:nvPr/>
        </p:nvSpPr>
        <p:spPr>
          <a:xfrm>
            <a:off x="3973762" y="2571979"/>
            <a:ext cx="4244476"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Value-added services to serve your need for high-performance and flexible distribution infrastructure.</a:t>
            </a:r>
          </a:p>
        </p:txBody>
      </p:sp>
      <p:sp>
        <p:nvSpPr>
          <p:cNvPr id="14" name="TextBox 14"/>
          <p:cNvSpPr txBox="1"/>
          <p:nvPr/>
        </p:nvSpPr>
        <p:spPr>
          <a:xfrm>
            <a:off x="3690762" y="4573483"/>
            <a:ext cx="4810476" cy="167995"/>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Real-time information and transparency along your supply chain.</a:t>
            </a:r>
          </a:p>
        </p:txBody>
      </p:sp>
      <p:sp>
        <p:nvSpPr>
          <p:cNvPr id="15" name="TextBox 15"/>
          <p:cNvSpPr txBox="1"/>
          <p:nvPr/>
        </p:nvSpPr>
        <p:spPr>
          <a:xfrm>
            <a:off x="3851129" y="3289798"/>
            <a:ext cx="4489743"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Regular and proactive communication to ensure our services meet your immediate needs - always.</a:t>
            </a:r>
          </a:p>
        </p:txBody>
      </p:sp>
      <p:sp>
        <p:nvSpPr>
          <p:cNvPr id="16" name="TextBox 16"/>
          <p:cNvSpPr txBox="1"/>
          <p:nvPr/>
        </p:nvSpPr>
        <p:spPr>
          <a:xfrm>
            <a:off x="4049229" y="5139126"/>
            <a:ext cx="4093543"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Customer Centric approach and make for predictability and increased planning reliability.</a:t>
            </a:r>
          </a:p>
        </p:txBody>
      </p:sp>
      <p:sp>
        <p:nvSpPr>
          <p:cNvPr id="17" name="TextBox 17"/>
          <p:cNvSpPr txBox="1"/>
          <p:nvPr/>
        </p:nvSpPr>
        <p:spPr>
          <a:xfrm>
            <a:off x="3690762" y="4007840"/>
            <a:ext cx="4810476" cy="167995"/>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High security compounds to protect your inventory and assets.</a:t>
            </a:r>
          </a:p>
        </p:txBody>
      </p:sp>
      <p:sp>
        <p:nvSpPr>
          <p:cNvPr id="18" name="TextBox 18"/>
          <p:cNvSpPr txBox="1"/>
          <p:nvPr/>
        </p:nvSpPr>
        <p:spPr>
          <a:xfrm>
            <a:off x="4152996" y="5857168"/>
            <a:ext cx="3886009"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Dedicated teams to ensure safe and timely deliveries and storage, and high performance.</a:t>
            </a:r>
          </a:p>
        </p:txBody>
      </p:sp>
      <p:sp>
        <p:nvSpPr>
          <p:cNvPr id="30" name="Freeform 10">
            <a:extLst>
              <a:ext uri="{FF2B5EF4-FFF2-40B4-BE49-F238E27FC236}">
                <a16:creationId xmlns:a16="http://schemas.microsoft.com/office/drawing/2014/main" id="{BAF4DA27-81E8-3E50-A6D5-D8059347742B}"/>
              </a:ext>
            </a:extLst>
          </p:cNvPr>
          <p:cNvSpPr>
            <a:spLocks/>
          </p:cNvSpPr>
          <p:nvPr/>
        </p:nvSpPr>
        <p:spPr>
          <a:xfrm rot="-5400000">
            <a:off x="540442" y="458932"/>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1" name="Title Placeholder 1">
            <a:extLst>
              <a:ext uri="{FF2B5EF4-FFF2-40B4-BE49-F238E27FC236}">
                <a16:creationId xmlns:a16="http://schemas.microsoft.com/office/drawing/2014/main" id="{BB5C9347-9B72-A587-5578-003880B809EE}"/>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19</a:t>
            </a:fld>
            <a:endParaRPr lang="en-US" sz="1500" dirty="0">
              <a:solidFill>
                <a:srgbClr val="F3F4F5"/>
              </a:solidFill>
            </a:endParaRPr>
          </a:p>
        </p:txBody>
      </p:sp>
      <p:sp>
        <p:nvSpPr>
          <p:cNvPr id="32" name="TextBox 31">
            <a:extLst>
              <a:ext uri="{FF2B5EF4-FFF2-40B4-BE49-F238E27FC236}">
                <a16:creationId xmlns:a16="http://schemas.microsoft.com/office/drawing/2014/main" id="{760AA244-DAEA-8899-F8BE-E73E06E56A85}"/>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INTRODUCING FRACHT GROUP</a:t>
            </a:r>
          </a:p>
        </p:txBody>
      </p:sp>
      <p:pic>
        <p:nvPicPr>
          <p:cNvPr id="33" name="Graphic 32">
            <a:extLst>
              <a:ext uri="{FF2B5EF4-FFF2-40B4-BE49-F238E27FC236}">
                <a16:creationId xmlns:a16="http://schemas.microsoft.com/office/drawing/2014/main" id="{8643FB11-161E-F72E-C3F6-5ED90C9E6F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0599" y="282526"/>
            <a:ext cx="2178000" cy="3651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00767" y="1"/>
            <a:ext cx="5160900" cy="6858000"/>
          </a:xfrm>
          <a:custGeom>
            <a:avLst/>
            <a:gdLst/>
            <a:ahLst/>
            <a:cxnLst/>
            <a:rect l="l" t="t" r="r" b="b"/>
            <a:pathLst>
              <a:path w="7741350" h="10641031">
                <a:moveTo>
                  <a:pt x="0" y="0"/>
                </a:moveTo>
                <a:lnTo>
                  <a:pt x="7741349" y="0"/>
                </a:lnTo>
                <a:lnTo>
                  <a:pt x="7741349" y="10641031"/>
                </a:lnTo>
                <a:lnTo>
                  <a:pt x="0" y="10641031"/>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5" name="TextBox 5"/>
          <p:cNvSpPr txBox="1"/>
          <p:nvPr/>
        </p:nvSpPr>
        <p:spPr>
          <a:xfrm>
            <a:off x="-319851" y="-478838"/>
            <a:ext cx="7842298" cy="7598685"/>
          </a:xfrm>
          <a:prstGeom prst="rect">
            <a:avLst/>
          </a:prstGeom>
        </p:spPr>
        <p:txBody>
          <a:bodyPr lIns="33867" tIns="33867" rIns="33867" bIns="33867" rtlCol="0" anchor="ctr"/>
          <a:lstStyle/>
          <a:p>
            <a:pPr algn="ctr">
              <a:lnSpc>
                <a:spcPts val="1746"/>
              </a:lnSpc>
            </a:pPr>
            <a:endParaRPr sz="1200"/>
          </a:p>
        </p:txBody>
      </p:sp>
      <p:grpSp>
        <p:nvGrpSpPr>
          <p:cNvPr id="6" name="Group 6"/>
          <p:cNvGrpSpPr>
            <a:grpSpLocks noGrp="1" noUngrp="1" noRot="1" noMove="1" noResize="1"/>
          </p:cNvGrpSpPr>
          <p:nvPr/>
        </p:nvGrpSpPr>
        <p:grpSpPr>
          <a:xfrm>
            <a:off x="7090685" y="102637"/>
            <a:ext cx="5170981" cy="6755363"/>
            <a:chOff x="0" y="0"/>
            <a:chExt cx="1849779" cy="2724606"/>
          </a:xfrm>
        </p:grpSpPr>
        <p:sp>
          <p:nvSpPr>
            <p:cNvPr id="7" name="Freeform 7"/>
            <p:cNvSpPr>
              <a:spLocks noGrp="1" noRot="1" noMove="1" noResize="1" noEditPoints="1" noAdjustHandles="1" noChangeArrowheads="1" noChangeShapeType="1"/>
            </p:cNvSpPr>
            <p:nvPr/>
          </p:nvSpPr>
          <p:spPr>
            <a:xfrm>
              <a:off x="0" y="0"/>
              <a:ext cx="1849779" cy="2724607"/>
            </a:xfrm>
            <a:custGeom>
              <a:avLst/>
              <a:gdLst/>
              <a:ahLst/>
              <a:cxnLst/>
              <a:rect l="l" t="t" r="r" b="b"/>
              <a:pathLst>
                <a:path w="1849779" h="2724607">
                  <a:moveTo>
                    <a:pt x="0" y="0"/>
                  </a:moveTo>
                  <a:lnTo>
                    <a:pt x="1849779" y="0"/>
                  </a:lnTo>
                  <a:lnTo>
                    <a:pt x="1849779" y="2724607"/>
                  </a:lnTo>
                  <a:lnTo>
                    <a:pt x="0" y="2724607"/>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dirty="0"/>
            </a:p>
          </p:txBody>
        </p:sp>
        <p:sp>
          <p:nvSpPr>
            <p:cNvPr id="8" name="TextBox 8"/>
            <p:cNvSpPr txBox="1">
              <a:spLocks noGrp="1" noRot="1" noMove="1" noResize="1" noEditPoints="1" noAdjustHandles="1" noChangeArrowheads="1" noChangeShapeType="1"/>
            </p:cNvSpPr>
            <p:nvPr/>
          </p:nvSpPr>
          <p:spPr>
            <a:xfrm>
              <a:off x="0" y="-38100"/>
              <a:ext cx="1849779" cy="2762706"/>
            </a:xfrm>
            <a:prstGeom prst="rect">
              <a:avLst/>
            </a:prstGeom>
          </p:spPr>
          <p:txBody>
            <a:bodyPr lIns="33867" tIns="33867" rIns="33867" bIns="33867" rtlCol="0" anchor="ctr"/>
            <a:lstStyle/>
            <a:p>
              <a:pPr algn="ctr">
                <a:lnSpc>
                  <a:spcPts val="1400"/>
                </a:lnSpc>
              </a:pPr>
              <a:endParaRPr sz="1200"/>
            </a:p>
          </p:txBody>
        </p:sp>
      </p:grpSp>
      <p:sp>
        <p:nvSpPr>
          <p:cNvPr id="9" name="TextBox 9"/>
          <p:cNvSpPr txBox="1"/>
          <p:nvPr/>
        </p:nvSpPr>
        <p:spPr>
          <a:xfrm>
            <a:off x="1492870" y="1596533"/>
            <a:ext cx="4524006" cy="354969"/>
          </a:xfrm>
          <a:prstGeom prst="rect">
            <a:avLst/>
          </a:prstGeom>
        </p:spPr>
        <p:txBody>
          <a:bodyPr lIns="0" tIns="0" rIns="0" bIns="0" rtlCol="0" anchor="t">
            <a:spAutoFit/>
          </a:bodyPr>
          <a:lstStyle/>
          <a:p>
            <a:pPr algn="ctr">
              <a:lnSpc>
                <a:spcPts val="2881"/>
              </a:lnSpc>
            </a:pPr>
            <a:r>
              <a:rPr lang="en-US" sz="2401" b="1" dirty="0">
                <a:solidFill>
                  <a:srgbClr val="183650"/>
                </a:solidFill>
                <a:latin typeface="Montserrat 2 Bold"/>
                <a:ea typeface="Montserrat 2 Bold"/>
                <a:cs typeface="Montserrat 2 Bold"/>
                <a:sym typeface="Montserrat 2 Bold"/>
              </a:rPr>
              <a:t>OUR PHILOSOPHY</a:t>
            </a:r>
          </a:p>
        </p:txBody>
      </p:sp>
      <p:sp>
        <p:nvSpPr>
          <p:cNvPr id="10" name="TextBox 10"/>
          <p:cNvSpPr txBox="1"/>
          <p:nvPr/>
        </p:nvSpPr>
        <p:spPr>
          <a:xfrm>
            <a:off x="1493973" y="2454758"/>
            <a:ext cx="4522903" cy="213264"/>
          </a:xfrm>
          <a:prstGeom prst="rect">
            <a:avLst/>
          </a:prstGeom>
        </p:spPr>
        <p:txBody>
          <a:bodyPr lIns="0" tIns="0" rIns="0" bIns="0" rtlCol="0" anchor="t">
            <a:spAutoFit/>
          </a:bodyPr>
          <a:lstStyle/>
          <a:p>
            <a:pPr>
              <a:lnSpc>
                <a:spcPts val="1773"/>
              </a:lnSpc>
            </a:pPr>
            <a:r>
              <a:rPr lang="en-US" sz="1267" b="1" dirty="0">
                <a:solidFill>
                  <a:srgbClr val="5BC2E7"/>
                </a:solidFill>
                <a:latin typeface="Montserrat 1 Bold" panose="020B0604020202020204" charset="0"/>
                <a:ea typeface="Trebuchet MS Bold"/>
                <a:cs typeface="Trebuchet MS Bold"/>
                <a:sym typeface="Trebuchet MS Bold"/>
              </a:rPr>
              <a:t>WE ARE A GLOBAL FAMILY</a:t>
            </a:r>
          </a:p>
        </p:txBody>
      </p:sp>
      <p:sp>
        <p:nvSpPr>
          <p:cNvPr id="11" name="TextBox 11"/>
          <p:cNvSpPr txBox="1"/>
          <p:nvPr/>
        </p:nvSpPr>
        <p:spPr>
          <a:xfrm>
            <a:off x="1493973" y="2797234"/>
            <a:ext cx="4522903" cy="1065676"/>
          </a:xfrm>
          <a:prstGeom prst="rect">
            <a:avLst/>
          </a:prstGeom>
        </p:spPr>
        <p:txBody>
          <a:bodyPr lIns="0" tIns="0" rIns="0" bIns="0" rtlCol="0" anchor="t">
            <a:spAutoFit/>
          </a:bodyPr>
          <a:lstStyle/>
          <a:p>
            <a:pPr algn="just">
              <a:lnSpc>
                <a:spcPts val="1405"/>
              </a:lnSpc>
            </a:pPr>
            <a:r>
              <a:rPr lang="en-US" sz="1133" dirty="0">
                <a:solidFill>
                  <a:srgbClr val="183650"/>
                </a:solidFill>
                <a:latin typeface="Trebuchet MS"/>
                <a:ea typeface="Trebuchet MS"/>
                <a:cs typeface="Trebuchet MS"/>
                <a:sym typeface="Trebuchet MS"/>
              </a:rPr>
              <a:t>The heart of our business is upheld by dedicated professionals who focus on our customers’ needs and provide outstanding quality </a:t>
            </a:r>
            <a:br>
              <a:rPr lang="en-US" sz="1133" dirty="0">
                <a:solidFill>
                  <a:srgbClr val="183650"/>
                </a:solidFill>
                <a:latin typeface="Trebuchet MS"/>
                <a:ea typeface="Trebuchet MS"/>
                <a:cs typeface="Trebuchet MS"/>
                <a:sym typeface="Trebuchet MS"/>
              </a:rPr>
            </a:br>
            <a:r>
              <a:rPr lang="en-US" sz="1133" dirty="0">
                <a:solidFill>
                  <a:srgbClr val="183650"/>
                </a:solidFill>
                <a:latin typeface="Trebuchet MS"/>
                <a:ea typeface="Trebuchet MS"/>
                <a:cs typeface="Trebuchet MS"/>
                <a:sym typeface="Trebuchet MS"/>
              </a:rPr>
              <a:t>and operational excellence. Our relationships with our clients, subcontractors, and employees are informed by an attitude of partnership, a philosophy that we have consistently practiced since the firm was established back in 1955.</a:t>
            </a:r>
          </a:p>
        </p:txBody>
      </p:sp>
      <p:sp>
        <p:nvSpPr>
          <p:cNvPr id="12" name="TextBox 12"/>
          <p:cNvSpPr txBox="1"/>
          <p:nvPr/>
        </p:nvSpPr>
        <p:spPr>
          <a:xfrm>
            <a:off x="2032795" y="4188477"/>
            <a:ext cx="3612596" cy="436017"/>
          </a:xfrm>
          <a:prstGeom prst="rect">
            <a:avLst/>
          </a:prstGeom>
        </p:spPr>
        <p:txBody>
          <a:bodyPr lIns="0" tIns="0" rIns="0" bIns="0" rtlCol="0" anchor="t">
            <a:spAutoFit/>
          </a:bodyPr>
          <a:lstStyle/>
          <a:p>
            <a:pPr algn="ctr">
              <a:lnSpc>
                <a:spcPts val="1687"/>
              </a:lnSpc>
            </a:pPr>
            <a:r>
              <a:rPr lang="en-US" sz="1467" b="1">
                <a:solidFill>
                  <a:srgbClr val="183650"/>
                </a:solidFill>
                <a:latin typeface="Trebuchet MS Bold"/>
                <a:ea typeface="Trebuchet MS Bold"/>
                <a:cs typeface="Trebuchet MS Bold"/>
                <a:sym typeface="Trebuchet MS Bold"/>
              </a:rPr>
              <a:t>Our goal is to deliver innovative</a:t>
            </a:r>
          </a:p>
          <a:p>
            <a:pPr algn="ctr">
              <a:lnSpc>
                <a:spcPts val="1687"/>
              </a:lnSpc>
            </a:pPr>
            <a:r>
              <a:rPr lang="en-US" sz="1467" b="1">
                <a:solidFill>
                  <a:srgbClr val="183650"/>
                </a:solidFill>
                <a:latin typeface="Trebuchet MS Bold"/>
                <a:ea typeface="Trebuchet MS Bold"/>
                <a:cs typeface="Trebuchet MS Bold"/>
                <a:sym typeface="Trebuchet MS Bold"/>
              </a:rPr>
              <a:t>and sustainable</a:t>
            </a:r>
          </a:p>
        </p:txBody>
      </p:sp>
      <p:sp>
        <p:nvSpPr>
          <p:cNvPr id="14" name="TextBox 14"/>
          <p:cNvSpPr txBox="1"/>
          <p:nvPr/>
        </p:nvSpPr>
        <p:spPr>
          <a:xfrm>
            <a:off x="11518528" y="6153150"/>
            <a:ext cx="76944"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3F4F5"/>
                </a:solidFill>
                <a:latin typeface="Montserrat 1"/>
                <a:ea typeface="Montserrat 1"/>
                <a:cs typeface="Montserrat 1"/>
                <a:sym typeface="Montserrat 1"/>
              </a:rPr>
              <a:t>2</a:t>
            </a:r>
          </a:p>
        </p:txBody>
      </p:sp>
      <p:sp>
        <p:nvSpPr>
          <p:cNvPr id="17" name="TextBox 17"/>
          <p:cNvSpPr txBox="1"/>
          <p:nvPr/>
        </p:nvSpPr>
        <p:spPr>
          <a:xfrm>
            <a:off x="2339144" y="4750240"/>
            <a:ext cx="3113389" cy="228524"/>
          </a:xfrm>
          <a:prstGeom prst="rect">
            <a:avLst/>
          </a:prstGeom>
        </p:spPr>
        <p:txBody>
          <a:bodyPr wrap="square" lIns="0" tIns="0" rIns="0" bIns="0" rtlCol="0" anchor="t">
            <a:spAutoFit/>
          </a:bodyPr>
          <a:lstStyle/>
          <a:p>
            <a:pPr algn="ctr">
              <a:lnSpc>
                <a:spcPts val="1867"/>
              </a:lnSpc>
              <a:spcBef>
                <a:spcPct val="0"/>
              </a:spcBef>
            </a:pPr>
            <a:r>
              <a:rPr lang="en-US" sz="1556" b="1" dirty="0">
                <a:solidFill>
                  <a:srgbClr val="183650"/>
                </a:solidFill>
                <a:latin typeface="Trebuchet MS Bold"/>
                <a:ea typeface="Trebuchet MS Bold"/>
                <a:cs typeface="Trebuchet MS Bold"/>
                <a:sym typeface="Trebuchet MS Bold"/>
              </a:rPr>
              <a:t>SOLUTIONS IN EVERY DIRECTION.</a:t>
            </a:r>
          </a:p>
        </p:txBody>
      </p:sp>
      <p:sp>
        <p:nvSpPr>
          <p:cNvPr id="18" name="TextBox 17">
            <a:extLst>
              <a:ext uri="{FF2B5EF4-FFF2-40B4-BE49-F238E27FC236}">
                <a16:creationId xmlns:a16="http://schemas.microsoft.com/office/drawing/2014/main" id="{27C59912-AE1F-7FB3-A304-ADCD4C73630F}"/>
              </a:ext>
            </a:extLst>
          </p:cNvPr>
          <p:cNvSpPr txBox="1"/>
          <p:nvPr/>
        </p:nvSpPr>
        <p:spPr>
          <a:xfrm>
            <a:off x="1882588" y="6239435"/>
            <a:ext cx="184731" cy="369332"/>
          </a:xfrm>
          <a:prstGeom prst="rect">
            <a:avLst/>
          </a:prstGeom>
          <a:noFill/>
        </p:spPr>
        <p:txBody>
          <a:bodyPr wrap="none" rtlCol="0">
            <a:spAutoFit/>
          </a:bodyPr>
          <a:lstStyle/>
          <a:p>
            <a:endParaRPr lang="en-US" dirty="0"/>
          </a:p>
        </p:txBody>
      </p:sp>
      <p:pic>
        <p:nvPicPr>
          <p:cNvPr id="19" name="Graphic 18">
            <a:extLst>
              <a:ext uri="{FF2B5EF4-FFF2-40B4-BE49-F238E27FC236}">
                <a16:creationId xmlns:a16="http://schemas.microsoft.com/office/drawing/2014/main" id="{E5C27E87-79F9-A771-1347-93C65CAD2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600" y="274613"/>
            <a:ext cx="2178000" cy="3651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 name="Half-frame 64"/>
          <p:cNvSpPr/>
          <p:nvPr/>
        </p:nvSpPr>
        <p:spPr bwMode="auto">
          <a:xfrm rot="2700000">
            <a:off x="2053054" y="2738572"/>
            <a:ext cx="190692" cy="190692"/>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6" name="Half-frame 65"/>
          <p:cNvSpPr/>
          <p:nvPr/>
        </p:nvSpPr>
        <p:spPr bwMode="auto">
          <a:xfrm rot="2700000">
            <a:off x="2011432" y="2902139"/>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7" name="Half-frame 66"/>
          <p:cNvSpPr/>
          <p:nvPr/>
        </p:nvSpPr>
        <p:spPr bwMode="auto">
          <a:xfrm rot="2700000">
            <a:off x="2011432" y="3098667"/>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7" name="Rounded Rectangle 6"/>
          <p:cNvSpPr/>
          <p:nvPr/>
        </p:nvSpPr>
        <p:spPr bwMode="auto">
          <a:xfrm>
            <a:off x="1020462" y="952500"/>
            <a:ext cx="10151076" cy="990767"/>
          </a:xfrm>
          <a:prstGeom prst="roundRect">
            <a:avLst>
              <a:gd name="adj" fmla="val 16667"/>
            </a:avLst>
          </a:prstGeom>
          <a:noFill/>
          <a:ln>
            <a:solidFill>
              <a:srgbClr val="5BC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white"/>
              </a:solidFill>
              <a:latin typeface="Aptos"/>
            </a:endParaRPr>
          </a:p>
        </p:txBody>
      </p:sp>
      <p:sp>
        <p:nvSpPr>
          <p:cNvPr id="8" name="TextBox 7"/>
          <p:cNvSpPr txBox="1"/>
          <p:nvPr/>
        </p:nvSpPr>
        <p:spPr bwMode="auto">
          <a:xfrm>
            <a:off x="1229779" y="1184697"/>
            <a:ext cx="1849610" cy="492443"/>
          </a:xfrm>
          <a:prstGeom prst="rect">
            <a:avLst/>
          </a:prstGeom>
          <a:noFill/>
        </p:spPr>
        <p:txBody>
          <a:bodyPr wrap="square">
            <a:spAutoFit/>
          </a:bodyPr>
          <a:lstStyle/>
          <a:p>
            <a:pPr algn="ctr" defTabSz="914446">
              <a:defRPr/>
            </a:pPr>
            <a:r>
              <a:rPr lang="en-GB" sz="1300" b="1" dirty="0">
                <a:solidFill>
                  <a:srgbClr val="183650"/>
                </a:solidFill>
                <a:latin typeface="Open Sans"/>
                <a:ea typeface="Open Sans"/>
                <a:cs typeface="Open Sans"/>
              </a:rPr>
              <a:t>Long-term bookings</a:t>
            </a:r>
            <a:endParaRPr lang="en-GB" sz="1300" dirty="0">
              <a:solidFill>
                <a:srgbClr val="183650"/>
              </a:solidFill>
              <a:latin typeface="Open Sans"/>
              <a:ea typeface="Open Sans"/>
              <a:cs typeface="Open Sans"/>
            </a:endParaRPr>
          </a:p>
          <a:p>
            <a:pPr algn="ctr" defTabSz="914446">
              <a:defRPr/>
            </a:pPr>
            <a:r>
              <a:rPr lang="en-GB" sz="1300" b="1" dirty="0">
                <a:solidFill>
                  <a:srgbClr val="183650"/>
                </a:solidFill>
                <a:latin typeface="Open Sans"/>
                <a:ea typeface="Open Sans"/>
                <a:cs typeface="Open Sans"/>
              </a:rPr>
              <a:t>and contracts</a:t>
            </a:r>
            <a:endParaRPr lang="en-GB" sz="1300" dirty="0">
              <a:solidFill>
                <a:srgbClr val="183650"/>
              </a:solidFill>
              <a:latin typeface="Open Sans"/>
              <a:ea typeface="Open Sans"/>
              <a:cs typeface="Open Sans"/>
            </a:endParaRPr>
          </a:p>
        </p:txBody>
      </p:sp>
      <p:sp>
        <p:nvSpPr>
          <p:cNvPr id="9" name="TextBox 8"/>
          <p:cNvSpPr txBox="1"/>
          <p:nvPr/>
        </p:nvSpPr>
        <p:spPr bwMode="auto">
          <a:xfrm>
            <a:off x="5076709" y="1108163"/>
            <a:ext cx="2038583" cy="692497"/>
          </a:xfrm>
          <a:prstGeom prst="rect">
            <a:avLst/>
          </a:prstGeom>
          <a:noFill/>
        </p:spPr>
        <p:txBody>
          <a:bodyPr wrap="square">
            <a:spAutoFit/>
          </a:bodyPr>
          <a:lstStyle/>
          <a:p>
            <a:pPr algn="ctr" defTabSz="914446">
              <a:defRPr/>
            </a:pPr>
            <a:r>
              <a:rPr lang="en-GB" sz="1300" b="1" dirty="0">
                <a:solidFill>
                  <a:srgbClr val="183650"/>
                </a:solidFill>
                <a:latin typeface="Open Sans"/>
                <a:ea typeface="Open Sans"/>
                <a:cs typeface="Open Sans"/>
              </a:rPr>
              <a:t>Strong carrier relationships &amp; negotiating power.</a:t>
            </a:r>
            <a:endParaRPr lang="en-GB" sz="1300" dirty="0">
              <a:solidFill>
                <a:srgbClr val="183650"/>
              </a:solidFill>
              <a:latin typeface="Open Sans"/>
              <a:ea typeface="Open Sans"/>
              <a:cs typeface="Open Sans"/>
            </a:endParaRPr>
          </a:p>
        </p:txBody>
      </p:sp>
      <p:sp>
        <p:nvSpPr>
          <p:cNvPr id="10" name="TextBox 9"/>
          <p:cNvSpPr txBox="1"/>
          <p:nvPr/>
        </p:nvSpPr>
        <p:spPr bwMode="auto">
          <a:xfrm>
            <a:off x="9180569" y="1095144"/>
            <a:ext cx="1849610" cy="692497"/>
          </a:xfrm>
          <a:prstGeom prst="rect">
            <a:avLst/>
          </a:prstGeom>
          <a:noFill/>
        </p:spPr>
        <p:txBody>
          <a:bodyPr wrap="square">
            <a:spAutoFit/>
          </a:bodyPr>
          <a:lstStyle/>
          <a:p>
            <a:pPr algn="ctr" defTabSz="914446">
              <a:defRPr/>
            </a:pPr>
            <a:r>
              <a:rPr lang="en-GB" sz="1300" b="1">
                <a:solidFill>
                  <a:srgbClr val="183650"/>
                </a:solidFill>
                <a:latin typeface="Open Sans"/>
                <a:ea typeface="Open Sans"/>
                <a:cs typeface="Open Sans"/>
              </a:rPr>
              <a:t>Alternative routes</a:t>
            </a:r>
            <a:endParaRPr lang="en-GB" sz="1300">
              <a:solidFill>
                <a:srgbClr val="183650"/>
              </a:solidFill>
              <a:latin typeface="Open Sans"/>
              <a:ea typeface="Open Sans"/>
              <a:cs typeface="Open Sans"/>
            </a:endParaRPr>
          </a:p>
          <a:p>
            <a:pPr algn="ctr" defTabSz="914446">
              <a:defRPr/>
            </a:pPr>
            <a:r>
              <a:rPr lang="en-GB" sz="1300" b="1">
                <a:solidFill>
                  <a:srgbClr val="183650"/>
                </a:solidFill>
                <a:latin typeface="Open Sans"/>
                <a:ea typeface="Open Sans"/>
                <a:cs typeface="Open Sans"/>
              </a:rPr>
              <a:t>&amp; means of transportation</a:t>
            </a:r>
            <a:endParaRPr lang="en-GB" sz="1300">
              <a:solidFill>
                <a:srgbClr val="183650"/>
              </a:solidFill>
              <a:latin typeface="Open Sans"/>
              <a:ea typeface="Open Sans"/>
              <a:cs typeface="Open Sans"/>
            </a:endParaRPr>
          </a:p>
        </p:txBody>
      </p:sp>
      <p:cxnSp>
        <p:nvCxnSpPr>
          <p:cNvPr id="12" name="Straight Connector 11"/>
          <p:cNvCxnSpPr>
            <a:cxnSpLocks/>
          </p:cNvCxnSpPr>
          <p:nvPr/>
        </p:nvCxnSpPr>
        <p:spPr bwMode="auto">
          <a:xfrm>
            <a:off x="0" y="2689811"/>
            <a:ext cx="121920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15" name="Half-frame 14"/>
          <p:cNvSpPr/>
          <p:nvPr/>
        </p:nvSpPr>
        <p:spPr bwMode="auto">
          <a:xfrm rot="13500000">
            <a:off x="1399636" y="1847919"/>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16" name="Half-frame 15"/>
          <p:cNvSpPr/>
          <p:nvPr/>
        </p:nvSpPr>
        <p:spPr bwMode="auto">
          <a:xfrm rot="13500000">
            <a:off x="2053056" y="1847921"/>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17" name="Half-frame 16"/>
          <p:cNvSpPr/>
          <p:nvPr/>
        </p:nvSpPr>
        <p:spPr bwMode="auto">
          <a:xfrm rot="13500000">
            <a:off x="2703608" y="1847919"/>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18" name="Half-frame 17"/>
          <p:cNvSpPr/>
          <p:nvPr/>
        </p:nvSpPr>
        <p:spPr bwMode="auto">
          <a:xfrm rot="13500000">
            <a:off x="1358014" y="1952089"/>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19" name="Half-frame 18"/>
          <p:cNvSpPr/>
          <p:nvPr/>
        </p:nvSpPr>
        <p:spPr bwMode="auto">
          <a:xfrm rot="13500000">
            <a:off x="2011434" y="1952091"/>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20" name="Half-frame 19"/>
          <p:cNvSpPr/>
          <p:nvPr/>
        </p:nvSpPr>
        <p:spPr bwMode="auto">
          <a:xfrm rot="13500000">
            <a:off x="2661986" y="1952090"/>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24" name="Half-frame 23"/>
          <p:cNvSpPr/>
          <p:nvPr/>
        </p:nvSpPr>
        <p:spPr bwMode="auto">
          <a:xfrm rot="13500000">
            <a:off x="1358014" y="2155975"/>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25" name="Half-frame 24"/>
          <p:cNvSpPr/>
          <p:nvPr/>
        </p:nvSpPr>
        <p:spPr bwMode="auto">
          <a:xfrm rot="13500000">
            <a:off x="2011434" y="2155977"/>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26" name="Half-frame 25"/>
          <p:cNvSpPr/>
          <p:nvPr/>
        </p:nvSpPr>
        <p:spPr bwMode="auto">
          <a:xfrm rot="13500000">
            <a:off x="2661986" y="2155976"/>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45" name="Oval 44"/>
          <p:cNvSpPr/>
          <p:nvPr/>
        </p:nvSpPr>
        <p:spPr bwMode="auto">
          <a:xfrm>
            <a:off x="1453338" y="3158134"/>
            <a:ext cx="1376359" cy="13763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white"/>
              </a:solidFill>
              <a:latin typeface="Aptos"/>
            </a:endParaRPr>
          </a:p>
        </p:txBody>
      </p:sp>
      <p:sp>
        <p:nvSpPr>
          <p:cNvPr id="46" name="object 39"/>
          <p:cNvSpPr txBox="1"/>
          <p:nvPr/>
        </p:nvSpPr>
        <p:spPr bwMode="auto">
          <a:xfrm>
            <a:off x="1176221" y="4660623"/>
            <a:ext cx="1956724" cy="923330"/>
          </a:xfrm>
          <a:prstGeom prst="rect">
            <a:avLst/>
          </a:prstGeom>
        </p:spPr>
        <p:txBody>
          <a:bodyPr vert="horz" wrap="square" lIns="0" tIns="0" rIns="0" bIns="0" rtlCol="0">
            <a:spAutoFit/>
          </a:bodyPr>
          <a:lstStyle/>
          <a:p>
            <a:pPr algn="ctr" defTabSz="914446">
              <a:defRPr/>
            </a:pPr>
            <a:r>
              <a:rPr lang="en-GB" sz="1500" b="1" dirty="0">
                <a:solidFill>
                  <a:srgbClr val="183650"/>
                </a:solidFill>
                <a:latin typeface="Trebuchet MS" panose="020B0603020202020204" pitchFamily="34" charset="0"/>
                <a:ea typeface="Open Sans"/>
                <a:cs typeface="Open Sans"/>
              </a:rPr>
              <a:t>Natural Disasters</a:t>
            </a:r>
          </a:p>
          <a:p>
            <a:pPr algn="ctr" defTabSz="914446">
              <a:defRPr/>
            </a:pPr>
            <a:endParaRPr lang="en-GB" sz="1500" b="1" dirty="0">
              <a:solidFill>
                <a:srgbClr val="183650"/>
              </a:solidFill>
              <a:latin typeface="Trebuchet MS" panose="020B0603020202020204" pitchFamily="34" charset="0"/>
              <a:ea typeface="Open Sans"/>
              <a:cs typeface="Open Sans"/>
            </a:endParaRPr>
          </a:p>
          <a:p>
            <a:pPr algn="ctr" defTabSz="914446">
              <a:defRPr/>
            </a:pPr>
            <a:r>
              <a:rPr lang="en-GB" sz="1000" dirty="0">
                <a:solidFill>
                  <a:srgbClr val="183650"/>
                </a:solidFill>
                <a:latin typeface="Trebuchet MS" panose="020B0603020202020204" pitchFamily="34" charset="0"/>
                <a:ea typeface="Open Sans"/>
                <a:cs typeface="Open Sans"/>
              </a:rPr>
              <a:t>Any acts of nature</a:t>
            </a:r>
            <a:br>
              <a:rPr lang="en-GB" sz="1000" dirty="0">
                <a:solidFill>
                  <a:srgbClr val="183650"/>
                </a:solidFill>
                <a:latin typeface="Trebuchet MS" panose="020B0603020202020204" pitchFamily="34" charset="0"/>
                <a:ea typeface="Open Sans"/>
                <a:cs typeface="Open Sans"/>
              </a:rPr>
            </a:br>
            <a:r>
              <a:rPr lang="en-GB" sz="1000" dirty="0">
                <a:solidFill>
                  <a:srgbClr val="183650"/>
                </a:solidFill>
                <a:latin typeface="Trebuchet MS" panose="020B0603020202020204" pitchFamily="34" charset="0"/>
                <a:ea typeface="Open Sans"/>
                <a:cs typeface="Open Sans"/>
              </a:rPr>
              <a:t>such as hurricanes,    etc, affecting </a:t>
            </a:r>
            <a:r>
              <a:rPr lang="en-GB" sz="1000" dirty="0" err="1">
                <a:solidFill>
                  <a:srgbClr val="183650"/>
                </a:solidFill>
                <a:latin typeface="Trebuchet MS" panose="020B0603020202020204" pitchFamily="34" charset="0"/>
                <a:ea typeface="Open Sans"/>
                <a:cs typeface="Open Sans"/>
              </a:rPr>
              <a:t>infastructure</a:t>
            </a:r>
            <a:r>
              <a:rPr lang="en-GB" sz="1000" dirty="0">
                <a:solidFill>
                  <a:srgbClr val="183650"/>
                </a:solidFill>
                <a:latin typeface="Trebuchet MS" panose="020B0603020202020204" pitchFamily="34" charset="0"/>
                <a:ea typeface="Open Sans"/>
                <a:cs typeface="Open Sans"/>
              </a:rPr>
              <a:t>.</a:t>
            </a:r>
            <a:endParaRPr sz="1000" dirty="0">
              <a:solidFill>
                <a:srgbClr val="183650"/>
              </a:solidFill>
              <a:latin typeface="Trebuchet MS" panose="020B0603020202020204" pitchFamily="34" charset="0"/>
            </a:endParaRPr>
          </a:p>
        </p:txBody>
      </p:sp>
      <p:sp>
        <p:nvSpPr>
          <p:cNvPr id="47" name="Half-frame 46"/>
          <p:cNvSpPr/>
          <p:nvPr/>
        </p:nvSpPr>
        <p:spPr bwMode="auto">
          <a:xfrm rot="13500000">
            <a:off x="5329085" y="1847919"/>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48" name="Half-frame 47"/>
          <p:cNvSpPr/>
          <p:nvPr/>
        </p:nvSpPr>
        <p:spPr bwMode="auto">
          <a:xfrm rot="13500000">
            <a:off x="5982505" y="1847921"/>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49" name="Half-frame 48"/>
          <p:cNvSpPr/>
          <p:nvPr/>
        </p:nvSpPr>
        <p:spPr bwMode="auto">
          <a:xfrm rot="13500000">
            <a:off x="6633057" y="1847919"/>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0" name="Half-frame 49"/>
          <p:cNvSpPr/>
          <p:nvPr/>
        </p:nvSpPr>
        <p:spPr bwMode="auto">
          <a:xfrm rot="13500000">
            <a:off x="5287463" y="1952089"/>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1" name="Half-frame 50"/>
          <p:cNvSpPr/>
          <p:nvPr/>
        </p:nvSpPr>
        <p:spPr bwMode="auto">
          <a:xfrm rot="13500000">
            <a:off x="5940883" y="1952091"/>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2" name="Half-frame 51"/>
          <p:cNvSpPr/>
          <p:nvPr/>
        </p:nvSpPr>
        <p:spPr bwMode="auto">
          <a:xfrm rot="13500000">
            <a:off x="6591435" y="1952090"/>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3" name="Half-frame 52"/>
          <p:cNvSpPr/>
          <p:nvPr/>
        </p:nvSpPr>
        <p:spPr bwMode="auto">
          <a:xfrm rot="13500000">
            <a:off x="5287463" y="2155975"/>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4" name="Half-frame 53"/>
          <p:cNvSpPr/>
          <p:nvPr/>
        </p:nvSpPr>
        <p:spPr bwMode="auto">
          <a:xfrm rot="13500000">
            <a:off x="5940883" y="2155977"/>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5" name="Half-frame 54"/>
          <p:cNvSpPr/>
          <p:nvPr/>
        </p:nvSpPr>
        <p:spPr bwMode="auto">
          <a:xfrm rot="13500000">
            <a:off x="6591435" y="2155976"/>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6" name="Half-frame 55"/>
          <p:cNvSpPr/>
          <p:nvPr/>
        </p:nvSpPr>
        <p:spPr bwMode="auto">
          <a:xfrm rot="13500000">
            <a:off x="9382102" y="1847919"/>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7" name="Half-frame 56"/>
          <p:cNvSpPr/>
          <p:nvPr/>
        </p:nvSpPr>
        <p:spPr bwMode="auto">
          <a:xfrm rot="13500000">
            <a:off x="10035522" y="1847921"/>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8" name="Half-frame 57"/>
          <p:cNvSpPr/>
          <p:nvPr/>
        </p:nvSpPr>
        <p:spPr bwMode="auto">
          <a:xfrm rot="13500000">
            <a:off x="10686074" y="1847919"/>
            <a:ext cx="190692" cy="190692"/>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59" name="Half-frame 58"/>
          <p:cNvSpPr/>
          <p:nvPr/>
        </p:nvSpPr>
        <p:spPr bwMode="auto">
          <a:xfrm rot="13500000">
            <a:off x="9340480" y="1952089"/>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0" name="Half-frame 59"/>
          <p:cNvSpPr/>
          <p:nvPr/>
        </p:nvSpPr>
        <p:spPr bwMode="auto">
          <a:xfrm rot="13500000">
            <a:off x="9993900" y="1952091"/>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1" name="Half-frame 60"/>
          <p:cNvSpPr/>
          <p:nvPr/>
        </p:nvSpPr>
        <p:spPr bwMode="auto">
          <a:xfrm rot="13500000">
            <a:off x="10644452" y="1952090"/>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2" name="Half-frame 61"/>
          <p:cNvSpPr/>
          <p:nvPr/>
        </p:nvSpPr>
        <p:spPr bwMode="auto">
          <a:xfrm rot="13500000">
            <a:off x="9340480" y="2155975"/>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3" name="Half-frame 62"/>
          <p:cNvSpPr/>
          <p:nvPr/>
        </p:nvSpPr>
        <p:spPr bwMode="auto">
          <a:xfrm rot="13500000">
            <a:off x="9993900" y="2155977"/>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4" name="Half-frame 63"/>
          <p:cNvSpPr/>
          <p:nvPr/>
        </p:nvSpPr>
        <p:spPr bwMode="auto">
          <a:xfrm rot="13500000">
            <a:off x="10644452" y="2155976"/>
            <a:ext cx="266560" cy="266560"/>
          </a:xfrm>
          <a:prstGeom prst="halfFrame">
            <a:avLst>
              <a:gd name="adj1" fmla="val 33333"/>
              <a:gd name="adj2" fmla="val 33333"/>
            </a:avLst>
          </a:prstGeom>
          <a:solidFill>
            <a:srgbClr val="5BC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8" name="Half-frame 67"/>
          <p:cNvSpPr/>
          <p:nvPr/>
        </p:nvSpPr>
        <p:spPr bwMode="auto">
          <a:xfrm rot="2700000">
            <a:off x="10035519" y="2738572"/>
            <a:ext cx="190692" cy="190692"/>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69" name="Half-frame 68"/>
          <p:cNvSpPr/>
          <p:nvPr/>
        </p:nvSpPr>
        <p:spPr bwMode="auto">
          <a:xfrm rot="2700000">
            <a:off x="9993897" y="2902139"/>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70" name="Half-frame 69"/>
          <p:cNvSpPr/>
          <p:nvPr/>
        </p:nvSpPr>
        <p:spPr bwMode="auto">
          <a:xfrm rot="2700000">
            <a:off x="9993897" y="3098667"/>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71" name="Oval 70"/>
          <p:cNvSpPr/>
          <p:nvPr/>
        </p:nvSpPr>
        <p:spPr bwMode="auto">
          <a:xfrm>
            <a:off x="9435803" y="3158134"/>
            <a:ext cx="1376359" cy="13763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white"/>
              </a:solidFill>
              <a:latin typeface="Aptos"/>
            </a:endParaRPr>
          </a:p>
        </p:txBody>
      </p:sp>
      <p:sp>
        <p:nvSpPr>
          <p:cNvPr id="73" name="Half-frame 72"/>
          <p:cNvSpPr/>
          <p:nvPr/>
        </p:nvSpPr>
        <p:spPr bwMode="auto">
          <a:xfrm rot="2700000">
            <a:off x="4704287" y="2738572"/>
            <a:ext cx="190692" cy="190692"/>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74" name="Half-frame 73"/>
          <p:cNvSpPr/>
          <p:nvPr/>
        </p:nvSpPr>
        <p:spPr bwMode="auto">
          <a:xfrm rot="2700000">
            <a:off x="4662665" y="2902139"/>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75" name="Half-frame 74"/>
          <p:cNvSpPr/>
          <p:nvPr/>
        </p:nvSpPr>
        <p:spPr bwMode="auto">
          <a:xfrm rot="2700000">
            <a:off x="4662665" y="3098667"/>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76" name="Oval 75"/>
          <p:cNvSpPr/>
          <p:nvPr/>
        </p:nvSpPr>
        <p:spPr bwMode="auto">
          <a:xfrm>
            <a:off x="4104571" y="3158134"/>
            <a:ext cx="1376359" cy="13763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white"/>
              </a:solidFill>
              <a:latin typeface="Aptos"/>
            </a:endParaRPr>
          </a:p>
        </p:txBody>
      </p:sp>
      <p:sp>
        <p:nvSpPr>
          <p:cNvPr id="77" name="object 39"/>
          <p:cNvSpPr txBox="1"/>
          <p:nvPr/>
        </p:nvSpPr>
        <p:spPr bwMode="auto">
          <a:xfrm>
            <a:off x="3827454" y="4660623"/>
            <a:ext cx="1956724" cy="923330"/>
          </a:xfrm>
          <a:prstGeom prst="rect">
            <a:avLst/>
          </a:prstGeom>
        </p:spPr>
        <p:txBody>
          <a:bodyPr vert="horz" wrap="square" lIns="0" tIns="0" rIns="0" bIns="0" rtlCol="0">
            <a:spAutoFit/>
          </a:bodyPr>
          <a:lstStyle/>
          <a:p>
            <a:pPr algn="ctr" defTabSz="914446">
              <a:defRPr/>
            </a:pPr>
            <a:r>
              <a:rPr lang="en-GB" sz="1500" b="1" dirty="0">
                <a:solidFill>
                  <a:srgbClr val="183650"/>
                </a:solidFill>
                <a:latin typeface="Trebuchet MS" panose="020B0603020202020204" pitchFamily="34" charset="0"/>
                <a:ea typeface="Open Sans"/>
                <a:cs typeface="Open Sans"/>
              </a:rPr>
              <a:t>Civil Unrest</a:t>
            </a:r>
            <a:br>
              <a:rPr lang="en-GB" sz="1500" b="1" dirty="0">
                <a:solidFill>
                  <a:srgbClr val="183650"/>
                </a:solidFill>
                <a:latin typeface="Trebuchet MS" panose="020B0603020202020204" pitchFamily="34" charset="0"/>
                <a:ea typeface="Open Sans"/>
                <a:cs typeface="Open Sans"/>
              </a:rPr>
            </a:br>
            <a:endParaRPr sz="1500" dirty="0">
              <a:solidFill>
                <a:srgbClr val="183650"/>
              </a:solidFill>
              <a:latin typeface="Trebuchet MS" panose="020B0603020202020204" pitchFamily="34" charset="0"/>
            </a:endParaRPr>
          </a:p>
          <a:p>
            <a:pPr algn="ctr" defTabSz="914446">
              <a:defRPr/>
            </a:pPr>
            <a:r>
              <a:rPr lang="en-GB" sz="1000" dirty="0">
                <a:solidFill>
                  <a:srgbClr val="183650"/>
                </a:solidFill>
                <a:latin typeface="Trebuchet MS" panose="020B0603020202020204" pitchFamily="34" charset="0"/>
                <a:ea typeface="Open Sans"/>
                <a:cs typeface="Open Sans"/>
              </a:rPr>
              <a:t>Strikes affecting ports, critical infrastructure</a:t>
            </a:r>
            <a:br>
              <a:rPr lang="en-GB" sz="1000" dirty="0">
                <a:solidFill>
                  <a:srgbClr val="183650"/>
                </a:solidFill>
                <a:latin typeface="Trebuchet MS" panose="020B0603020202020204" pitchFamily="34" charset="0"/>
                <a:ea typeface="Open Sans"/>
                <a:cs typeface="Open Sans"/>
              </a:rPr>
            </a:br>
            <a:r>
              <a:rPr lang="en-GB" sz="1000" dirty="0">
                <a:solidFill>
                  <a:srgbClr val="183650"/>
                </a:solidFill>
                <a:latin typeface="Trebuchet MS" panose="020B0603020202020204" pitchFamily="34" charset="0"/>
                <a:ea typeface="Open Sans"/>
                <a:cs typeface="Open Sans"/>
              </a:rPr>
              <a:t>and means of transportation.</a:t>
            </a:r>
            <a:endParaRPr sz="1000" dirty="0">
              <a:solidFill>
                <a:srgbClr val="183650"/>
              </a:solidFill>
              <a:latin typeface="Trebuchet MS" panose="020B0603020202020204" pitchFamily="34" charset="0"/>
            </a:endParaRPr>
          </a:p>
        </p:txBody>
      </p:sp>
      <p:sp>
        <p:nvSpPr>
          <p:cNvPr id="78" name="Half-frame 77"/>
          <p:cNvSpPr/>
          <p:nvPr/>
        </p:nvSpPr>
        <p:spPr bwMode="auto">
          <a:xfrm rot="2700000">
            <a:off x="7473477" y="2738572"/>
            <a:ext cx="190692" cy="190692"/>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79" name="Half-frame 78"/>
          <p:cNvSpPr/>
          <p:nvPr/>
        </p:nvSpPr>
        <p:spPr bwMode="auto">
          <a:xfrm rot="2700000">
            <a:off x="7431855" y="2902139"/>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80" name="Half-frame 79"/>
          <p:cNvSpPr/>
          <p:nvPr/>
        </p:nvSpPr>
        <p:spPr bwMode="auto">
          <a:xfrm rot="2700000">
            <a:off x="7431855" y="3098667"/>
            <a:ext cx="266560" cy="266560"/>
          </a:xfrm>
          <a:prstGeom prst="halfFrame">
            <a:avLst>
              <a:gd name="adj1" fmla="val 33333"/>
              <a:gd name="adj2" fmla="val 33333"/>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black"/>
              </a:solidFill>
              <a:latin typeface="Aptos"/>
            </a:endParaRPr>
          </a:p>
        </p:txBody>
      </p:sp>
      <p:sp>
        <p:nvSpPr>
          <p:cNvPr id="81" name="Oval 80"/>
          <p:cNvSpPr/>
          <p:nvPr/>
        </p:nvSpPr>
        <p:spPr bwMode="auto">
          <a:xfrm>
            <a:off x="6873761" y="3158134"/>
            <a:ext cx="1376359" cy="13763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a:solidFill>
                <a:prstClr val="white"/>
              </a:solidFill>
              <a:latin typeface="Aptos"/>
            </a:endParaRPr>
          </a:p>
        </p:txBody>
      </p:sp>
      <p:sp>
        <p:nvSpPr>
          <p:cNvPr id="88" name="object 39"/>
          <p:cNvSpPr txBox="1"/>
          <p:nvPr/>
        </p:nvSpPr>
        <p:spPr bwMode="auto">
          <a:xfrm>
            <a:off x="6583011" y="4660623"/>
            <a:ext cx="1956724" cy="954107"/>
          </a:xfrm>
          <a:prstGeom prst="rect">
            <a:avLst/>
          </a:prstGeom>
        </p:spPr>
        <p:txBody>
          <a:bodyPr vert="horz" wrap="square" lIns="0" tIns="0" rIns="0" bIns="0" rtlCol="0">
            <a:spAutoFit/>
          </a:bodyPr>
          <a:lstStyle/>
          <a:p>
            <a:pPr algn="ctr" defTabSz="914446">
              <a:defRPr/>
            </a:pPr>
            <a:r>
              <a:rPr lang="en-GB" sz="1600" b="1" dirty="0">
                <a:solidFill>
                  <a:srgbClr val="183650"/>
                </a:solidFill>
                <a:latin typeface="Trebuchet MS" panose="020B0603020202020204" pitchFamily="34" charset="0"/>
                <a:ea typeface="Open Sans"/>
                <a:cs typeface="Open Sans"/>
              </a:rPr>
              <a:t>Political Unrest</a:t>
            </a:r>
            <a:br>
              <a:rPr lang="en-GB" sz="1600" b="1" dirty="0">
                <a:solidFill>
                  <a:srgbClr val="183650"/>
                </a:solidFill>
                <a:latin typeface="Trebuchet MS" panose="020B0603020202020204" pitchFamily="34" charset="0"/>
                <a:ea typeface="Open Sans"/>
                <a:cs typeface="Open Sans"/>
              </a:rPr>
            </a:br>
            <a:endParaRPr lang="en-GB" sz="1600" dirty="0">
              <a:solidFill>
                <a:srgbClr val="183650"/>
              </a:solidFill>
              <a:latin typeface="Trebuchet MS" panose="020B0603020202020204" pitchFamily="34" charset="0"/>
              <a:ea typeface="Open Sans"/>
              <a:cs typeface="Open Sans"/>
            </a:endParaRPr>
          </a:p>
          <a:p>
            <a:pPr algn="ctr" defTabSz="914446">
              <a:defRPr/>
            </a:pPr>
            <a:r>
              <a:rPr lang="en-GB" sz="1000" dirty="0">
                <a:solidFill>
                  <a:srgbClr val="183650"/>
                </a:solidFill>
                <a:latin typeface="Trebuchet MS" panose="020B0603020202020204" pitchFamily="34" charset="0"/>
                <a:ea typeface="Open Sans"/>
                <a:cs typeface="Open Sans"/>
              </a:rPr>
              <a:t>Situations such as the current Red Sea crisis affecting safety, capacity &amp; transit times</a:t>
            </a:r>
            <a:endParaRPr sz="1000" dirty="0">
              <a:solidFill>
                <a:srgbClr val="183650"/>
              </a:solidFill>
              <a:latin typeface="Trebuchet MS" panose="020B0603020202020204" pitchFamily="34" charset="0"/>
            </a:endParaRPr>
          </a:p>
        </p:txBody>
      </p:sp>
      <p:sp>
        <p:nvSpPr>
          <p:cNvPr id="89" name="object 39"/>
          <p:cNvSpPr txBox="1"/>
          <p:nvPr/>
        </p:nvSpPr>
        <p:spPr bwMode="auto">
          <a:xfrm>
            <a:off x="9128503" y="4660623"/>
            <a:ext cx="1956724" cy="954107"/>
          </a:xfrm>
          <a:prstGeom prst="rect">
            <a:avLst/>
          </a:prstGeom>
        </p:spPr>
        <p:txBody>
          <a:bodyPr vert="horz" wrap="square" lIns="0" tIns="0" rIns="0" bIns="0" rtlCol="0">
            <a:spAutoFit/>
          </a:bodyPr>
          <a:lstStyle/>
          <a:p>
            <a:pPr algn="ctr" defTabSz="914446">
              <a:defRPr/>
            </a:pPr>
            <a:r>
              <a:rPr lang="en-GB" sz="1600" b="1" dirty="0">
                <a:solidFill>
                  <a:srgbClr val="183650"/>
                </a:solidFill>
                <a:latin typeface="Trebuchet MS" panose="020B0603020202020204" pitchFamily="34" charset="0"/>
                <a:ea typeface="Open Sans"/>
                <a:cs typeface="Open Sans"/>
              </a:rPr>
              <a:t>Capacity Shortage</a:t>
            </a:r>
            <a:br>
              <a:rPr lang="en-GB" sz="1600" b="1" dirty="0">
                <a:solidFill>
                  <a:srgbClr val="183650"/>
                </a:solidFill>
                <a:latin typeface="Trebuchet MS" panose="020B0603020202020204" pitchFamily="34" charset="0"/>
                <a:ea typeface="Open Sans"/>
                <a:cs typeface="Open Sans"/>
              </a:rPr>
            </a:br>
            <a:endParaRPr lang="en-GB" sz="1600" dirty="0">
              <a:solidFill>
                <a:srgbClr val="183650"/>
              </a:solidFill>
              <a:latin typeface="Trebuchet MS" panose="020B0603020202020204" pitchFamily="34" charset="0"/>
              <a:ea typeface="Open Sans"/>
              <a:cs typeface="Open Sans"/>
            </a:endParaRPr>
          </a:p>
          <a:p>
            <a:pPr algn="ctr" defTabSz="914446">
              <a:defRPr/>
            </a:pPr>
            <a:r>
              <a:rPr lang="en-GB" sz="1000" dirty="0">
                <a:solidFill>
                  <a:srgbClr val="183650"/>
                </a:solidFill>
                <a:latin typeface="Trebuchet MS" panose="020B0603020202020204" pitchFamily="34" charset="0"/>
                <a:ea typeface="Open Sans"/>
                <a:cs typeface="Open Sans"/>
              </a:rPr>
              <a:t>Container or vessel shortage affecting capacity, transit times</a:t>
            </a:r>
            <a:br>
              <a:rPr lang="en-GB" sz="1000" dirty="0">
                <a:solidFill>
                  <a:srgbClr val="183650"/>
                </a:solidFill>
                <a:latin typeface="Trebuchet MS" panose="020B0603020202020204" pitchFamily="34" charset="0"/>
                <a:ea typeface="Open Sans"/>
                <a:cs typeface="Open Sans"/>
              </a:rPr>
            </a:br>
            <a:r>
              <a:rPr lang="en-GB" sz="1000" dirty="0">
                <a:solidFill>
                  <a:srgbClr val="183650"/>
                </a:solidFill>
                <a:latin typeface="Trebuchet MS" panose="020B0603020202020204" pitchFamily="34" charset="0"/>
                <a:ea typeface="Open Sans"/>
                <a:cs typeface="Open Sans"/>
              </a:rPr>
              <a:t>&amp; pricing.</a:t>
            </a:r>
            <a:endParaRPr sz="1000" dirty="0">
              <a:solidFill>
                <a:srgbClr val="183650"/>
              </a:solidFill>
              <a:latin typeface="Trebuchet MS" panose="020B0603020202020204" pitchFamily="34" charset="0"/>
            </a:endParaRPr>
          </a:p>
        </p:txBody>
      </p:sp>
      <p:pic>
        <p:nvPicPr>
          <p:cNvPr id="91" name="Graphic 90"/>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470777" y="3176892"/>
            <a:ext cx="1378213" cy="1378213"/>
          </a:xfrm>
          <a:prstGeom prst="rect">
            <a:avLst/>
          </a:prstGeom>
        </p:spPr>
      </p:pic>
      <p:pic>
        <p:nvPicPr>
          <p:cNvPr id="93" name="Graphic 92"/>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4139643" y="3116612"/>
            <a:ext cx="1306212" cy="1306212"/>
          </a:xfrm>
          <a:prstGeom prst="rect">
            <a:avLst/>
          </a:prstGeom>
        </p:spPr>
      </p:pic>
      <p:pic>
        <p:nvPicPr>
          <p:cNvPr id="95" name="Graphic 94"/>
          <p:cNvPicPr>
            <a:picLocks noChangeAspect="1"/>
          </p:cNvPicPr>
          <p:nvPr/>
        </p:nvPicPr>
        <p:blipFill>
          <a:blip r:embed="rId7">
            <a:extLst>
              <a:ext uri="{96DAC541-7B7A-43D3-8B79-37D633B846F1}">
                <asvg:svgBlip xmlns:asvg="http://schemas.microsoft.com/office/drawing/2016/SVG/main" r:embed="rId8"/>
              </a:ext>
            </a:extLst>
          </a:blip>
          <a:stretch/>
        </p:blipFill>
        <p:spPr bwMode="auto">
          <a:xfrm>
            <a:off x="6919626" y="3298609"/>
            <a:ext cx="1186317" cy="1186317"/>
          </a:xfrm>
          <a:prstGeom prst="rect">
            <a:avLst/>
          </a:prstGeom>
        </p:spPr>
      </p:pic>
      <p:pic>
        <p:nvPicPr>
          <p:cNvPr id="97" name="Graphic 96"/>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9435803" y="3158134"/>
            <a:ext cx="1376359" cy="1376359"/>
          </a:xfrm>
          <a:prstGeom prst="rect">
            <a:avLst/>
          </a:prstGeom>
        </p:spPr>
      </p:pic>
      <p:sp>
        <p:nvSpPr>
          <p:cNvPr id="14" name="Title 1">
            <a:extLst>
              <a:ext uri="{FF2B5EF4-FFF2-40B4-BE49-F238E27FC236}">
                <a16:creationId xmlns:a16="http://schemas.microsoft.com/office/drawing/2014/main" id="{BACFF788-8590-5BD0-D989-AB7021CF1603}"/>
              </a:ext>
            </a:extLst>
          </p:cNvPr>
          <p:cNvSpPr>
            <a:spLocks noGrp="1"/>
          </p:cNvSpPr>
          <p:nvPr>
            <p:ph type="title"/>
          </p:nvPr>
        </p:nvSpPr>
        <p:spPr>
          <a:xfrm>
            <a:off x="533401" y="457200"/>
            <a:ext cx="5372099" cy="286719"/>
          </a:xfrm>
        </p:spPr>
        <p:txBody>
          <a:bodyPr/>
          <a:lstStyle/>
          <a:p>
            <a:r>
              <a:rPr lang="en-US" sz="1500" dirty="0"/>
              <a:t>CONTINGENCY PLAN</a:t>
            </a:r>
          </a:p>
        </p:txBody>
      </p:sp>
      <p:sp>
        <p:nvSpPr>
          <p:cNvPr id="23" name="Title 1">
            <a:extLst>
              <a:ext uri="{FF2B5EF4-FFF2-40B4-BE49-F238E27FC236}">
                <a16:creationId xmlns:a16="http://schemas.microsoft.com/office/drawing/2014/main" id="{576FB3B4-87BC-F418-120D-DD094E77F0A3}"/>
              </a:ext>
            </a:extLst>
          </p:cNvPr>
          <p:cNvSpPr txBox="1">
            <a:spLocks/>
          </p:cNvSpPr>
          <p:nvPr/>
        </p:nvSpPr>
        <p:spPr bwMode="auto">
          <a:xfrm>
            <a:off x="685801" y="609600"/>
            <a:ext cx="5372099" cy="286719"/>
          </a:xfrm>
        </p:spPr>
        <p:txBody>
          <a:bodyPr/>
          <a:lstStyle>
            <a:lvl1pPr algn="l" defTabSz="914400" rtl="0" eaLnBrk="1" latinLnBrk="0" hangingPunct="1">
              <a:lnSpc>
                <a:spcPct val="90000"/>
              </a:lnSpc>
              <a:spcBef>
                <a:spcPct val="0"/>
              </a:spcBef>
              <a:buNone/>
              <a:defRPr sz="1400" b="1" kern="1200">
                <a:solidFill>
                  <a:srgbClr val="183650"/>
                </a:solidFill>
                <a:latin typeface="Montserrat" pitchFamily="2" charset="77"/>
                <a:ea typeface="+mj-ea"/>
                <a:cs typeface="+mj-cs"/>
              </a:defRPr>
            </a:lvl1pPr>
          </a:lstStyle>
          <a:p>
            <a:endParaRPr lang="de-CH"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8BF50F-E3E4-A823-F32E-6147F68A3B9F}"/>
              </a:ext>
            </a:extLst>
          </p:cNvPr>
          <p:cNvSpPr/>
          <p:nvPr/>
        </p:nvSpPr>
        <p:spPr>
          <a:xfrm>
            <a:off x="6096000" y="0"/>
            <a:ext cx="6096000" cy="6858000"/>
          </a:xfrm>
          <a:prstGeom prst="rect">
            <a:avLst/>
          </a:prstGeom>
          <a:solidFill>
            <a:srgbClr val="1836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5"/>
          <p:cNvSpPr/>
          <p:nvPr/>
        </p:nvSpPr>
        <p:spPr>
          <a:xfrm>
            <a:off x="4392436" y="4749117"/>
            <a:ext cx="857397" cy="919628"/>
          </a:xfrm>
          <a:custGeom>
            <a:avLst/>
            <a:gdLst/>
            <a:ahLst/>
            <a:cxnLst/>
            <a:rect l="l" t="t" r="r" b="b"/>
            <a:pathLst>
              <a:path w="1286096" h="1379442">
                <a:moveTo>
                  <a:pt x="0" y="0"/>
                </a:moveTo>
                <a:lnTo>
                  <a:pt x="1286096" y="0"/>
                </a:lnTo>
                <a:lnTo>
                  <a:pt x="1286096" y="1379442"/>
                </a:lnTo>
                <a:lnTo>
                  <a:pt x="0" y="1379442"/>
                </a:lnTo>
                <a:lnTo>
                  <a:pt x="0" y="0"/>
                </a:lnTo>
                <a:close/>
              </a:path>
            </a:pathLst>
          </a:custGeom>
          <a:blipFill>
            <a:blip r:embed="rId2"/>
            <a:stretch>
              <a:fillRect/>
            </a:stretch>
          </a:blipFill>
        </p:spPr>
        <p:txBody>
          <a:bodyPr/>
          <a:lstStyle/>
          <a:p>
            <a:endParaRPr lang="en-US" sz="1200"/>
          </a:p>
        </p:txBody>
      </p:sp>
      <p:sp>
        <p:nvSpPr>
          <p:cNvPr id="6" name="Freeform 6"/>
          <p:cNvSpPr/>
          <p:nvPr/>
        </p:nvSpPr>
        <p:spPr>
          <a:xfrm>
            <a:off x="685800" y="4993661"/>
            <a:ext cx="1956431" cy="430541"/>
          </a:xfrm>
          <a:custGeom>
            <a:avLst/>
            <a:gdLst/>
            <a:ahLst/>
            <a:cxnLst/>
            <a:rect l="l" t="t" r="r" b="b"/>
            <a:pathLst>
              <a:path w="2934646" h="645812">
                <a:moveTo>
                  <a:pt x="0" y="0"/>
                </a:moveTo>
                <a:lnTo>
                  <a:pt x="2934646" y="0"/>
                </a:lnTo>
                <a:lnTo>
                  <a:pt x="2934646" y="645812"/>
                </a:lnTo>
                <a:lnTo>
                  <a:pt x="0" y="645812"/>
                </a:lnTo>
                <a:lnTo>
                  <a:pt x="0" y="0"/>
                </a:lnTo>
                <a:close/>
              </a:path>
            </a:pathLst>
          </a:custGeom>
          <a:blipFill>
            <a:blip r:embed="rId3"/>
            <a:stretch>
              <a:fillRect/>
            </a:stretch>
          </a:blipFill>
        </p:spPr>
        <p:txBody>
          <a:bodyPr/>
          <a:lstStyle/>
          <a:p>
            <a:endParaRPr lang="en-US" sz="1200"/>
          </a:p>
        </p:txBody>
      </p:sp>
      <p:sp>
        <p:nvSpPr>
          <p:cNvPr id="7" name="Freeform 7"/>
          <p:cNvSpPr/>
          <p:nvPr/>
        </p:nvSpPr>
        <p:spPr>
          <a:xfrm>
            <a:off x="2885938" y="4533078"/>
            <a:ext cx="1265197" cy="1351706"/>
          </a:xfrm>
          <a:custGeom>
            <a:avLst/>
            <a:gdLst/>
            <a:ahLst/>
            <a:cxnLst/>
            <a:rect l="l" t="t" r="r" b="b"/>
            <a:pathLst>
              <a:path w="1897795" h="2027559">
                <a:moveTo>
                  <a:pt x="0" y="0"/>
                </a:moveTo>
                <a:lnTo>
                  <a:pt x="1897796" y="0"/>
                </a:lnTo>
                <a:lnTo>
                  <a:pt x="1897796" y="2027559"/>
                </a:lnTo>
                <a:lnTo>
                  <a:pt x="0" y="2027559"/>
                </a:lnTo>
                <a:lnTo>
                  <a:pt x="0" y="0"/>
                </a:lnTo>
                <a:close/>
              </a:path>
            </a:pathLst>
          </a:custGeom>
          <a:blipFill>
            <a:blip r:embed="rId4"/>
            <a:stretch>
              <a:fillRect/>
            </a:stretch>
          </a:blipFill>
        </p:spPr>
        <p:txBody>
          <a:bodyPr/>
          <a:lstStyle/>
          <a:p>
            <a:endParaRPr lang="en-US" sz="1200"/>
          </a:p>
        </p:txBody>
      </p:sp>
      <p:sp>
        <p:nvSpPr>
          <p:cNvPr id="8" name="TextBox 8"/>
          <p:cNvSpPr txBox="1"/>
          <p:nvPr/>
        </p:nvSpPr>
        <p:spPr>
          <a:xfrm>
            <a:off x="685800" y="1639132"/>
            <a:ext cx="3802698" cy="403059"/>
          </a:xfrm>
          <a:prstGeom prst="rect">
            <a:avLst/>
          </a:prstGeom>
        </p:spPr>
        <p:txBody>
          <a:bodyPr lIns="0" tIns="0" rIns="0" bIns="0" rtlCol="0" anchor="t">
            <a:spAutoFit/>
          </a:bodyPr>
          <a:lstStyle/>
          <a:p>
            <a:pPr>
              <a:lnSpc>
                <a:spcPts val="3360"/>
              </a:lnSpc>
            </a:pPr>
            <a:r>
              <a:rPr lang="en-US" sz="2400" b="1" dirty="0">
                <a:solidFill>
                  <a:srgbClr val="183650"/>
                </a:solidFill>
                <a:latin typeface="Montserrat 1 Bold"/>
                <a:ea typeface="Montserrat 1 Bold"/>
                <a:cs typeface="Montserrat 1 Bold"/>
                <a:sym typeface="Montserrat 1 Bold"/>
              </a:rPr>
              <a:t>COMPLIANCE &amp; SAFETY</a:t>
            </a:r>
          </a:p>
        </p:txBody>
      </p:sp>
      <p:sp>
        <p:nvSpPr>
          <p:cNvPr id="9" name="TextBox 9"/>
          <p:cNvSpPr txBox="1"/>
          <p:nvPr/>
        </p:nvSpPr>
        <p:spPr>
          <a:xfrm>
            <a:off x="678758" y="2366704"/>
            <a:ext cx="4564033" cy="1245213"/>
          </a:xfrm>
          <a:prstGeom prst="rect">
            <a:avLst/>
          </a:prstGeom>
        </p:spPr>
        <p:txBody>
          <a:bodyPr lIns="0" tIns="0" rIns="0" bIns="0" rtlCol="0" anchor="t">
            <a:spAutoFit/>
          </a:bodyPr>
          <a:lstStyle/>
          <a:p>
            <a:pPr marL="244698" lvl="1" indent="-122349">
              <a:lnSpc>
                <a:spcPts val="1405"/>
              </a:lnSpc>
              <a:buFont typeface="Arial"/>
              <a:buChar char="•"/>
            </a:pPr>
            <a:r>
              <a:rPr lang="en-US" sz="1133" dirty="0">
                <a:solidFill>
                  <a:srgbClr val="183650"/>
                </a:solidFill>
                <a:latin typeface="Trebuchet MS"/>
                <a:ea typeface="Trebuchet MS"/>
                <a:cs typeface="Trebuchet MS"/>
                <a:sym typeface="Trebuchet MS"/>
              </a:rPr>
              <a:t>Responsibility and attention recognized by Board of Directors and Management Board</a:t>
            </a:r>
          </a:p>
          <a:p>
            <a:pPr marL="244698" lvl="1" indent="-122349">
              <a:lnSpc>
                <a:spcPts val="1405"/>
              </a:lnSpc>
              <a:buFont typeface="Arial"/>
              <a:buChar char="•"/>
            </a:pPr>
            <a:r>
              <a:rPr lang="en-US" sz="1133" dirty="0">
                <a:solidFill>
                  <a:srgbClr val="183650"/>
                </a:solidFill>
                <a:latin typeface="Trebuchet MS"/>
                <a:ea typeface="Trebuchet MS"/>
                <a:cs typeface="Trebuchet MS"/>
                <a:sym typeface="Trebuchet MS"/>
              </a:rPr>
              <a:t>Comprehensive and risk-based Ethics &amp; Compliance framework</a:t>
            </a:r>
          </a:p>
          <a:p>
            <a:pPr marL="244698" lvl="1" indent="-122349">
              <a:lnSpc>
                <a:spcPts val="1405"/>
              </a:lnSpc>
              <a:buFont typeface="Arial"/>
              <a:buChar char="•"/>
            </a:pPr>
            <a:r>
              <a:rPr lang="en-US" sz="1133" dirty="0">
                <a:solidFill>
                  <a:srgbClr val="183650"/>
                </a:solidFill>
                <a:latin typeface="Trebuchet MS"/>
                <a:ea typeface="Trebuchet MS"/>
                <a:cs typeface="Trebuchet MS"/>
                <a:sym typeface="Trebuchet MS"/>
              </a:rPr>
              <a:t>Clear demands on our sub-contracted third parties</a:t>
            </a:r>
          </a:p>
          <a:p>
            <a:pPr marL="244698" lvl="1" indent="-122349">
              <a:lnSpc>
                <a:spcPts val="1405"/>
              </a:lnSpc>
              <a:buFont typeface="Arial"/>
              <a:buChar char="•"/>
            </a:pPr>
            <a:r>
              <a:rPr lang="en-US" sz="1133" dirty="0">
                <a:solidFill>
                  <a:srgbClr val="183650"/>
                </a:solidFill>
                <a:latin typeface="Trebuchet MS"/>
                <a:ea typeface="Trebuchet MS"/>
                <a:cs typeface="Trebuchet MS"/>
                <a:sym typeface="Trebuchet MS"/>
              </a:rPr>
              <a:t>Leading Ethics &amp; Compliance industry standards serving </a:t>
            </a:r>
            <a:br>
              <a:rPr lang="en-US" sz="1133" dirty="0">
                <a:solidFill>
                  <a:srgbClr val="183650"/>
                </a:solidFill>
                <a:latin typeface="Trebuchet MS"/>
                <a:ea typeface="Trebuchet MS"/>
                <a:cs typeface="Trebuchet MS"/>
                <a:sym typeface="Trebuchet MS"/>
              </a:rPr>
            </a:br>
            <a:r>
              <a:rPr lang="en-US" sz="1133" dirty="0">
                <a:solidFill>
                  <a:srgbClr val="183650"/>
                </a:solidFill>
                <a:latin typeface="Trebuchet MS"/>
                <a:ea typeface="Trebuchet MS"/>
                <a:cs typeface="Trebuchet MS"/>
                <a:sym typeface="Trebuchet MS"/>
              </a:rPr>
              <a:t>our customers, and preventing harm to Fracht Group and </a:t>
            </a:r>
            <a:br>
              <a:rPr lang="en-US" sz="1133" dirty="0">
                <a:solidFill>
                  <a:srgbClr val="183650"/>
                </a:solidFill>
                <a:latin typeface="Trebuchet MS"/>
                <a:ea typeface="Trebuchet MS"/>
                <a:cs typeface="Trebuchet MS"/>
                <a:sym typeface="Trebuchet MS"/>
              </a:rPr>
            </a:br>
            <a:r>
              <a:rPr lang="en-US" sz="1133" dirty="0">
                <a:solidFill>
                  <a:srgbClr val="183650"/>
                </a:solidFill>
                <a:latin typeface="Trebuchet MS"/>
                <a:ea typeface="Trebuchet MS"/>
                <a:cs typeface="Trebuchet MS"/>
                <a:sym typeface="Trebuchet MS"/>
              </a:rPr>
              <a:t>its stakeholders</a:t>
            </a:r>
          </a:p>
        </p:txBody>
      </p:sp>
      <p:sp>
        <p:nvSpPr>
          <p:cNvPr id="10" name="TextBox 10"/>
          <p:cNvSpPr txBox="1"/>
          <p:nvPr/>
        </p:nvSpPr>
        <p:spPr>
          <a:xfrm>
            <a:off x="6867864" y="1739039"/>
            <a:ext cx="3608727" cy="210442"/>
          </a:xfrm>
          <a:prstGeom prst="rect">
            <a:avLst/>
          </a:prstGeom>
        </p:spPr>
        <p:txBody>
          <a:bodyPr lIns="0" tIns="0" rIns="0" bIns="0" rtlCol="0" anchor="t">
            <a:spAutoFit/>
          </a:bodyPr>
          <a:lstStyle/>
          <a:p>
            <a:pPr>
              <a:lnSpc>
                <a:spcPts val="1773"/>
              </a:lnSpc>
            </a:pPr>
            <a:r>
              <a:rPr lang="en-US" sz="1266" b="1" dirty="0">
                <a:solidFill>
                  <a:srgbClr val="5BC2E7"/>
                </a:solidFill>
                <a:latin typeface="Trebuchet MS Bold"/>
                <a:ea typeface="Trebuchet MS Bold"/>
                <a:cs typeface="Trebuchet MS Bold"/>
                <a:sym typeface="Trebuchet MS Bold"/>
              </a:rPr>
              <a:t>ISO 9001:2015</a:t>
            </a:r>
          </a:p>
        </p:txBody>
      </p:sp>
      <p:sp>
        <p:nvSpPr>
          <p:cNvPr id="11" name="TextBox 11"/>
          <p:cNvSpPr txBox="1"/>
          <p:nvPr/>
        </p:nvSpPr>
        <p:spPr>
          <a:xfrm>
            <a:off x="6867864" y="4057851"/>
            <a:ext cx="4224861" cy="210442"/>
          </a:xfrm>
          <a:prstGeom prst="rect">
            <a:avLst/>
          </a:prstGeom>
        </p:spPr>
        <p:txBody>
          <a:bodyPr lIns="0" tIns="0" rIns="0" bIns="0" rtlCol="0" anchor="t">
            <a:spAutoFit/>
          </a:bodyPr>
          <a:lstStyle/>
          <a:p>
            <a:pPr>
              <a:lnSpc>
                <a:spcPts val="1773"/>
              </a:lnSpc>
            </a:pPr>
            <a:r>
              <a:rPr lang="en-US" sz="1266" b="1">
                <a:solidFill>
                  <a:srgbClr val="5BC2E7"/>
                </a:solidFill>
                <a:latin typeface="Trebuchet MS Bold"/>
                <a:ea typeface="Trebuchet MS Bold"/>
                <a:cs typeface="Trebuchet MS Bold"/>
                <a:sym typeface="Trebuchet MS Bold"/>
              </a:rPr>
              <a:t>ISO 14001:2015, ISO 45001:2018</a:t>
            </a:r>
          </a:p>
        </p:txBody>
      </p:sp>
      <p:sp>
        <p:nvSpPr>
          <p:cNvPr id="12" name="TextBox 12"/>
          <p:cNvSpPr txBox="1"/>
          <p:nvPr/>
        </p:nvSpPr>
        <p:spPr>
          <a:xfrm>
            <a:off x="6867864" y="2093433"/>
            <a:ext cx="4582324" cy="1424749"/>
          </a:xfrm>
          <a:prstGeom prst="rect">
            <a:avLst/>
          </a:prstGeom>
        </p:spPr>
        <p:txBody>
          <a:bodyPr lIns="0" tIns="0" rIns="0" bIns="0" rtlCol="0" anchor="t">
            <a:spAutoFit/>
          </a:bodyPr>
          <a:lstStyle/>
          <a:p>
            <a:pPr marL="244698" lvl="1" indent="-122349" algn="just">
              <a:lnSpc>
                <a:spcPts val="1405"/>
              </a:lnSpc>
              <a:buFont typeface="Arial"/>
              <a:buChar char="•"/>
            </a:pPr>
            <a:r>
              <a:rPr lang="en-US" sz="1133" dirty="0">
                <a:solidFill>
                  <a:srgbClr val="FFFFFF"/>
                </a:solidFill>
                <a:latin typeface="Trebuchet MS"/>
                <a:ea typeface="Trebuchet MS"/>
                <a:cs typeface="Trebuchet MS"/>
                <a:sym typeface="Trebuchet MS"/>
              </a:rPr>
              <a:t>Certified; along with high customer satisfaction, our goals include zero  legal compliance issues.</a:t>
            </a:r>
          </a:p>
          <a:p>
            <a:pPr marL="244698" lvl="1" indent="-122349" algn="just">
              <a:lnSpc>
                <a:spcPts val="1405"/>
              </a:lnSpc>
              <a:buFont typeface="Arial"/>
              <a:buChar char="•"/>
            </a:pPr>
            <a:r>
              <a:rPr lang="en-US" sz="1133" dirty="0">
                <a:solidFill>
                  <a:srgbClr val="FFFFFF"/>
                </a:solidFill>
                <a:latin typeface="Trebuchet MS"/>
                <a:ea typeface="Trebuchet MS"/>
                <a:cs typeface="Trebuchet MS"/>
                <a:sym typeface="Trebuchet MS"/>
              </a:rPr>
              <a:t>Knowledgeable and </a:t>
            </a:r>
            <a:r>
              <a:rPr lang="en-US" sz="1133" b="1" dirty="0">
                <a:solidFill>
                  <a:srgbClr val="FFFFFF"/>
                </a:solidFill>
                <a:latin typeface="Trebuchet MS Bold"/>
                <a:ea typeface="Trebuchet MS Bold"/>
                <a:cs typeface="Trebuchet MS Bold"/>
                <a:sym typeface="Trebuchet MS Bold"/>
              </a:rPr>
              <a:t>properly trained staff </a:t>
            </a:r>
            <a:r>
              <a:rPr lang="en-US" sz="1133" dirty="0">
                <a:solidFill>
                  <a:srgbClr val="FFFFFF"/>
                </a:solidFill>
                <a:latin typeface="Trebuchet MS"/>
                <a:ea typeface="Trebuchet MS"/>
                <a:cs typeface="Trebuchet MS"/>
                <a:sym typeface="Trebuchet MS"/>
              </a:rPr>
              <a:t>in accordance to each  project’s requirements.</a:t>
            </a:r>
          </a:p>
          <a:p>
            <a:pPr marL="244698" lvl="1" indent="-122349" algn="just">
              <a:lnSpc>
                <a:spcPts val="1405"/>
              </a:lnSpc>
              <a:buFont typeface="Arial"/>
              <a:buChar char="•"/>
            </a:pPr>
            <a:r>
              <a:rPr lang="en-US" sz="1133" b="1" dirty="0">
                <a:solidFill>
                  <a:srgbClr val="FFFFFF"/>
                </a:solidFill>
                <a:latin typeface="Trebuchet MS Bold"/>
                <a:ea typeface="Trebuchet MS Bold"/>
                <a:cs typeface="Trebuchet MS Bold"/>
                <a:sym typeface="Trebuchet MS Bold"/>
              </a:rPr>
              <a:t>Dedicated compliance team</a:t>
            </a:r>
            <a:r>
              <a:rPr lang="en-US" sz="1133" dirty="0">
                <a:solidFill>
                  <a:srgbClr val="FFFFFF"/>
                </a:solidFill>
                <a:latin typeface="Trebuchet MS"/>
                <a:ea typeface="Trebuchet MS"/>
                <a:cs typeface="Trebuchet MS"/>
                <a:sym typeface="Trebuchet MS"/>
              </a:rPr>
              <a:t> oversees ISO program and ensures compliance of all regulatory bodies.</a:t>
            </a:r>
          </a:p>
          <a:p>
            <a:pPr marL="244698" lvl="1" indent="-122349" algn="just">
              <a:lnSpc>
                <a:spcPts val="1405"/>
              </a:lnSpc>
              <a:buFont typeface="Arial"/>
              <a:buChar char="•"/>
            </a:pPr>
            <a:r>
              <a:rPr lang="en-US" sz="1133" dirty="0">
                <a:solidFill>
                  <a:srgbClr val="FFFFFF"/>
                </a:solidFill>
                <a:latin typeface="Trebuchet MS"/>
                <a:ea typeface="Trebuchet MS"/>
                <a:cs typeface="Trebuchet MS"/>
                <a:sym typeface="Trebuchet MS"/>
              </a:rPr>
              <a:t>The performance of our vendors reflects on us; </a:t>
            </a:r>
            <a:r>
              <a:rPr lang="en-US" sz="1133" b="1" dirty="0">
                <a:solidFill>
                  <a:srgbClr val="FFFFFF"/>
                </a:solidFill>
                <a:latin typeface="Trebuchet MS Bold"/>
                <a:ea typeface="Trebuchet MS Bold"/>
                <a:cs typeface="Trebuchet MS Bold"/>
                <a:sym typeface="Trebuchet MS Bold"/>
              </a:rPr>
              <a:t>vetting processes</a:t>
            </a:r>
            <a:r>
              <a:rPr lang="en-US" sz="1133" dirty="0">
                <a:solidFill>
                  <a:srgbClr val="FFFFFF"/>
                </a:solidFill>
                <a:latin typeface="Trebuchet MS"/>
                <a:ea typeface="Trebuchet MS"/>
                <a:cs typeface="Trebuchet MS"/>
                <a:sym typeface="Trebuchet MS"/>
              </a:rPr>
              <a:t> are in place to find qualified and reliable partners.</a:t>
            </a:r>
          </a:p>
        </p:txBody>
      </p:sp>
      <p:sp>
        <p:nvSpPr>
          <p:cNvPr id="13" name="TextBox 13"/>
          <p:cNvSpPr txBox="1"/>
          <p:nvPr/>
        </p:nvSpPr>
        <p:spPr>
          <a:xfrm>
            <a:off x="6867864" y="4395838"/>
            <a:ext cx="4526312" cy="886140"/>
          </a:xfrm>
          <a:prstGeom prst="rect">
            <a:avLst/>
          </a:prstGeom>
        </p:spPr>
        <p:txBody>
          <a:bodyPr lIns="0" tIns="0" rIns="0" bIns="0" rtlCol="0" anchor="t">
            <a:spAutoFit/>
          </a:bodyPr>
          <a:lstStyle/>
          <a:p>
            <a:pPr marL="244698" lvl="1" indent="-122349" algn="just">
              <a:lnSpc>
                <a:spcPts val="1405"/>
              </a:lnSpc>
              <a:buFont typeface="Arial"/>
              <a:buChar char="•"/>
            </a:pPr>
            <a:r>
              <a:rPr lang="en-US" sz="1133">
                <a:solidFill>
                  <a:srgbClr val="FFFFFF"/>
                </a:solidFill>
                <a:latin typeface="Trebuchet MS"/>
                <a:ea typeface="Trebuchet MS"/>
                <a:cs typeface="Trebuchet MS"/>
                <a:sym typeface="Trebuchet MS"/>
              </a:rPr>
              <a:t>Our goals include zero recordable hazardous spills and zero recordable injuries.</a:t>
            </a:r>
          </a:p>
          <a:p>
            <a:pPr marL="244698" lvl="1" indent="-122349" algn="just">
              <a:lnSpc>
                <a:spcPts val="1405"/>
              </a:lnSpc>
              <a:buFont typeface="Arial"/>
              <a:buChar char="•"/>
            </a:pPr>
            <a:r>
              <a:rPr lang="en-US" sz="1133">
                <a:solidFill>
                  <a:srgbClr val="FFFFFF"/>
                </a:solidFill>
                <a:latin typeface="Trebuchet MS"/>
                <a:ea typeface="Trebuchet MS"/>
                <a:cs typeface="Trebuchet MS"/>
                <a:sym typeface="Trebuchet MS"/>
              </a:rPr>
              <a:t>We work together with our vendors and clients to evaluate risks and formulate project procedures that minimize the potential for injury and environmental hazards.</a:t>
            </a:r>
          </a:p>
        </p:txBody>
      </p:sp>
      <p:pic>
        <p:nvPicPr>
          <p:cNvPr id="22" name="Graphic 21">
            <a:extLst>
              <a:ext uri="{FF2B5EF4-FFF2-40B4-BE49-F238E27FC236}">
                <a16:creationId xmlns:a16="http://schemas.microsoft.com/office/drawing/2014/main" id="{7448FB43-391F-AAFE-2398-47ACE695D8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0599" y="282526"/>
            <a:ext cx="2178000" cy="365174"/>
          </a:xfrm>
          <a:prstGeom prst="rect">
            <a:avLst/>
          </a:prstGeom>
        </p:spPr>
      </p:pic>
      <p:sp>
        <p:nvSpPr>
          <p:cNvPr id="23" name="Title Placeholder 1">
            <a:extLst>
              <a:ext uri="{FF2B5EF4-FFF2-40B4-BE49-F238E27FC236}">
                <a16:creationId xmlns:a16="http://schemas.microsoft.com/office/drawing/2014/main" id="{4E723307-102A-9630-9992-8A6944D37659}"/>
              </a:ext>
            </a:extLst>
          </p:cNvPr>
          <p:cNvSpPr txBox="1">
            <a:spLocks/>
          </p:cNvSpPr>
          <p:nvPr/>
        </p:nvSpPr>
        <p:spPr>
          <a:xfrm>
            <a:off x="5867400" y="6105825"/>
            <a:ext cx="5791200" cy="29380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chemeClr val="bg1"/>
                </a:solidFill>
              </a:rPr>
              <a:t>21</a:t>
            </a:fld>
            <a:endParaRPr lang="en-US" sz="15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46138" y="3020060"/>
            <a:ext cx="4368403" cy="403059"/>
          </a:xfrm>
          <a:prstGeom prst="rect">
            <a:avLst/>
          </a:prstGeom>
        </p:spPr>
        <p:txBody>
          <a:bodyPr lIns="0" tIns="0" rIns="0" bIns="0" rtlCol="0" anchor="t">
            <a:spAutoFit/>
          </a:bodyPr>
          <a:lstStyle/>
          <a:p>
            <a:pPr>
              <a:lnSpc>
                <a:spcPts val="3360"/>
              </a:lnSpc>
            </a:pPr>
            <a:r>
              <a:rPr lang="en-US" sz="2400" b="1" dirty="0">
                <a:solidFill>
                  <a:srgbClr val="183650"/>
                </a:solidFill>
                <a:latin typeface="Montserrat 1 Bold"/>
                <a:ea typeface="Montserrat 1 Bold"/>
                <a:cs typeface="Montserrat 1 Bold"/>
                <a:sym typeface="Montserrat 1 Bold"/>
              </a:rPr>
              <a:t>D&amp;B FINANCIAL STRENGTH</a:t>
            </a:r>
          </a:p>
        </p:txBody>
      </p:sp>
      <p:sp>
        <p:nvSpPr>
          <p:cNvPr id="4" name="Freeform 4"/>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pic>
        <p:nvPicPr>
          <p:cNvPr id="6" name="Picture 5">
            <a:extLst>
              <a:ext uri="{FF2B5EF4-FFF2-40B4-BE49-F238E27FC236}">
                <a16:creationId xmlns:a16="http://schemas.microsoft.com/office/drawing/2014/main" id="{04F03E29-C23B-15C3-3528-4F71D1F9AA0A}"/>
              </a:ext>
            </a:extLst>
          </p:cNvPr>
          <p:cNvPicPr>
            <a:picLocks noChangeAspect="1"/>
          </p:cNvPicPr>
          <p:nvPr/>
        </p:nvPicPr>
        <p:blipFill>
          <a:blip r:embed="rId3"/>
          <a:stretch>
            <a:fillRect/>
          </a:stretch>
        </p:blipFill>
        <p:spPr>
          <a:xfrm rot="16200000">
            <a:off x="7072194" y="814507"/>
            <a:ext cx="3800713" cy="53721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69A0F8-71EF-49B9-5B2D-54D3BC06E666}"/>
              </a:ext>
            </a:extLst>
          </p:cNvPr>
          <p:cNvSpPr>
            <a:spLocks noGrp="1"/>
          </p:cNvSpPr>
          <p:nvPr>
            <p:ph type="body" sz="quarter" idx="12"/>
          </p:nvPr>
        </p:nvSpPr>
        <p:spPr>
          <a:xfrm>
            <a:off x="542827" y="1600200"/>
            <a:ext cx="5362673" cy="4351149"/>
          </a:xfrm>
        </p:spPr>
        <p:txBody>
          <a:bodyPr/>
          <a:lstStyle/>
          <a:p>
            <a:pPr>
              <a:lnSpc>
                <a:spcPct val="100000"/>
              </a:lnSpc>
            </a:pPr>
            <a:r>
              <a:rPr lang="en-US" sz="1500" dirty="0"/>
              <a:t>“The UN Sustainable Development Goals are an integral part of our company’s vision, and, while they were not published at that time, they have been our goals since the founding of our company in 1955. In short, we want to be a ‘human and humanitarian company.’ People’s well-being is at the core of all we do. In future, we want to emphasize this more in all our ventures and operations to foster a broader understanding in our company on the topic of sustainable development.”</a:t>
            </a:r>
            <a:br>
              <a:rPr lang="en-US" sz="1500" dirty="0"/>
            </a:br>
            <a:br>
              <a:rPr lang="en-US" sz="1500" dirty="0"/>
            </a:br>
            <a:r>
              <a:rPr lang="en-US" sz="1500" dirty="0"/>
              <a:t>Ruedi Reisdorf</a:t>
            </a:r>
            <a:br>
              <a:rPr lang="en-US" sz="1500" dirty="0"/>
            </a:br>
            <a:r>
              <a:rPr lang="en-US" sz="1500" dirty="0"/>
              <a:t>CEO &amp; Chairman of Fracht Group</a:t>
            </a:r>
          </a:p>
          <a:p>
            <a:pPr>
              <a:lnSpc>
                <a:spcPct val="100000"/>
              </a:lnSpc>
            </a:pPr>
            <a:endParaRPr lang="en-US" sz="1500" dirty="0"/>
          </a:p>
          <a:p>
            <a:pPr>
              <a:lnSpc>
                <a:spcPct val="100000"/>
              </a:lnSpc>
            </a:pPr>
            <a:endParaRPr lang="en-US" sz="1500" dirty="0"/>
          </a:p>
          <a:p>
            <a:endParaRPr lang="en-US" sz="1500" dirty="0"/>
          </a:p>
        </p:txBody>
      </p:sp>
      <p:sp>
        <p:nvSpPr>
          <p:cNvPr id="7" name="Rectangle 6">
            <a:extLst>
              <a:ext uri="{FF2B5EF4-FFF2-40B4-BE49-F238E27FC236}">
                <a16:creationId xmlns:a16="http://schemas.microsoft.com/office/drawing/2014/main" id="{2880D67C-4138-7793-72AC-C395BF63EEEC}"/>
              </a:ext>
            </a:extLst>
          </p:cNvPr>
          <p:cNvSpPr/>
          <p:nvPr/>
        </p:nvSpPr>
        <p:spPr>
          <a:xfrm>
            <a:off x="6286502" y="952499"/>
            <a:ext cx="5372098" cy="1851925"/>
          </a:xfrm>
          <a:prstGeom prst="rect">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C49CF1-DABF-78B1-89E7-F0FF17CA0B4D}"/>
              </a:ext>
            </a:extLst>
          </p:cNvPr>
          <p:cNvSpPr/>
          <p:nvPr/>
        </p:nvSpPr>
        <p:spPr>
          <a:xfrm>
            <a:off x="6286500" y="2960560"/>
            <a:ext cx="5362673" cy="468440"/>
          </a:xfrm>
          <a:prstGeom prst="rect">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effectLst/>
                <a:latin typeface="Trebuchet MS" panose="020B0703020202090204" pitchFamily="34" charset="0"/>
              </a:rPr>
              <a:t>PLANET</a:t>
            </a:r>
          </a:p>
        </p:txBody>
      </p:sp>
      <p:pic>
        <p:nvPicPr>
          <p:cNvPr id="12" name="Graphic 11">
            <a:extLst>
              <a:ext uri="{FF2B5EF4-FFF2-40B4-BE49-F238E27FC236}">
                <a16:creationId xmlns:a16="http://schemas.microsoft.com/office/drawing/2014/main" id="{855F4282-4E0E-A1FA-F192-FF74BD5933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7195" y="1376114"/>
            <a:ext cx="1916070" cy="1005753"/>
          </a:xfrm>
          <a:prstGeom prst="rect">
            <a:avLst/>
          </a:prstGeom>
        </p:spPr>
      </p:pic>
      <p:sp>
        <p:nvSpPr>
          <p:cNvPr id="13" name="Content Placeholder 2">
            <a:extLst>
              <a:ext uri="{FF2B5EF4-FFF2-40B4-BE49-F238E27FC236}">
                <a16:creationId xmlns:a16="http://schemas.microsoft.com/office/drawing/2014/main" id="{2DAB0BA5-A59C-6178-BB56-1996FFEE0C66}"/>
              </a:ext>
            </a:extLst>
          </p:cNvPr>
          <p:cNvSpPr txBox="1">
            <a:spLocks/>
          </p:cNvSpPr>
          <p:nvPr/>
        </p:nvSpPr>
        <p:spPr>
          <a:xfrm>
            <a:off x="9003957" y="952499"/>
            <a:ext cx="2654642" cy="1851925"/>
          </a:xfrm>
          <a:prstGeom prst="rect">
            <a:avLst/>
          </a:prstGeom>
        </p:spPr>
        <p:txBody>
          <a:bodyPr lIns="91440" tIns="91440" rIns="91440" bIns="91440" anchor="ctr">
            <a:norm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050" b="1" dirty="0">
                <a:solidFill>
                  <a:srgbClr val="007DBA"/>
                </a:solidFill>
                <a:latin typeface="Trebuchet MS" panose="020B0703020202090204" pitchFamily="34" charset="0"/>
              </a:rPr>
              <a:t>Our sustainability strategy, built on four pillars. The Fracht Four aligns with the UN Sustainable Development Goals. Its objectives evolve to meet the changing needs of our people, partners, and global prosperity.</a:t>
            </a:r>
          </a:p>
        </p:txBody>
      </p:sp>
      <p:sp>
        <p:nvSpPr>
          <p:cNvPr id="15" name="Rectangle 14">
            <a:extLst>
              <a:ext uri="{FF2B5EF4-FFF2-40B4-BE49-F238E27FC236}">
                <a16:creationId xmlns:a16="http://schemas.microsoft.com/office/drawing/2014/main" id="{4F187989-F7C7-8F60-01F9-FBC66F98A1A9}"/>
              </a:ext>
            </a:extLst>
          </p:cNvPr>
          <p:cNvSpPr/>
          <p:nvPr/>
        </p:nvSpPr>
        <p:spPr>
          <a:xfrm>
            <a:off x="6295927" y="3662155"/>
            <a:ext cx="5362673" cy="468440"/>
          </a:xfrm>
          <a:prstGeom prst="rect">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effectLst/>
                <a:latin typeface="Trebuchet MS" panose="020B0703020202090204" pitchFamily="34" charset="0"/>
              </a:rPr>
              <a:t>PEOPLE</a:t>
            </a:r>
          </a:p>
        </p:txBody>
      </p:sp>
      <p:sp>
        <p:nvSpPr>
          <p:cNvPr id="16" name="Rectangle 15">
            <a:extLst>
              <a:ext uri="{FF2B5EF4-FFF2-40B4-BE49-F238E27FC236}">
                <a16:creationId xmlns:a16="http://schemas.microsoft.com/office/drawing/2014/main" id="{1146893A-AE59-77F8-67DE-0F5A8B5ED3A6}"/>
              </a:ext>
            </a:extLst>
          </p:cNvPr>
          <p:cNvSpPr/>
          <p:nvPr/>
        </p:nvSpPr>
        <p:spPr>
          <a:xfrm>
            <a:off x="6295927" y="4350506"/>
            <a:ext cx="5362673" cy="468440"/>
          </a:xfrm>
          <a:prstGeom prst="rect">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effectLst/>
                <a:latin typeface="Trebuchet MS" panose="020B0703020202090204" pitchFamily="34" charset="0"/>
              </a:rPr>
              <a:t>PROSPERITY</a:t>
            </a:r>
          </a:p>
        </p:txBody>
      </p:sp>
      <p:sp>
        <p:nvSpPr>
          <p:cNvPr id="17" name="Rectangle 16">
            <a:extLst>
              <a:ext uri="{FF2B5EF4-FFF2-40B4-BE49-F238E27FC236}">
                <a16:creationId xmlns:a16="http://schemas.microsoft.com/office/drawing/2014/main" id="{6DAB9828-CB17-D430-F3B2-4C461ACAD9F0}"/>
              </a:ext>
            </a:extLst>
          </p:cNvPr>
          <p:cNvSpPr/>
          <p:nvPr/>
        </p:nvSpPr>
        <p:spPr>
          <a:xfrm>
            <a:off x="6298236" y="5025638"/>
            <a:ext cx="5362673" cy="468440"/>
          </a:xfrm>
          <a:prstGeom prst="rect">
            <a:avLst/>
          </a:prstGeom>
          <a:solidFill>
            <a:srgbClr val="183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effectLst/>
                <a:latin typeface="Trebuchet MS" panose="020B0703020202090204" pitchFamily="34" charset="0"/>
              </a:rPr>
              <a:t>RESPONSIBILITY</a:t>
            </a:r>
          </a:p>
        </p:txBody>
      </p:sp>
    </p:spTree>
    <p:extLst>
      <p:ext uri="{BB962C8B-B14F-4D97-AF65-F5344CB8AC3E}">
        <p14:creationId xmlns:p14="http://schemas.microsoft.com/office/powerpoint/2010/main" val="975911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1997" cy="6858000"/>
          </a:xfrm>
          <a:custGeom>
            <a:avLst/>
            <a:gdLst/>
            <a:ahLst/>
            <a:cxnLst/>
            <a:rect l="l" t="t" r="r" b="b"/>
            <a:pathLst>
              <a:path w="20574000" h="10287000">
                <a:moveTo>
                  <a:pt x="0" y="0"/>
                </a:moveTo>
                <a:lnTo>
                  <a:pt x="20574000" y="0"/>
                </a:lnTo>
                <a:lnTo>
                  <a:pt x="20574000"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0" y="0"/>
            <a:ext cx="12192000" cy="68580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4816593" cy="2737908"/>
            </a:xfrm>
            <a:prstGeom prst="rect">
              <a:avLst/>
            </a:prstGeom>
          </p:spPr>
          <p:txBody>
            <a:bodyPr lIns="33867" tIns="33867" rIns="33867" bIns="33867" rtlCol="0" anchor="ctr"/>
            <a:lstStyle/>
            <a:p>
              <a:pPr algn="ctr">
                <a:lnSpc>
                  <a:spcPts val="1261"/>
                </a:lnSpc>
              </a:pPr>
              <a:endParaRPr sz="1200"/>
            </a:p>
          </p:txBody>
        </p:sp>
      </p:grpSp>
      <p:sp>
        <p:nvSpPr>
          <p:cNvPr id="6" name="TextBox 6"/>
          <p:cNvSpPr txBox="1">
            <a:spLocks noGrp="1" noRot="1" noMove="1" noResize="1" noEditPoints="1" noAdjustHandles="1" noChangeArrowheads="1" noChangeShapeType="1"/>
          </p:cNvSpPr>
          <p:nvPr/>
        </p:nvSpPr>
        <p:spPr>
          <a:xfrm>
            <a:off x="685800" y="5850890"/>
            <a:ext cx="8286417" cy="307777"/>
          </a:xfrm>
          <a:prstGeom prst="rect">
            <a:avLst/>
          </a:prstGeom>
        </p:spPr>
        <p:txBody>
          <a:bodyPr lIns="0" tIns="0" rIns="0" bIns="0" rtlCol="0" anchor="t">
            <a:spAutoFit/>
          </a:bodyPr>
          <a:lstStyle/>
          <a:p>
            <a:pPr>
              <a:lnSpc>
                <a:spcPts val="2400"/>
              </a:lnSpc>
            </a:pPr>
            <a:r>
              <a:rPr lang="en-US" sz="2400" b="1" dirty="0">
                <a:solidFill>
                  <a:srgbClr val="FFFFFF"/>
                </a:solidFill>
                <a:latin typeface="Montserrat 2 Bold"/>
                <a:ea typeface="Montserrat 2 Bold"/>
                <a:cs typeface="Montserrat 2 Bold"/>
                <a:sym typeface="Montserrat 2 Bold"/>
              </a:rPr>
              <a:t>OUR EXPERIENCE</a:t>
            </a:r>
          </a:p>
        </p:txBody>
      </p:sp>
      <p:pic>
        <p:nvPicPr>
          <p:cNvPr id="8" name="Graphic 7">
            <a:extLst>
              <a:ext uri="{FF2B5EF4-FFF2-40B4-BE49-F238E27FC236}">
                <a16:creationId xmlns:a16="http://schemas.microsoft.com/office/drawing/2014/main" id="{2A1E0BA7-DECA-01E4-F89D-1DBEC9C61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599" y="282526"/>
            <a:ext cx="2178000" cy="36517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3919004"/>
          </a:xfrm>
          <a:custGeom>
            <a:avLst/>
            <a:gdLst/>
            <a:ahLst/>
            <a:cxnLst/>
            <a:rect l="l" t="t" r="r" b="b"/>
            <a:pathLst>
              <a:path w="18288000" h="6091480">
                <a:moveTo>
                  <a:pt x="0" y="0"/>
                </a:moveTo>
                <a:lnTo>
                  <a:pt x="18288000" y="0"/>
                </a:lnTo>
                <a:lnTo>
                  <a:pt x="18288000" y="6091481"/>
                </a:lnTo>
                <a:lnTo>
                  <a:pt x="0" y="6091481"/>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a:spLocks noGrp="1" noRot="1" noMove="1" noResize="1" noEditPoints="1" noAdjustHandles="1" noChangeArrowheads="1" noChangeShapeType="1"/>
          </p:cNvSpPr>
          <p:nvPr/>
        </p:nvSpPr>
        <p:spPr>
          <a:xfrm>
            <a:off x="0" y="-40383"/>
            <a:ext cx="12191997" cy="3959387"/>
          </a:xfrm>
          <a:custGeom>
            <a:avLst/>
            <a:gdLst/>
            <a:ahLst/>
            <a:cxnLst/>
            <a:rect l="l" t="t" r="r" b="b"/>
            <a:pathLst>
              <a:path w="4816592" h="1835917">
                <a:moveTo>
                  <a:pt x="0" y="0"/>
                </a:moveTo>
                <a:lnTo>
                  <a:pt x="4816592" y="0"/>
                </a:lnTo>
                <a:lnTo>
                  <a:pt x="4816592" y="1835917"/>
                </a:lnTo>
                <a:lnTo>
                  <a:pt x="0" y="1835917"/>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6" name="Freeform 6"/>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8" name="Group 8"/>
          <p:cNvGrpSpPr/>
          <p:nvPr/>
        </p:nvGrpSpPr>
        <p:grpSpPr>
          <a:xfrm>
            <a:off x="733622" y="4754984"/>
            <a:ext cx="5027358" cy="608551"/>
            <a:chOff x="0" y="0"/>
            <a:chExt cx="10054716" cy="1217103"/>
          </a:xfrm>
        </p:grpSpPr>
        <p:sp>
          <p:nvSpPr>
            <p:cNvPr id="9" name="TextBox 9"/>
            <p:cNvSpPr txBox="1"/>
            <p:nvPr/>
          </p:nvSpPr>
          <p:spPr>
            <a:xfrm>
              <a:off x="0" y="790575"/>
              <a:ext cx="10054716" cy="426528"/>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Argentina</a:t>
              </a:r>
            </a:p>
          </p:txBody>
        </p:sp>
        <p:sp>
          <p:nvSpPr>
            <p:cNvPr id="10" name="TextBox 10"/>
            <p:cNvSpPr txBox="1"/>
            <p:nvPr/>
          </p:nvSpPr>
          <p:spPr>
            <a:xfrm>
              <a:off x="0" y="0"/>
              <a:ext cx="7384410" cy="709811"/>
            </a:xfrm>
            <a:prstGeom prst="rect">
              <a:avLst/>
            </a:prstGeom>
          </p:spPr>
          <p:txBody>
            <a:bodyPr lIns="0" tIns="0" rIns="0" bIns="0" rtlCol="0" anchor="t">
              <a:spAutoFit/>
            </a:bodyPr>
            <a:lstStyle/>
            <a:p>
              <a:pPr>
                <a:lnSpc>
                  <a:spcPts val="2879"/>
                </a:lnSpc>
              </a:pPr>
              <a:r>
                <a:rPr lang="en-US" sz="2399" b="1">
                  <a:solidFill>
                    <a:srgbClr val="183650"/>
                  </a:solidFill>
                  <a:latin typeface="Montserrat 1 Bold"/>
                  <a:ea typeface="Montserrat 1 Bold"/>
                  <a:cs typeface="Montserrat 1 Bold"/>
                  <a:sym typeface="Montserrat 1 Bold"/>
                </a:rPr>
                <a:t>OUR EXPERIENCE</a:t>
              </a:r>
            </a:p>
          </p:txBody>
        </p:sp>
      </p:grpSp>
      <p:grpSp>
        <p:nvGrpSpPr>
          <p:cNvPr id="11" name="Group 11"/>
          <p:cNvGrpSpPr>
            <a:grpSpLocks noGrp="1" noUngrp="1" noRot="1" noMove="1" noResize="1"/>
          </p:cNvGrpSpPr>
          <p:nvPr/>
        </p:nvGrpSpPr>
        <p:grpSpPr>
          <a:xfrm>
            <a:off x="4575167" y="4192055"/>
            <a:ext cx="7251374" cy="1707095"/>
            <a:chOff x="0" y="0"/>
            <a:chExt cx="2864740" cy="674408"/>
          </a:xfrm>
        </p:grpSpPr>
        <p:sp>
          <p:nvSpPr>
            <p:cNvPr id="12" name="Freeform 12"/>
            <p:cNvSpPr>
              <a:spLocks noGrp="1" noRot="1" noMove="1" noResize="1" noEditPoints="1" noAdjustHandles="1" noChangeArrowheads="1" noChangeShapeType="1"/>
            </p:cNvSpPr>
            <p:nvPr/>
          </p:nvSpPr>
          <p:spPr>
            <a:xfrm>
              <a:off x="0" y="0"/>
              <a:ext cx="2864740" cy="674408"/>
            </a:xfrm>
            <a:custGeom>
              <a:avLst/>
              <a:gdLst/>
              <a:ahLst/>
              <a:cxnLst/>
              <a:rect l="l" t="t" r="r" b="b"/>
              <a:pathLst>
                <a:path w="2864740" h="674408">
                  <a:moveTo>
                    <a:pt x="0" y="0"/>
                  </a:moveTo>
                  <a:lnTo>
                    <a:pt x="2864740" y="0"/>
                  </a:lnTo>
                  <a:lnTo>
                    <a:pt x="2864740" y="674408"/>
                  </a:lnTo>
                  <a:lnTo>
                    <a:pt x="0" y="674408"/>
                  </a:lnTo>
                  <a:close/>
                </a:path>
              </a:pathLst>
            </a:custGeom>
            <a:solidFill>
              <a:srgbClr val="FFFFFF"/>
            </a:solidFill>
          </p:spPr>
          <p:txBody>
            <a:bodyPr/>
            <a:lstStyle/>
            <a:p>
              <a:endParaRPr lang="en-US" sz="1200"/>
            </a:p>
          </p:txBody>
        </p:sp>
        <p:sp>
          <p:nvSpPr>
            <p:cNvPr id="13" name="TextBox 13"/>
            <p:cNvSpPr txBox="1">
              <a:spLocks noGrp="1" noRot="1" noMove="1" noResize="1" noEditPoints="1" noAdjustHandles="1" noChangeArrowheads="1" noChangeShapeType="1"/>
            </p:cNvSpPr>
            <p:nvPr/>
          </p:nvSpPr>
          <p:spPr>
            <a:xfrm>
              <a:off x="0" y="-38100"/>
              <a:ext cx="2864740" cy="712508"/>
            </a:xfrm>
            <a:prstGeom prst="rect">
              <a:avLst/>
            </a:prstGeom>
          </p:spPr>
          <p:txBody>
            <a:bodyPr lIns="33867" tIns="33867" rIns="33867" bIns="33867" rtlCol="0" anchor="ctr"/>
            <a:lstStyle/>
            <a:p>
              <a:pPr algn="ctr">
                <a:lnSpc>
                  <a:spcPts val="1400"/>
                </a:lnSpc>
              </a:pPr>
              <a:endParaRPr sz="1200"/>
            </a:p>
          </p:txBody>
        </p:sp>
      </p:grpSp>
      <p:grpSp>
        <p:nvGrpSpPr>
          <p:cNvPr id="14" name="Group 14"/>
          <p:cNvGrpSpPr/>
          <p:nvPr/>
        </p:nvGrpSpPr>
        <p:grpSpPr>
          <a:xfrm>
            <a:off x="4875564" y="4752656"/>
            <a:ext cx="2536517" cy="572352"/>
            <a:chOff x="0" y="-57151"/>
            <a:chExt cx="5073034" cy="1144702"/>
          </a:xfrm>
        </p:grpSpPr>
        <p:sp>
          <p:nvSpPr>
            <p:cNvPr id="15" name="TextBox 15"/>
            <p:cNvSpPr txBox="1"/>
            <p:nvPr/>
          </p:nvSpPr>
          <p:spPr>
            <a:xfrm>
              <a:off x="0" y="-57151"/>
              <a:ext cx="1414662" cy="397673"/>
            </a:xfrm>
            <a:prstGeom prst="rect">
              <a:avLst/>
            </a:prstGeom>
          </p:spPr>
          <p:txBody>
            <a:bodyPr lIns="0" tIns="0" rIns="0" bIns="0" rtlCol="0" anchor="t">
              <a:spAutoFit/>
            </a:bodyPr>
            <a:lstStyle/>
            <a:p>
              <a:pPr>
                <a:lnSpc>
                  <a:spcPts val="1680"/>
                </a:lnSpc>
              </a:pPr>
              <a:r>
                <a:rPr lang="en-US" sz="1200" b="1" spc="7">
                  <a:solidFill>
                    <a:srgbClr val="5BC2E7"/>
                  </a:solidFill>
                  <a:latin typeface="Trebuchet MS Bold"/>
                  <a:ea typeface="Trebuchet MS Bold"/>
                  <a:cs typeface="Trebuchet MS Bold"/>
                  <a:sym typeface="Trebuchet MS Bold"/>
                </a:rPr>
                <a:t>PROJECT:</a:t>
              </a:r>
            </a:p>
          </p:txBody>
        </p:sp>
        <p:sp>
          <p:nvSpPr>
            <p:cNvPr id="16" name="TextBox 16"/>
            <p:cNvSpPr txBox="1"/>
            <p:nvPr/>
          </p:nvSpPr>
          <p:spPr>
            <a:xfrm>
              <a:off x="0" y="535220"/>
              <a:ext cx="5073034" cy="552331"/>
            </a:xfrm>
            <a:prstGeom prst="rect">
              <a:avLst/>
            </a:prstGeom>
          </p:spPr>
          <p:txBody>
            <a:bodyPr lIns="0" tIns="0" rIns="0" bIns="0" rtlCol="0" anchor="t">
              <a:spAutoFit/>
            </a:bodyPr>
            <a:lstStyle/>
            <a:p>
              <a:pPr>
                <a:lnSpc>
                  <a:spcPts val="2314"/>
                </a:lnSpc>
              </a:pPr>
              <a:r>
                <a:rPr lang="en-US" sz="1866">
                  <a:solidFill>
                    <a:srgbClr val="183650"/>
                  </a:solidFill>
                  <a:latin typeface="Trebuchet MS"/>
                  <a:ea typeface="Trebuchet MS"/>
                  <a:cs typeface="Trebuchet MS"/>
                  <a:sym typeface="Trebuchet MS"/>
                </a:rPr>
                <a:t>Genelba Power Plant</a:t>
              </a:r>
            </a:p>
          </p:txBody>
        </p:sp>
      </p:grpSp>
      <p:grpSp>
        <p:nvGrpSpPr>
          <p:cNvPr id="17" name="Group 17"/>
          <p:cNvGrpSpPr/>
          <p:nvPr/>
        </p:nvGrpSpPr>
        <p:grpSpPr>
          <a:xfrm>
            <a:off x="8767145" y="4494740"/>
            <a:ext cx="2247696" cy="1099692"/>
            <a:chOff x="0" y="-9525"/>
            <a:chExt cx="4495392" cy="2199383"/>
          </a:xfrm>
        </p:grpSpPr>
        <p:sp>
          <p:nvSpPr>
            <p:cNvPr id="18" name="TextBox 18"/>
            <p:cNvSpPr txBox="1"/>
            <p:nvPr/>
          </p:nvSpPr>
          <p:spPr>
            <a:xfrm>
              <a:off x="0" y="-9525"/>
              <a:ext cx="4495392" cy="1641475"/>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60,000</a:t>
              </a:r>
            </a:p>
          </p:txBody>
        </p:sp>
        <p:sp>
          <p:nvSpPr>
            <p:cNvPr id="19" name="TextBox 19"/>
            <p:cNvSpPr txBox="1"/>
            <p:nvPr/>
          </p:nvSpPr>
          <p:spPr>
            <a:xfrm>
              <a:off x="101600" y="1625600"/>
              <a:ext cx="3641164" cy="564258"/>
            </a:xfrm>
            <a:prstGeom prst="rect">
              <a:avLst/>
            </a:prstGeom>
          </p:spPr>
          <p:txBody>
            <a:bodyPr lIns="0" tIns="0" rIns="0" bIns="0" rtlCol="0" anchor="t">
              <a:spAutoFit/>
            </a:bodyPr>
            <a:lstStyle/>
            <a:p>
              <a:pPr>
                <a:lnSpc>
                  <a:spcPts val="2239"/>
                </a:lnSpc>
              </a:pPr>
              <a:r>
                <a:rPr lang="en-US" sz="1866">
                  <a:solidFill>
                    <a:srgbClr val="183650"/>
                  </a:solidFill>
                  <a:latin typeface="Trebuchet MS"/>
                  <a:ea typeface="Trebuchet MS"/>
                  <a:cs typeface="Trebuchet MS"/>
                  <a:sym typeface="Trebuchet MS"/>
                </a:rPr>
                <a:t>FRT</a:t>
              </a:r>
            </a:p>
          </p:txBody>
        </p:sp>
      </p:grpSp>
      <p:pic>
        <p:nvPicPr>
          <p:cNvPr id="3" name="Graphic 2">
            <a:extLst>
              <a:ext uri="{FF2B5EF4-FFF2-40B4-BE49-F238E27FC236}">
                <a16:creationId xmlns:a16="http://schemas.microsoft.com/office/drawing/2014/main" id="{152E0B12-C362-7F9C-EFC7-5930E45037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0599" y="282526"/>
            <a:ext cx="2178000" cy="365174"/>
          </a:xfrm>
          <a:prstGeom prst="rect">
            <a:avLst/>
          </a:prstGeom>
        </p:spPr>
      </p:pic>
      <p:sp>
        <p:nvSpPr>
          <p:cNvPr id="20" name="TextBox 19">
            <a:extLst>
              <a:ext uri="{FF2B5EF4-FFF2-40B4-BE49-F238E27FC236}">
                <a16:creationId xmlns:a16="http://schemas.microsoft.com/office/drawing/2014/main" id="{2F0E2E18-FF72-51AC-F37B-C445E70AA712}"/>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OUR EXPERIENCE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3912406"/>
          </a:xfrm>
          <a:custGeom>
            <a:avLst/>
            <a:gdLst/>
            <a:ahLst/>
            <a:cxnLst/>
            <a:rect l="l" t="t" r="r" b="b"/>
            <a:pathLst>
              <a:path w="18288000" h="5868609">
                <a:moveTo>
                  <a:pt x="0" y="0"/>
                </a:moveTo>
                <a:lnTo>
                  <a:pt x="18288000" y="0"/>
                </a:lnTo>
                <a:lnTo>
                  <a:pt x="18288000" y="5868609"/>
                </a:lnTo>
                <a:lnTo>
                  <a:pt x="0" y="5868609"/>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0" y="0"/>
            <a:ext cx="12192000" cy="3887255"/>
            <a:chOff x="0" y="0"/>
            <a:chExt cx="4816593" cy="1835917"/>
          </a:xfrm>
        </p:grpSpPr>
        <p:sp>
          <p:nvSpPr>
            <p:cNvPr id="4" name="Freeform 4"/>
            <p:cNvSpPr>
              <a:spLocks noGrp="1" noRot="1" noMove="1" noResize="1" noEditPoints="1" noAdjustHandles="1" noChangeArrowheads="1" noChangeShapeType="1"/>
            </p:cNvSpPr>
            <p:nvPr/>
          </p:nvSpPr>
          <p:spPr>
            <a:xfrm>
              <a:off x="0" y="0"/>
              <a:ext cx="4816592" cy="1835917"/>
            </a:xfrm>
            <a:custGeom>
              <a:avLst/>
              <a:gdLst/>
              <a:ahLst/>
              <a:cxnLst/>
              <a:rect l="l" t="t" r="r" b="b"/>
              <a:pathLst>
                <a:path w="4816592" h="1835917">
                  <a:moveTo>
                    <a:pt x="0" y="0"/>
                  </a:moveTo>
                  <a:lnTo>
                    <a:pt x="4816592" y="0"/>
                  </a:lnTo>
                  <a:lnTo>
                    <a:pt x="4816592" y="1835917"/>
                  </a:lnTo>
                  <a:lnTo>
                    <a:pt x="0" y="1835917"/>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38100"/>
              <a:ext cx="4816593" cy="1874017"/>
            </a:xfrm>
            <a:prstGeom prst="rect">
              <a:avLst/>
            </a:prstGeom>
          </p:spPr>
          <p:txBody>
            <a:bodyPr lIns="33867" tIns="33867" rIns="33867" bIns="33867" rtlCol="0" anchor="ctr"/>
            <a:lstStyle/>
            <a:p>
              <a:pPr algn="ctr">
                <a:lnSpc>
                  <a:spcPts val="1400"/>
                </a:lnSpc>
              </a:pPr>
              <a:endParaRPr sz="1200"/>
            </a:p>
          </p:txBody>
        </p:sp>
      </p:grpSp>
      <p:sp>
        <p:nvSpPr>
          <p:cNvPr id="6" name="Freeform 6"/>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8" name="Group 8"/>
          <p:cNvGrpSpPr>
            <a:grpSpLocks noGrp="1" noUngrp="1" noRot="1" noMove="1" noResize="1"/>
          </p:cNvGrpSpPr>
          <p:nvPr/>
        </p:nvGrpSpPr>
        <p:grpSpPr>
          <a:xfrm>
            <a:off x="4575167" y="4463431"/>
            <a:ext cx="7251374" cy="1435719"/>
            <a:chOff x="0" y="0"/>
            <a:chExt cx="2864740" cy="674408"/>
          </a:xfrm>
        </p:grpSpPr>
        <p:sp>
          <p:nvSpPr>
            <p:cNvPr id="9" name="Freeform 9"/>
            <p:cNvSpPr>
              <a:spLocks noGrp="1" noRot="1" noMove="1" noResize="1" noEditPoints="1" noAdjustHandles="1" noChangeArrowheads="1" noChangeShapeType="1"/>
            </p:cNvSpPr>
            <p:nvPr/>
          </p:nvSpPr>
          <p:spPr>
            <a:xfrm>
              <a:off x="0" y="0"/>
              <a:ext cx="2864740" cy="674408"/>
            </a:xfrm>
            <a:custGeom>
              <a:avLst/>
              <a:gdLst/>
              <a:ahLst/>
              <a:cxnLst/>
              <a:rect l="l" t="t" r="r" b="b"/>
              <a:pathLst>
                <a:path w="2864740" h="674408">
                  <a:moveTo>
                    <a:pt x="0" y="0"/>
                  </a:moveTo>
                  <a:lnTo>
                    <a:pt x="2864740" y="0"/>
                  </a:lnTo>
                  <a:lnTo>
                    <a:pt x="2864740" y="674408"/>
                  </a:lnTo>
                  <a:lnTo>
                    <a:pt x="0" y="674408"/>
                  </a:lnTo>
                  <a:close/>
                </a:path>
              </a:pathLst>
            </a:custGeom>
            <a:solidFill>
              <a:srgbClr val="FFFFFF"/>
            </a:solidFill>
          </p:spPr>
          <p:txBody>
            <a:bodyPr/>
            <a:lstStyle/>
            <a:p>
              <a:endParaRPr lang="en-US" sz="1200"/>
            </a:p>
          </p:txBody>
        </p:sp>
        <p:sp>
          <p:nvSpPr>
            <p:cNvPr id="10" name="TextBox 10"/>
            <p:cNvSpPr txBox="1">
              <a:spLocks noGrp="1" noRot="1" noMove="1" noResize="1" noEditPoints="1" noAdjustHandles="1" noChangeArrowheads="1" noChangeShapeType="1"/>
            </p:cNvSpPr>
            <p:nvPr/>
          </p:nvSpPr>
          <p:spPr>
            <a:xfrm>
              <a:off x="0" y="-38100"/>
              <a:ext cx="2864740" cy="712508"/>
            </a:xfrm>
            <a:prstGeom prst="rect">
              <a:avLst/>
            </a:prstGeom>
          </p:spPr>
          <p:txBody>
            <a:bodyPr lIns="33867" tIns="33867" rIns="33867" bIns="33867" rtlCol="0" anchor="ctr"/>
            <a:lstStyle/>
            <a:p>
              <a:pPr algn="ctr">
                <a:lnSpc>
                  <a:spcPts val="1400"/>
                </a:lnSpc>
              </a:pPr>
              <a:endParaRPr sz="1200"/>
            </a:p>
          </p:txBody>
        </p:sp>
      </p:grpSp>
      <p:grpSp>
        <p:nvGrpSpPr>
          <p:cNvPr id="11" name="Group 11"/>
          <p:cNvGrpSpPr/>
          <p:nvPr/>
        </p:nvGrpSpPr>
        <p:grpSpPr>
          <a:xfrm>
            <a:off x="733622" y="4754984"/>
            <a:ext cx="4424251" cy="608551"/>
            <a:chOff x="0" y="0"/>
            <a:chExt cx="8848502" cy="1217103"/>
          </a:xfrm>
        </p:grpSpPr>
        <p:sp>
          <p:nvSpPr>
            <p:cNvPr id="12" name="TextBox 12"/>
            <p:cNvSpPr txBox="1"/>
            <p:nvPr/>
          </p:nvSpPr>
          <p:spPr>
            <a:xfrm>
              <a:off x="0" y="790575"/>
              <a:ext cx="8848502" cy="426528"/>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DRC</a:t>
              </a:r>
            </a:p>
          </p:txBody>
        </p:sp>
        <p:sp>
          <p:nvSpPr>
            <p:cNvPr id="13" name="TextBox 13"/>
            <p:cNvSpPr txBox="1"/>
            <p:nvPr/>
          </p:nvSpPr>
          <p:spPr>
            <a:xfrm>
              <a:off x="0" y="0"/>
              <a:ext cx="6498540" cy="709939"/>
            </a:xfrm>
            <a:prstGeom prst="rect">
              <a:avLst/>
            </a:prstGeom>
          </p:spPr>
          <p:txBody>
            <a:bodyPr lIns="0" tIns="0" rIns="0" bIns="0" rtlCol="0" anchor="t">
              <a:spAutoFit/>
            </a:bodyPr>
            <a:lstStyle/>
            <a:p>
              <a:pPr>
                <a:lnSpc>
                  <a:spcPts val="2880"/>
                </a:lnSpc>
              </a:pPr>
              <a:r>
                <a:rPr lang="en-US" sz="2400" b="1">
                  <a:solidFill>
                    <a:srgbClr val="183650"/>
                  </a:solidFill>
                  <a:latin typeface="Montserrat 1 Bold"/>
                  <a:ea typeface="Montserrat 1 Bold"/>
                  <a:cs typeface="Montserrat 1 Bold"/>
                  <a:sym typeface="Montserrat 1 Bold"/>
                </a:rPr>
                <a:t>OUR EXPERIENCE</a:t>
              </a:r>
            </a:p>
          </p:txBody>
        </p:sp>
      </p:grpSp>
      <p:grpSp>
        <p:nvGrpSpPr>
          <p:cNvPr id="14" name="Group 14"/>
          <p:cNvGrpSpPr/>
          <p:nvPr/>
        </p:nvGrpSpPr>
        <p:grpSpPr>
          <a:xfrm>
            <a:off x="4895918" y="4470927"/>
            <a:ext cx="2536517" cy="1162256"/>
            <a:chOff x="0" y="-57151"/>
            <a:chExt cx="5073034" cy="2324512"/>
          </a:xfrm>
        </p:grpSpPr>
        <p:sp>
          <p:nvSpPr>
            <p:cNvPr id="15" name="TextBox 15"/>
            <p:cNvSpPr txBox="1"/>
            <p:nvPr/>
          </p:nvSpPr>
          <p:spPr>
            <a:xfrm>
              <a:off x="0" y="-57151"/>
              <a:ext cx="1414662" cy="397674"/>
            </a:xfrm>
            <a:prstGeom prst="rect">
              <a:avLst/>
            </a:prstGeom>
          </p:spPr>
          <p:txBody>
            <a:bodyPr lIns="0" tIns="0" rIns="0" bIns="0" rtlCol="0" anchor="t">
              <a:spAutoFit/>
            </a:bodyPr>
            <a:lstStyle/>
            <a:p>
              <a:pPr>
                <a:lnSpc>
                  <a:spcPts val="1680"/>
                </a:lnSpc>
              </a:pPr>
              <a:r>
                <a:rPr lang="en-US" sz="1200" b="1" spc="7" dirty="0">
                  <a:solidFill>
                    <a:srgbClr val="5BC2E7"/>
                  </a:solidFill>
                  <a:latin typeface="Trebuchet MS Bold"/>
                  <a:ea typeface="Trebuchet MS Bold"/>
                  <a:cs typeface="Trebuchet MS Bold"/>
                  <a:sym typeface="Trebuchet MS Bold"/>
                </a:rPr>
                <a:t>PROJECT:</a:t>
              </a:r>
            </a:p>
          </p:txBody>
        </p:sp>
        <p:sp>
          <p:nvSpPr>
            <p:cNvPr id="16" name="TextBox 16"/>
            <p:cNvSpPr txBox="1"/>
            <p:nvPr/>
          </p:nvSpPr>
          <p:spPr>
            <a:xfrm>
              <a:off x="0" y="535219"/>
              <a:ext cx="5073034" cy="1732142"/>
            </a:xfrm>
            <a:prstGeom prst="rect">
              <a:avLst/>
            </a:prstGeom>
          </p:spPr>
          <p:txBody>
            <a:bodyPr lIns="0" tIns="0" rIns="0" bIns="0" rtlCol="0" anchor="t">
              <a:spAutoFit/>
            </a:bodyPr>
            <a:lstStyle/>
            <a:p>
              <a:pPr>
                <a:lnSpc>
                  <a:spcPts val="2314"/>
                </a:lnSpc>
              </a:pPr>
              <a:r>
                <a:rPr lang="en-US" sz="1866">
                  <a:solidFill>
                    <a:srgbClr val="183650"/>
                  </a:solidFill>
                  <a:latin typeface="Trebuchet MS"/>
                  <a:ea typeface="Trebuchet MS"/>
                  <a:cs typeface="Trebuchet MS"/>
                  <a:sym typeface="Trebuchet MS"/>
                </a:rPr>
                <a:t>INGA hydroelectric power plant</a:t>
              </a:r>
            </a:p>
            <a:p>
              <a:pPr>
                <a:lnSpc>
                  <a:spcPts val="2314"/>
                </a:lnSpc>
              </a:pPr>
              <a:endParaRPr lang="en-US" sz="1866">
                <a:solidFill>
                  <a:srgbClr val="183650"/>
                </a:solidFill>
                <a:latin typeface="Trebuchet MS"/>
                <a:ea typeface="Trebuchet MS"/>
                <a:cs typeface="Trebuchet MS"/>
                <a:sym typeface="Trebuchet MS"/>
              </a:endParaRPr>
            </a:p>
          </p:txBody>
        </p:sp>
      </p:grpSp>
      <p:grpSp>
        <p:nvGrpSpPr>
          <p:cNvPr id="17" name="Group 17"/>
          <p:cNvGrpSpPr/>
          <p:nvPr/>
        </p:nvGrpSpPr>
        <p:grpSpPr>
          <a:xfrm>
            <a:off x="8767145" y="4494740"/>
            <a:ext cx="2237186" cy="1099692"/>
            <a:chOff x="0" y="-9525"/>
            <a:chExt cx="4474372" cy="2199383"/>
          </a:xfrm>
        </p:grpSpPr>
        <p:sp>
          <p:nvSpPr>
            <p:cNvPr id="18" name="TextBox 18"/>
            <p:cNvSpPr txBox="1"/>
            <p:nvPr/>
          </p:nvSpPr>
          <p:spPr>
            <a:xfrm>
              <a:off x="0" y="-9525"/>
              <a:ext cx="4474372" cy="1641475"/>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15,000</a:t>
              </a:r>
            </a:p>
          </p:txBody>
        </p:sp>
        <p:sp>
          <p:nvSpPr>
            <p:cNvPr id="19" name="TextBox 19"/>
            <p:cNvSpPr txBox="1"/>
            <p:nvPr/>
          </p:nvSpPr>
          <p:spPr>
            <a:xfrm>
              <a:off x="101600" y="1625600"/>
              <a:ext cx="3641164" cy="564258"/>
            </a:xfrm>
            <a:prstGeom prst="rect">
              <a:avLst/>
            </a:prstGeom>
          </p:spPr>
          <p:txBody>
            <a:bodyPr lIns="0" tIns="0" rIns="0" bIns="0" rtlCol="0" anchor="t">
              <a:spAutoFit/>
            </a:bodyPr>
            <a:lstStyle/>
            <a:p>
              <a:pPr>
                <a:lnSpc>
                  <a:spcPts val="2239"/>
                </a:lnSpc>
              </a:pPr>
              <a:r>
                <a:rPr lang="en-US" sz="1866">
                  <a:solidFill>
                    <a:srgbClr val="183650"/>
                  </a:solidFill>
                  <a:latin typeface="Trebuchet MS"/>
                  <a:ea typeface="Trebuchet MS"/>
                  <a:cs typeface="Trebuchet MS"/>
                  <a:sym typeface="Trebuchet MS"/>
                </a:rPr>
                <a:t>FRT</a:t>
              </a:r>
            </a:p>
          </p:txBody>
        </p:sp>
      </p:grpSp>
      <p:pic>
        <p:nvPicPr>
          <p:cNvPr id="22" name="Graphic 21">
            <a:extLst>
              <a:ext uri="{FF2B5EF4-FFF2-40B4-BE49-F238E27FC236}">
                <a16:creationId xmlns:a16="http://schemas.microsoft.com/office/drawing/2014/main" id="{E3ACF777-E485-C2BC-734D-662FD22505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0599" y="282526"/>
            <a:ext cx="2178000" cy="365174"/>
          </a:xfrm>
          <a:prstGeom prst="rect">
            <a:avLst/>
          </a:prstGeom>
        </p:spPr>
      </p:pic>
      <p:sp>
        <p:nvSpPr>
          <p:cNvPr id="20" name="TextBox 19">
            <a:extLst>
              <a:ext uri="{FF2B5EF4-FFF2-40B4-BE49-F238E27FC236}">
                <a16:creationId xmlns:a16="http://schemas.microsoft.com/office/drawing/2014/main" id="{4868C22A-330C-EB7F-783E-E6FA524AF6B8}"/>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OUR EXPERIENCE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7225"/>
            <a:ext cx="3776832" cy="6895225"/>
          </a:xfrm>
          <a:custGeom>
            <a:avLst/>
            <a:gdLst/>
            <a:ahLst/>
            <a:cxnLst/>
            <a:rect l="l" t="t" r="r" b="b"/>
            <a:pathLst>
              <a:path w="5665248" h="10499974">
                <a:moveTo>
                  <a:pt x="0" y="0"/>
                </a:moveTo>
                <a:lnTo>
                  <a:pt x="5665248" y="0"/>
                </a:lnTo>
                <a:lnTo>
                  <a:pt x="5665248" y="10499974"/>
                </a:lnTo>
                <a:lnTo>
                  <a:pt x="0" y="10499974"/>
                </a:lnTo>
                <a:lnTo>
                  <a:pt x="0" y="0"/>
                </a:lnTo>
                <a:close/>
              </a:path>
            </a:pathLst>
          </a:custGeom>
          <a:blipFill>
            <a:blip r:embed="rId2" cstate="print">
              <a:extLst>
                <a:ext uri="{28A0092B-C50C-407E-A947-70E740481C1C}">
                  <a14:useLocalDpi xmlns:a14="http://schemas.microsoft.com/office/drawing/2010/main"/>
                </a:ext>
              </a:extLst>
            </a:blip>
            <a:stretch>
              <a:fillRect t="291"/>
            </a:stretch>
          </a:blipFill>
        </p:spPr>
        <p:txBody>
          <a:bodyPr/>
          <a:lstStyle/>
          <a:p>
            <a:endParaRPr lang="en-US" sz="1200"/>
          </a:p>
        </p:txBody>
      </p:sp>
      <p:sp>
        <p:nvSpPr>
          <p:cNvPr id="3" name="Freeform 3"/>
          <p:cNvSpPr/>
          <p:nvPr/>
        </p:nvSpPr>
        <p:spPr>
          <a:xfrm>
            <a:off x="8415168" y="-18662"/>
            <a:ext cx="3776832" cy="6876662"/>
          </a:xfrm>
          <a:custGeom>
            <a:avLst/>
            <a:gdLst/>
            <a:ahLst/>
            <a:cxnLst/>
            <a:rect l="l" t="t" r="r" b="b"/>
            <a:pathLst>
              <a:path w="5665248" h="10499974">
                <a:moveTo>
                  <a:pt x="0" y="0"/>
                </a:moveTo>
                <a:lnTo>
                  <a:pt x="5665248" y="0"/>
                </a:lnTo>
                <a:lnTo>
                  <a:pt x="5665248" y="10499974"/>
                </a:lnTo>
                <a:lnTo>
                  <a:pt x="0" y="10499974"/>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4" name="Group 4"/>
          <p:cNvGrpSpPr>
            <a:grpSpLocks noGrp="1" noUngrp="1" noRot="1" noMove="1" noResize="1"/>
          </p:cNvGrpSpPr>
          <p:nvPr/>
        </p:nvGrpSpPr>
        <p:grpSpPr>
          <a:xfrm>
            <a:off x="8424649" y="0"/>
            <a:ext cx="3776832" cy="6880535"/>
            <a:chOff x="0" y="0"/>
            <a:chExt cx="1492082" cy="3447025"/>
          </a:xfrm>
        </p:grpSpPr>
        <p:sp>
          <p:nvSpPr>
            <p:cNvPr id="5" name="Freeform 5"/>
            <p:cNvSpPr>
              <a:spLocks noGrp="1" noRot="1" noMove="1" noResize="1" noEditPoints="1" noAdjustHandles="1" noChangeArrowheads="1" noChangeShapeType="1"/>
            </p:cNvSpPr>
            <p:nvPr/>
          </p:nvSpPr>
          <p:spPr>
            <a:xfrm>
              <a:off x="0" y="0"/>
              <a:ext cx="1492082" cy="3447025"/>
            </a:xfrm>
            <a:custGeom>
              <a:avLst/>
              <a:gdLst/>
              <a:ahLst/>
              <a:cxnLst/>
              <a:rect l="l" t="t" r="r" b="b"/>
              <a:pathLst>
                <a:path w="1492082" h="3447025">
                  <a:moveTo>
                    <a:pt x="0" y="0"/>
                  </a:moveTo>
                  <a:lnTo>
                    <a:pt x="1492082" y="0"/>
                  </a:lnTo>
                  <a:lnTo>
                    <a:pt x="1492082" y="3447025"/>
                  </a:lnTo>
                  <a:lnTo>
                    <a:pt x="0" y="344702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0" y="-38100"/>
              <a:ext cx="1492082" cy="3485125"/>
            </a:xfrm>
            <a:prstGeom prst="rect">
              <a:avLst/>
            </a:prstGeom>
          </p:spPr>
          <p:txBody>
            <a:bodyPr lIns="33867" tIns="33867" rIns="33867" bIns="33867" rtlCol="0" anchor="ctr"/>
            <a:lstStyle/>
            <a:p>
              <a:pPr algn="ctr">
                <a:lnSpc>
                  <a:spcPts val="1400"/>
                </a:lnSpc>
              </a:pPr>
              <a:endParaRPr sz="1200"/>
            </a:p>
          </p:txBody>
        </p:sp>
      </p:grpSp>
      <p:grpSp>
        <p:nvGrpSpPr>
          <p:cNvPr id="7" name="Group 7"/>
          <p:cNvGrpSpPr>
            <a:grpSpLocks noGrp="1" noUngrp="1" noRot="1" noMove="1" noResize="1"/>
          </p:cNvGrpSpPr>
          <p:nvPr/>
        </p:nvGrpSpPr>
        <p:grpSpPr>
          <a:xfrm>
            <a:off x="0" y="0"/>
            <a:ext cx="3776832" cy="6848439"/>
            <a:chOff x="0" y="0"/>
            <a:chExt cx="1492082" cy="3447025"/>
          </a:xfrm>
        </p:grpSpPr>
        <p:sp>
          <p:nvSpPr>
            <p:cNvPr id="8" name="Freeform 8"/>
            <p:cNvSpPr>
              <a:spLocks noGrp="1" noRot="1" noMove="1" noResize="1" noEditPoints="1" noAdjustHandles="1" noChangeArrowheads="1" noChangeShapeType="1"/>
            </p:cNvSpPr>
            <p:nvPr/>
          </p:nvSpPr>
          <p:spPr>
            <a:xfrm>
              <a:off x="0" y="0"/>
              <a:ext cx="1492082" cy="3447025"/>
            </a:xfrm>
            <a:custGeom>
              <a:avLst/>
              <a:gdLst/>
              <a:ahLst/>
              <a:cxnLst/>
              <a:rect l="l" t="t" r="r" b="b"/>
              <a:pathLst>
                <a:path w="1492082" h="3447025">
                  <a:moveTo>
                    <a:pt x="0" y="0"/>
                  </a:moveTo>
                  <a:lnTo>
                    <a:pt x="1492082" y="0"/>
                  </a:lnTo>
                  <a:lnTo>
                    <a:pt x="1492082" y="3447025"/>
                  </a:lnTo>
                  <a:lnTo>
                    <a:pt x="0" y="344702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9" name="TextBox 9"/>
            <p:cNvSpPr txBox="1">
              <a:spLocks noGrp="1" noRot="1" noMove="1" noResize="1" noEditPoints="1" noAdjustHandles="1" noChangeArrowheads="1" noChangeShapeType="1"/>
            </p:cNvSpPr>
            <p:nvPr/>
          </p:nvSpPr>
          <p:spPr>
            <a:xfrm>
              <a:off x="0" y="-38100"/>
              <a:ext cx="1492082" cy="3485125"/>
            </a:xfrm>
            <a:prstGeom prst="rect">
              <a:avLst/>
            </a:prstGeom>
          </p:spPr>
          <p:txBody>
            <a:bodyPr lIns="33867" tIns="33867" rIns="33867" bIns="33867" rtlCol="0" anchor="ctr"/>
            <a:lstStyle/>
            <a:p>
              <a:pPr algn="ctr">
                <a:lnSpc>
                  <a:spcPts val="1400"/>
                </a:lnSpc>
              </a:pPr>
              <a:endParaRPr sz="1200"/>
            </a:p>
          </p:txBody>
        </p:sp>
      </p:grpSp>
      <p:sp>
        <p:nvSpPr>
          <p:cNvPr id="10" name="Freeform 10"/>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2" name="Group 12"/>
          <p:cNvGrpSpPr>
            <a:grpSpLocks noGrp="1" noUngrp="1" noRot="1" noMove="1" noResize="1"/>
          </p:cNvGrpSpPr>
          <p:nvPr/>
        </p:nvGrpSpPr>
        <p:grpSpPr>
          <a:xfrm>
            <a:off x="4272929" y="2810358"/>
            <a:ext cx="3655623" cy="2575343"/>
            <a:chOff x="0" y="0"/>
            <a:chExt cx="1444197" cy="1017419"/>
          </a:xfrm>
        </p:grpSpPr>
        <p:sp>
          <p:nvSpPr>
            <p:cNvPr id="13" name="Freeform 13"/>
            <p:cNvSpPr>
              <a:spLocks noGrp="1" noRot="1" noMove="1" noResize="1" noEditPoints="1" noAdjustHandles="1" noChangeArrowheads="1" noChangeShapeType="1"/>
            </p:cNvSpPr>
            <p:nvPr/>
          </p:nvSpPr>
          <p:spPr>
            <a:xfrm>
              <a:off x="0" y="0"/>
              <a:ext cx="1444197" cy="1017419"/>
            </a:xfrm>
            <a:custGeom>
              <a:avLst/>
              <a:gdLst/>
              <a:ahLst/>
              <a:cxnLst/>
              <a:rect l="l" t="t" r="r" b="b"/>
              <a:pathLst>
                <a:path w="1444197" h="1017419">
                  <a:moveTo>
                    <a:pt x="0" y="0"/>
                  </a:moveTo>
                  <a:lnTo>
                    <a:pt x="1444197" y="0"/>
                  </a:lnTo>
                  <a:lnTo>
                    <a:pt x="1444197" y="1017419"/>
                  </a:lnTo>
                  <a:lnTo>
                    <a:pt x="0" y="1017419"/>
                  </a:lnTo>
                  <a:close/>
                </a:path>
              </a:pathLst>
            </a:custGeom>
            <a:solidFill>
              <a:srgbClr val="FFFFFF"/>
            </a:solidFill>
          </p:spPr>
          <p:txBody>
            <a:bodyPr/>
            <a:lstStyle/>
            <a:p>
              <a:endParaRPr lang="en-US" sz="1200"/>
            </a:p>
          </p:txBody>
        </p:sp>
        <p:sp>
          <p:nvSpPr>
            <p:cNvPr id="14" name="TextBox 14"/>
            <p:cNvSpPr txBox="1">
              <a:spLocks noGrp="1" noRot="1" noMove="1" noResize="1" noEditPoints="1" noAdjustHandles="1" noChangeArrowheads="1" noChangeShapeType="1"/>
            </p:cNvSpPr>
            <p:nvPr/>
          </p:nvSpPr>
          <p:spPr>
            <a:xfrm>
              <a:off x="0" y="-38100"/>
              <a:ext cx="1444197" cy="1055519"/>
            </a:xfrm>
            <a:prstGeom prst="rect">
              <a:avLst/>
            </a:prstGeom>
          </p:spPr>
          <p:txBody>
            <a:bodyPr lIns="33867" tIns="33867" rIns="33867" bIns="33867" rtlCol="0" anchor="ctr"/>
            <a:lstStyle/>
            <a:p>
              <a:pPr algn="ctr">
                <a:lnSpc>
                  <a:spcPts val="1400"/>
                </a:lnSpc>
              </a:pPr>
              <a:endParaRPr sz="1200"/>
            </a:p>
          </p:txBody>
        </p:sp>
      </p:grpSp>
      <p:sp>
        <p:nvSpPr>
          <p:cNvPr id="15" name="TextBox 15"/>
          <p:cNvSpPr txBox="1"/>
          <p:nvPr/>
        </p:nvSpPr>
        <p:spPr>
          <a:xfrm>
            <a:off x="5742335" y="3098973"/>
            <a:ext cx="707331" cy="198837"/>
          </a:xfrm>
          <a:prstGeom prst="rect">
            <a:avLst/>
          </a:prstGeom>
        </p:spPr>
        <p:txBody>
          <a:bodyPr lIns="0" tIns="0" rIns="0" bIns="0" rtlCol="0" anchor="t">
            <a:spAutoFit/>
          </a:bodyPr>
          <a:lstStyle/>
          <a:p>
            <a:pPr algn="ctr">
              <a:lnSpc>
                <a:spcPts val="1680"/>
              </a:lnSpc>
            </a:pPr>
            <a:r>
              <a:rPr lang="en-US" sz="1200" b="1" spc="7" dirty="0">
                <a:solidFill>
                  <a:srgbClr val="5BC2E7"/>
                </a:solidFill>
                <a:latin typeface="Trebuchet MS Bold"/>
                <a:ea typeface="Trebuchet MS Bold"/>
                <a:cs typeface="Trebuchet MS Bold"/>
                <a:sym typeface="Trebuchet MS Bold"/>
              </a:rPr>
              <a:t>PROJECT:</a:t>
            </a:r>
          </a:p>
        </p:txBody>
      </p:sp>
      <p:sp>
        <p:nvSpPr>
          <p:cNvPr id="16" name="TextBox 16"/>
          <p:cNvSpPr txBox="1"/>
          <p:nvPr/>
        </p:nvSpPr>
        <p:spPr>
          <a:xfrm>
            <a:off x="3776832" y="3430443"/>
            <a:ext cx="4638336" cy="276166"/>
          </a:xfrm>
          <a:prstGeom prst="rect">
            <a:avLst/>
          </a:prstGeom>
        </p:spPr>
        <p:txBody>
          <a:bodyPr lIns="0" tIns="0" rIns="0" bIns="0" rtlCol="0" anchor="t">
            <a:spAutoFit/>
          </a:bodyPr>
          <a:lstStyle/>
          <a:p>
            <a:pPr algn="ctr">
              <a:lnSpc>
                <a:spcPts val="2314"/>
              </a:lnSpc>
            </a:pPr>
            <a:r>
              <a:rPr lang="en-US" sz="1866">
                <a:solidFill>
                  <a:srgbClr val="183650"/>
                </a:solidFill>
                <a:latin typeface="Trebuchet MS"/>
                <a:ea typeface="Trebuchet MS"/>
                <a:cs typeface="Trebuchet MS"/>
                <a:sym typeface="Trebuchet MS"/>
              </a:rPr>
              <a:t>Genelba Power Plant</a:t>
            </a:r>
          </a:p>
        </p:txBody>
      </p:sp>
      <p:grpSp>
        <p:nvGrpSpPr>
          <p:cNvPr id="17" name="Group 17"/>
          <p:cNvGrpSpPr/>
          <p:nvPr/>
        </p:nvGrpSpPr>
        <p:grpSpPr>
          <a:xfrm>
            <a:off x="4892470" y="3860951"/>
            <a:ext cx="2407060" cy="1116144"/>
            <a:chOff x="-331458" y="-324559"/>
            <a:chExt cx="4814120" cy="2232287"/>
          </a:xfrm>
        </p:grpSpPr>
        <p:sp>
          <p:nvSpPr>
            <p:cNvPr id="18" name="TextBox 18"/>
            <p:cNvSpPr txBox="1"/>
            <p:nvPr/>
          </p:nvSpPr>
          <p:spPr>
            <a:xfrm>
              <a:off x="-331458" y="-324559"/>
              <a:ext cx="4814120" cy="1641475"/>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60,000</a:t>
              </a:r>
            </a:p>
          </p:txBody>
        </p:sp>
        <p:sp>
          <p:nvSpPr>
            <p:cNvPr id="19" name="TextBox 19"/>
            <p:cNvSpPr txBox="1"/>
            <p:nvPr/>
          </p:nvSpPr>
          <p:spPr>
            <a:xfrm>
              <a:off x="255020" y="1343470"/>
              <a:ext cx="3641164" cy="564258"/>
            </a:xfrm>
            <a:prstGeom prst="rect">
              <a:avLst/>
            </a:prstGeom>
          </p:spPr>
          <p:txBody>
            <a:bodyPr lIns="0" tIns="0" rIns="0" bIns="0" rtlCol="0" anchor="t">
              <a:spAutoFit/>
            </a:bodyPr>
            <a:lstStyle/>
            <a:p>
              <a:pPr algn="ctr">
                <a:lnSpc>
                  <a:spcPts val="2239"/>
                </a:lnSpc>
              </a:pPr>
              <a:r>
                <a:rPr lang="en-US" sz="1866" dirty="0">
                  <a:solidFill>
                    <a:srgbClr val="183650"/>
                  </a:solidFill>
                  <a:latin typeface="Trebuchet MS"/>
                  <a:ea typeface="Trebuchet MS"/>
                  <a:cs typeface="Trebuchet MS"/>
                  <a:sym typeface="Trebuchet MS"/>
                </a:rPr>
                <a:t>FRT</a:t>
              </a:r>
            </a:p>
          </p:txBody>
        </p:sp>
      </p:grpSp>
      <p:sp>
        <p:nvSpPr>
          <p:cNvPr id="21" name="TextBox 21"/>
          <p:cNvSpPr txBox="1"/>
          <p:nvPr/>
        </p:nvSpPr>
        <p:spPr>
          <a:xfrm>
            <a:off x="4699423" y="1790971"/>
            <a:ext cx="2950619" cy="213264"/>
          </a:xfrm>
          <a:prstGeom prst="rect">
            <a:avLst/>
          </a:prstGeom>
        </p:spPr>
        <p:txBody>
          <a:bodyPr lIns="0" tIns="0" rIns="0" bIns="0" rtlCol="0" anchor="t">
            <a:spAutoFit/>
          </a:bodyPr>
          <a:lstStyle/>
          <a:p>
            <a:pPr algn="ctr">
              <a:lnSpc>
                <a:spcPts val="1773"/>
              </a:lnSpc>
            </a:pPr>
            <a:r>
              <a:rPr lang="en-US" sz="1267" b="1" dirty="0">
                <a:solidFill>
                  <a:srgbClr val="5BC2E7"/>
                </a:solidFill>
                <a:latin typeface="Montserrat 1 Bold" panose="020B0604020202020204" charset="0"/>
                <a:ea typeface="Trebuchet MS Bold"/>
                <a:cs typeface="Trebuchet MS Bold"/>
                <a:sym typeface="Trebuchet MS Bold"/>
              </a:rPr>
              <a:t>Projects in Argentina</a:t>
            </a:r>
          </a:p>
        </p:txBody>
      </p:sp>
      <p:sp>
        <p:nvSpPr>
          <p:cNvPr id="22" name="TextBox 22"/>
          <p:cNvSpPr txBox="1"/>
          <p:nvPr/>
        </p:nvSpPr>
        <p:spPr>
          <a:xfrm>
            <a:off x="4541958" y="1427850"/>
            <a:ext cx="3108084" cy="403059"/>
          </a:xfrm>
          <a:prstGeom prst="rect">
            <a:avLst/>
          </a:prstGeom>
        </p:spPr>
        <p:txBody>
          <a:bodyPr wrap="square" lIns="0" tIns="0" rIns="0" bIns="0" rtlCol="0" anchor="t">
            <a:spAutoFit/>
          </a:bodyPr>
          <a:lstStyle/>
          <a:p>
            <a:pPr algn="ctr">
              <a:lnSpc>
                <a:spcPts val="3360"/>
              </a:lnSpc>
              <a:spcBef>
                <a:spcPct val="0"/>
              </a:spcBef>
            </a:pPr>
            <a:r>
              <a:rPr lang="en-US" sz="2400" b="1" dirty="0">
                <a:solidFill>
                  <a:srgbClr val="183650"/>
                </a:solidFill>
                <a:latin typeface="Montserrat 1 Bold"/>
                <a:ea typeface="Montserrat 1 Bold"/>
                <a:cs typeface="Montserrat 1 Bold"/>
                <a:sym typeface="Montserrat 1 Bold"/>
              </a:rPr>
              <a:t>OUR EXPERIENCE</a:t>
            </a:r>
          </a:p>
        </p:txBody>
      </p:sp>
      <p:sp>
        <p:nvSpPr>
          <p:cNvPr id="25" name="Title Placeholder 1">
            <a:extLst>
              <a:ext uri="{FF2B5EF4-FFF2-40B4-BE49-F238E27FC236}">
                <a16:creationId xmlns:a16="http://schemas.microsoft.com/office/drawing/2014/main" id="{41241AFE-5A7A-A712-D58A-CE146CDCA4A5}"/>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27</a:t>
            </a:fld>
            <a:endParaRPr lang="en-US" sz="1500" dirty="0">
              <a:solidFill>
                <a:srgbClr val="F3F4F5"/>
              </a:solidFill>
            </a:endParaRPr>
          </a:p>
        </p:txBody>
      </p:sp>
      <p:sp>
        <p:nvSpPr>
          <p:cNvPr id="26" name="TextBox 25">
            <a:extLst>
              <a:ext uri="{FF2B5EF4-FFF2-40B4-BE49-F238E27FC236}">
                <a16:creationId xmlns:a16="http://schemas.microsoft.com/office/drawing/2014/main" id="{BC9B2E09-BBA0-54C4-4DDC-B0547C5E1389}"/>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OUR EXPERIENCE</a:t>
            </a:r>
          </a:p>
        </p:txBody>
      </p:sp>
      <p:pic>
        <p:nvPicPr>
          <p:cNvPr id="27" name="Graphic 26">
            <a:extLst>
              <a:ext uri="{FF2B5EF4-FFF2-40B4-BE49-F238E27FC236}">
                <a16:creationId xmlns:a16="http://schemas.microsoft.com/office/drawing/2014/main" id="{0A63BB70-5466-830F-86F5-992C8A26BA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0599" y="282526"/>
            <a:ext cx="2178000" cy="3651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 y="0"/>
            <a:ext cx="3776489" cy="6858000"/>
          </a:xfrm>
          <a:custGeom>
            <a:avLst/>
            <a:gdLst/>
            <a:ahLst/>
            <a:cxnLst/>
            <a:rect l="l" t="t" r="r" b="b"/>
            <a:pathLst>
              <a:path w="5664733" h="10287000">
                <a:moveTo>
                  <a:pt x="0" y="0"/>
                </a:moveTo>
                <a:lnTo>
                  <a:pt x="5664733" y="0"/>
                </a:lnTo>
                <a:lnTo>
                  <a:pt x="5664733"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 name="Freeform 3"/>
          <p:cNvSpPr/>
          <p:nvPr/>
        </p:nvSpPr>
        <p:spPr>
          <a:xfrm>
            <a:off x="8425399" y="0"/>
            <a:ext cx="3766601" cy="6858000"/>
          </a:xfrm>
          <a:custGeom>
            <a:avLst/>
            <a:gdLst/>
            <a:ahLst/>
            <a:cxnLst/>
            <a:rect l="l" t="t" r="r" b="b"/>
            <a:pathLst>
              <a:path w="5649902" h="10287000">
                <a:moveTo>
                  <a:pt x="0" y="0"/>
                </a:moveTo>
                <a:lnTo>
                  <a:pt x="5649902" y="0"/>
                </a:lnTo>
                <a:lnTo>
                  <a:pt x="5649902" y="10287000"/>
                </a:lnTo>
                <a:lnTo>
                  <a:pt x="0" y="1028700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4" name="Group 4"/>
          <p:cNvGrpSpPr>
            <a:grpSpLocks noGrp="1" noUngrp="1" noRot="1" noMove="1" noResize="1"/>
          </p:cNvGrpSpPr>
          <p:nvPr/>
        </p:nvGrpSpPr>
        <p:grpSpPr>
          <a:xfrm>
            <a:off x="-3076" y="0"/>
            <a:ext cx="3776489" cy="6858000"/>
            <a:chOff x="0" y="0"/>
            <a:chExt cx="1491946" cy="3447025"/>
          </a:xfrm>
        </p:grpSpPr>
        <p:sp>
          <p:nvSpPr>
            <p:cNvPr id="5" name="Freeform 5"/>
            <p:cNvSpPr>
              <a:spLocks noGrp="1" noRot="1" noMove="1" noResize="1" noEditPoints="1" noAdjustHandles="1" noChangeArrowheads="1" noChangeShapeType="1"/>
            </p:cNvSpPr>
            <p:nvPr/>
          </p:nvSpPr>
          <p:spPr>
            <a:xfrm>
              <a:off x="0" y="0"/>
              <a:ext cx="1491946" cy="3447025"/>
            </a:xfrm>
            <a:custGeom>
              <a:avLst/>
              <a:gdLst/>
              <a:ahLst/>
              <a:cxnLst/>
              <a:rect l="l" t="t" r="r" b="b"/>
              <a:pathLst>
                <a:path w="1491946" h="3447025">
                  <a:moveTo>
                    <a:pt x="0" y="0"/>
                  </a:moveTo>
                  <a:lnTo>
                    <a:pt x="1491946" y="0"/>
                  </a:lnTo>
                  <a:lnTo>
                    <a:pt x="1491946" y="3447025"/>
                  </a:lnTo>
                  <a:lnTo>
                    <a:pt x="0" y="344702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0" y="-38100"/>
              <a:ext cx="1491946" cy="3485125"/>
            </a:xfrm>
            <a:prstGeom prst="rect">
              <a:avLst/>
            </a:prstGeom>
          </p:spPr>
          <p:txBody>
            <a:bodyPr lIns="33867" tIns="33867" rIns="33867" bIns="33867" rtlCol="0" anchor="ctr"/>
            <a:lstStyle/>
            <a:p>
              <a:pPr algn="ctr">
                <a:lnSpc>
                  <a:spcPts val="1400"/>
                </a:lnSpc>
              </a:pPr>
              <a:endParaRPr sz="1200"/>
            </a:p>
          </p:txBody>
        </p:sp>
      </p:grpSp>
      <p:grpSp>
        <p:nvGrpSpPr>
          <p:cNvPr id="7" name="Group 7"/>
          <p:cNvGrpSpPr>
            <a:grpSpLocks noGrp="1" noUngrp="1" noRot="1" noMove="1" noResize="1"/>
          </p:cNvGrpSpPr>
          <p:nvPr/>
        </p:nvGrpSpPr>
        <p:grpSpPr>
          <a:xfrm>
            <a:off x="8415168" y="0"/>
            <a:ext cx="3766601" cy="6858000"/>
            <a:chOff x="0" y="0"/>
            <a:chExt cx="1488040" cy="3447025"/>
          </a:xfrm>
        </p:grpSpPr>
        <p:sp>
          <p:nvSpPr>
            <p:cNvPr id="8" name="Freeform 8"/>
            <p:cNvSpPr>
              <a:spLocks noGrp="1" noRot="1" noMove="1" noResize="1" noEditPoints="1" noAdjustHandles="1" noChangeArrowheads="1" noChangeShapeType="1"/>
            </p:cNvSpPr>
            <p:nvPr/>
          </p:nvSpPr>
          <p:spPr>
            <a:xfrm>
              <a:off x="0" y="0"/>
              <a:ext cx="1488040" cy="3447025"/>
            </a:xfrm>
            <a:custGeom>
              <a:avLst/>
              <a:gdLst/>
              <a:ahLst/>
              <a:cxnLst/>
              <a:rect l="l" t="t" r="r" b="b"/>
              <a:pathLst>
                <a:path w="1488040" h="3447025">
                  <a:moveTo>
                    <a:pt x="0" y="0"/>
                  </a:moveTo>
                  <a:lnTo>
                    <a:pt x="1488040" y="0"/>
                  </a:lnTo>
                  <a:lnTo>
                    <a:pt x="1488040" y="3447025"/>
                  </a:lnTo>
                  <a:lnTo>
                    <a:pt x="0" y="344702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9" name="TextBox 9"/>
            <p:cNvSpPr txBox="1">
              <a:spLocks noGrp="1" noRot="1" noMove="1" noResize="1" noEditPoints="1" noAdjustHandles="1" noChangeArrowheads="1" noChangeShapeType="1"/>
            </p:cNvSpPr>
            <p:nvPr/>
          </p:nvSpPr>
          <p:spPr>
            <a:xfrm>
              <a:off x="0" y="-38100"/>
              <a:ext cx="1488040" cy="3485125"/>
            </a:xfrm>
            <a:prstGeom prst="rect">
              <a:avLst/>
            </a:prstGeom>
          </p:spPr>
          <p:txBody>
            <a:bodyPr lIns="33867" tIns="33867" rIns="33867" bIns="33867" rtlCol="0" anchor="ctr"/>
            <a:lstStyle/>
            <a:p>
              <a:pPr algn="ctr">
                <a:lnSpc>
                  <a:spcPts val="1400"/>
                </a:lnSpc>
              </a:pPr>
              <a:endParaRPr sz="1200"/>
            </a:p>
          </p:txBody>
        </p:sp>
      </p:grpSp>
      <p:sp>
        <p:nvSpPr>
          <p:cNvPr id="10" name="Freeform 10"/>
          <p:cNvSpPr/>
          <p:nvPr/>
        </p:nvSpPr>
        <p:spPr>
          <a:xfrm rot="-5400000">
            <a:off x="685800" y="529318"/>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1" name="Group 11"/>
          <p:cNvGrpSpPr>
            <a:grpSpLocks noGrp="1" noUngrp="1" noRot="1" noMove="1" noResize="1"/>
          </p:cNvGrpSpPr>
          <p:nvPr/>
        </p:nvGrpSpPr>
        <p:grpSpPr>
          <a:xfrm>
            <a:off x="4272929" y="2810358"/>
            <a:ext cx="3655623" cy="2575343"/>
            <a:chOff x="0" y="0"/>
            <a:chExt cx="1444197" cy="1017419"/>
          </a:xfrm>
        </p:grpSpPr>
        <p:sp>
          <p:nvSpPr>
            <p:cNvPr id="12" name="Freeform 12"/>
            <p:cNvSpPr>
              <a:spLocks noGrp="1" noRot="1" noMove="1" noResize="1" noEditPoints="1" noAdjustHandles="1" noChangeArrowheads="1" noChangeShapeType="1"/>
            </p:cNvSpPr>
            <p:nvPr/>
          </p:nvSpPr>
          <p:spPr>
            <a:xfrm>
              <a:off x="0" y="0"/>
              <a:ext cx="1444197" cy="1017419"/>
            </a:xfrm>
            <a:custGeom>
              <a:avLst/>
              <a:gdLst/>
              <a:ahLst/>
              <a:cxnLst/>
              <a:rect l="l" t="t" r="r" b="b"/>
              <a:pathLst>
                <a:path w="1444197" h="1017419">
                  <a:moveTo>
                    <a:pt x="0" y="0"/>
                  </a:moveTo>
                  <a:lnTo>
                    <a:pt x="1444197" y="0"/>
                  </a:lnTo>
                  <a:lnTo>
                    <a:pt x="1444197" y="1017419"/>
                  </a:lnTo>
                  <a:lnTo>
                    <a:pt x="0" y="1017419"/>
                  </a:lnTo>
                  <a:close/>
                </a:path>
              </a:pathLst>
            </a:custGeom>
            <a:solidFill>
              <a:srgbClr val="FFFFFF"/>
            </a:solidFill>
          </p:spPr>
          <p:txBody>
            <a:bodyPr/>
            <a:lstStyle/>
            <a:p>
              <a:endParaRPr lang="en-US" sz="1200"/>
            </a:p>
          </p:txBody>
        </p:sp>
        <p:sp>
          <p:nvSpPr>
            <p:cNvPr id="13" name="TextBox 13"/>
            <p:cNvSpPr txBox="1">
              <a:spLocks noGrp="1" noRot="1" noMove="1" noResize="1" noEditPoints="1" noAdjustHandles="1" noChangeArrowheads="1" noChangeShapeType="1"/>
            </p:cNvSpPr>
            <p:nvPr/>
          </p:nvSpPr>
          <p:spPr>
            <a:xfrm>
              <a:off x="0" y="-38100"/>
              <a:ext cx="1444197" cy="1055519"/>
            </a:xfrm>
            <a:prstGeom prst="rect">
              <a:avLst/>
            </a:prstGeom>
          </p:spPr>
          <p:txBody>
            <a:bodyPr lIns="33867" tIns="33867" rIns="33867" bIns="33867" rtlCol="0" anchor="ctr"/>
            <a:lstStyle/>
            <a:p>
              <a:pPr algn="ctr">
                <a:lnSpc>
                  <a:spcPts val="1400"/>
                </a:lnSpc>
              </a:pPr>
              <a:endParaRPr sz="1200"/>
            </a:p>
          </p:txBody>
        </p:sp>
      </p:grpSp>
      <p:sp>
        <p:nvSpPr>
          <p:cNvPr id="14" name="TextBox 14"/>
          <p:cNvSpPr txBox="1"/>
          <p:nvPr/>
        </p:nvSpPr>
        <p:spPr>
          <a:xfrm>
            <a:off x="5738915" y="3087580"/>
            <a:ext cx="707331" cy="198837"/>
          </a:xfrm>
          <a:prstGeom prst="rect">
            <a:avLst/>
          </a:prstGeom>
        </p:spPr>
        <p:txBody>
          <a:bodyPr lIns="0" tIns="0" rIns="0" bIns="0" rtlCol="0" anchor="t">
            <a:spAutoFit/>
          </a:bodyPr>
          <a:lstStyle/>
          <a:p>
            <a:pPr algn="ctr">
              <a:lnSpc>
                <a:spcPts val="1680"/>
              </a:lnSpc>
            </a:pPr>
            <a:r>
              <a:rPr lang="en-US" sz="1200" b="1" spc="7" dirty="0">
                <a:solidFill>
                  <a:srgbClr val="5BC2E7"/>
                </a:solidFill>
                <a:latin typeface="Trebuchet MS Bold"/>
                <a:ea typeface="Trebuchet MS Bold"/>
                <a:cs typeface="Trebuchet MS Bold"/>
                <a:sym typeface="Trebuchet MS Bold"/>
              </a:rPr>
              <a:t>PROJECT:</a:t>
            </a:r>
          </a:p>
        </p:txBody>
      </p:sp>
      <p:sp>
        <p:nvSpPr>
          <p:cNvPr id="15" name="TextBox 15"/>
          <p:cNvSpPr txBox="1"/>
          <p:nvPr/>
        </p:nvSpPr>
        <p:spPr>
          <a:xfrm>
            <a:off x="3773413" y="3428231"/>
            <a:ext cx="4638336" cy="276166"/>
          </a:xfrm>
          <a:prstGeom prst="rect">
            <a:avLst/>
          </a:prstGeom>
        </p:spPr>
        <p:txBody>
          <a:bodyPr lIns="0" tIns="0" rIns="0" bIns="0" rtlCol="0" anchor="t">
            <a:spAutoFit/>
          </a:bodyPr>
          <a:lstStyle/>
          <a:p>
            <a:pPr algn="ctr">
              <a:lnSpc>
                <a:spcPts val="2314"/>
              </a:lnSpc>
            </a:pPr>
            <a:r>
              <a:rPr lang="en-US" sz="1866" dirty="0" err="1">
                <a:solidFill>
                  <a:srgbClr val="183650"/>
                </a:solidFill>
                <a:latin typeface="Trebuchet MS"/>
                <a:ea typeface="Trebuchet MS"/>
                <a:cs typeface="Trebuchet MS"/>
                <a:sym typeface="Trebuchet MS"/>
              </a:rPr>
              <a:t>Thermo</a:t>
            </a:r>
            <a:r>
              <a:rPr lang="en-US" sz="1866" dirty="0">
                <a:solidFill>
                  <a:srgbClr val="183650"/>
                </a:solidFill>
                <a:latin typeface="Trebuchet MS"/>
                <a:ea typeface="Trebuchet MS"/>
                <a:cs typeface="Trebuchet MS"/>
                <a:sym typeface="Trebuchet MS"/>
              </a:rPr>
              <a:t> Power Plant</a:t>
            </a:r>
          </a:p>
        </p:txBody>
      </p:sp>
      <p:grpSp>
        <p:nvGrpSpPr>
          <p:cNvPr id="16" name="Group 16"/>
          <p:cNvGrpSpPr/>
          <p:nvPr/>
        </p:nvGrpSpPr>
        <p:grpSpPr>
          <a:xfrm>
            <a:off x="4901492" y="3858739"/>
            <a:ext cx="2382178" cy="1061257"/>
            <a:chOff x="-149110" y="-178339"/>
            <a:chExt cx="4764356" cy="2122513"/>
          </a:xfrm>
        </p:grpSpPr>
        <p:sp>
          <p:nvSpPr>
            <p:cNvPr id="17" name="TextBox 17"/>
            <p:cNvSpPr txBox="1"/>
            <p:nvPr/>
          </p:nvSpPr>
          <p:spPr>
            <a:xfrm>
              <a:off x="-149110" y="-178339"/>
              <a:ext cx="4764356" cy="1641475"/>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20,048</a:t>
              </a:r>
            </a:p>
          </p:txBody>
        </p:sp>
        <p:sp>
          <p:nvSpPr>
            <p:cNvPr id="18" name="TextBox 18"/>
            <p:cNvSpPr txBox="1"/>
            <p:nvPr/>
          </p:nvSpPr>
          <p:spPr>
            <a:xfrm>
              <a:off x="412486" y="1379916"/>
              <a:ext cx="3641164" cy="564258"/>
            </a:xfrm>
            <a:prstGeom prst="rect">
              <a:avLst/>
            </a:prstGeom>
          </p:spPr>
          <p:txBody>
            <a:bodyPr lIns="0" tIns="0" rIns="0" bIns="0" rtlCol="0" anchor="t">
              <a:spAutoFit/>
            </a:bodyPr>
            <a:lstStyle/>
            <a:p>
              <a:pPr algn="ctr">
                <a:lnSpc>
                  <a:spcPts val="2239"/>
                </a:lnSpc>
              </a:pPr>
              <a:r>
                <a:rPr lang="en-US" sz="1866" dirty="0">
                  <a:solidFill>
                    <a:srgbClr val="183650"/>
                  </a:solidFill>
                  <a:latin typeface="Trebuchet MS"/>
                  <a:ea typeface="Trebuchet MS"/>
                  <a:cs typeface="Trebuchet MS"/>
                  <a:sym typeface="Trebuchet MS"/>
                </a:rPr>
                <a:t>FRT</a:t>
              </a:r>
            </a:p>
          </p:txBody>
        </p:sp>
      </p:grpSp>
      <p:sp>
        <p:nvSpPr>
          <p:cNvPr id="20" name="Freeform 20"/>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22" name="TextBox 22"/>
          <p:cNvSpPr txBox="1"/>
          <p:nvPr/>
        </p:nvSpPr>
        <p:spPr>
          <a:xfrm>
            <a:off x="4493270" y="2104437"/>
            <a:ext cx="3205460" cy="213264"/>
          </a:xfrm>
          <a:prstGeom prst="rect">
            <a:avLst/>
          </a:prstGeom>
        </p:spPr>
        <p:txBody>
          <a:bodyPr lIns="0" tIns="0" rIns="0" bIns="0" rtlCol="0" anchor="t">
            <a:spAutoFit/>
          </a:bodyPr>
          <a:lstStyle/>
          <a:p>
            <a:pPr algn="ct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Brazil</a:t>
            </a:r>
          </a:p>
        </p:txBody>
      </p:sp>
      <p:sp>
        <p:nvSpPr>
          <p:cNvPr id="23" name="TextBox 23"/>
          <p:cNvSpPr txBox="1"/>
          <p:nvPr/>
        </p:nvSpPr>
        <p:spPr>
          <a:xfrm>
            <a:off x="4493270" y="1805987"/>
            <a:ext cx="3113681" cy="354969"/>
          </a:xfrm>
          <a:prstGeom prst="rect">
            <a:avLst/>
          </a:prstGeom>
        </p:spPr>
        <p:txBody>
          <a:bodyPr lIns="0" tIns="0" rIns="0" bIns="0" rtlCol="0" anchor="t">
            <a:spAutoFit/>
          </a:bodyPr>
          <a:lstStyle/>
          <a:p>
            <a:pPr algn="ctr">
              <a:lnSpc>
                <a:spcPts val="2880"/>
              </a:lnSpc>
            </a:pPr>
            <a:r>
              <a:rPr lang="en-US" sz="2400" b="1">
                <a:solidFill>
                  <a:srgbClr val="183650"/>
                </a:solidFill>
                <a:latin typeface="Montserrat 1 Bold"/>
                <a:ea typeface="Montserrat 1 Bold"/>
                <a:cs typeface="Montserrat 1 Bold"/>
                <a:sym typeface="Montserrat 1 Bold"/>
              </a:rPr>
              <a:t>OUR EXPERIENCE</a:t>
            </a:r>
          </a:p>
        </p:txBody>
      </p:sp>
      <p:sp>
        <p:nvSpPr>
          <p:cNvPr id="25" name="Title Placeholder 1">
            <a:extLst>
              <a:ext uri="{FF2B5EF4-FFF2-40B4-BE49-F238E27FC236}">
                <a16:creationId xmlns:a16="http://schemas.microsoft.com/office/drawing/2014/main" id="{AB98D8AA-0960-7AE3-610C-78505BD44BED}"/>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28</a:t>
            </a:fld>
            <a:endParaRPr lang="en-US" sz="1500" dirty="0">
              <a:solidFill>
                <a:srgbClr val="F3F4F5"/>
              </a:solidFill>
            </a:endParaRPr>
          </a:p>
        </p:txBody>
      </p:sp>
      <p:sp>
        <p:nvSpPr>
          <p:cNvPr id="26" name="TextBox 25">
            <a:extLst>
              <a:ext uri="{FF2B5EF4-FFF2-40B4-BE49-F238E27FC236}">
                <a16:creationId xmlns:a16="http://schemas.microsoft.com/office/drawing/2014/main" id="{7D317299-DFB0-A154-E8A6-36F575F930E6}"/>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OUR EXPERIENCE</a:t>
            </a:r>
          </a:p>
        </p:txBody>
      </p:sp>
      <p:pic>
        <p:nvPicPr>
          <p:cNvPr id="27" name="Graphic 26">
            <a:extLst>
              <a:ext uri="{FF2B5EF4-FFF2-40B4-BE49-F238E27FC236}">
                <a16:creationId xmlns:a16="http://schemas.microsoft.com/office/drawing/2014/main" id="{C4704BC0-D026-B2A9-64AF-ACB73D6307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0599" y="282526"/>
            <a:ext cx="2178000" cy="36517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0C9B-5F32-5587-5473-BFDC8DE8C82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83CBA11-64CD-8134-4367-48EBA10D3AE7}"/>
              </a:ext>
            </a:extLst>
          </p:cNvPr>
          <p:cNvSpPr/>
          <p:nvPr/>
        </p:nvSpPr>
        <p:spPr>
          <a:xfrm>
            <a:off x="8420290" y="-21150"/>
            <a:ext cx="3771710" cy="6879149"/>
          </a:xfrm>
          <a:custGeom>
            <a:avLst/>
            <a:gdLst/>
            <a:ahLst/>
            <a:cxnLst/>
            <a:rect l="l" t="t" r="r" b="b"/>
            <a:pathLst>
              <a:path w="5657565" h="10287000">
                <a:moveTo>
                  <a:pt x="0" y="0"/>
                </a:moveTo>
                <a:lnTo>
                  <a:pt x="5657565" y="0"/>
                </a:lnTo>
                <a:lnTo>
                  <a:pt x="5657565"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24728858-4D71-F7E3-42F2-7DD7CC2F58A5}"/>
              </a:ext>
            </a:extLst>
          </p:cNvPr>
          <p:cNvSpPr/>
          <p:nvPr/>
        </p:nvSpPr>
        <p:spPr>
          <a:xfrm rot="-5400000">
            <a:off x="685800" y="529318"/>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1" name="Group 11">
            <a:extLst>
              <a:ext uri="{FF2B5EF4-FFF2-40B4-BE49-F238E27FC236}">
                <a16:creationId xmlns:a16="http://schemas.microsoft.com/office/drawing/2014/main" id="{69560DA4-3CC2-35D0-7965-F8FF8DC7BB9D}"/>
              </a:ext>
            </a:extLst>
          </p:cNvPr>
          <p:cNvGrpSpPr>
            <a:grpSpLocks noGrp="1" noUngrp="1" noRot="1" noMove="1" noResize="1"/>
          </p:cNvGrpSpPr>
          <p:nvPr/>
        </p:nvGrpSpPr>
        <p:grpSpPr>
          <a:xfrm>
            <a:off x="4272929" y="2810358"/>
            <a:ext cx="3655623" cy="2575343"/>
            <a:chOff x="0" y="0"/>
            <a:chExt cx="1444197" cy="1017419"/>
          </a:xfrm>
        </p:grpSpPr>
        <p:sp>
          <p:nvSpPr>
            <p:cNvPr id="12" name="Freeform 12">
              <a:extLst>
                <a:ext uri="{FF2B5EF4-FFF2-40B4-BE49-F238E27FC236}">
                  <a16:creationId xmlns:a16="http://schemas.microsoft.com/office/drawing/2014/main" id="{06F0DF04-FA93-C503-76CE-F3C1D494C033}"/>
                </a:ext>
              </a:extLst>
            </p:cNvPr>
            <p:cNvSpPr>
              <a:spLocks noGrp="1" noRot="1" noMove="1" noResize="1" noEditPoints="1" noAdjustHandles="1" noChangeArrowheads="1" noChangeShapeType="1"/>
            </p:cNvSpPr>
            <p:nvPr/>
          </p:nvSpPr>
          <p:spPr>
            <a:xfrm>
              <a:off x="0" y="0"/>
              <a:ext cx="1444197" cy="1017419"/>
            </a:xfrm>
            <a:custGeom>
              <a:avLst/>
              <a:gdLst/>
              <a:ahLst/>
              <a:cxnLst/>
              <a:rect l="l" t="t" r="r" b="b"/>
              <a:pathLst>
                <a:path w="1444197" h="1017419">
                  <a:moveTo>
                    <a:pt x="0" y="0"/>
                  </a:moveTo>
                  <a:lnTo>
                    <a:pt x="1444197" y="0"/>
                  </a:lnTo>
                  <a:lnTo>
                    <a:pt x="1444197" y="1017419"/>
                  </a:lnTo>
                  <a:lnTo>
                    <a:pt x="0" y="1017419"/>
                  </a:lnTo>
                  <a:close/>
                </a:path>
              </a:pathLst>
            </a:custGeom>
            <a:solidFill>
              <a:srgbClr val="FFFFFF"/>
            </a:solidFill>
          </p:spPr>
          <p:txBody>
            <a:bodyPr/>
            <a:lstStyle/>
            <a:p>
              <a:endParaRPr lang="en-US" sz="1200"/>
            </a:p>
          </p:txBody>
        </p:sp>
        <p:sp>
          <p:nvSpPr>
            <p:cNvPr id="13" name="TextBox 13">
              <a:extLst>
                <a:ext uri="{FF2B5EF4-FFF2-40B4-BE49-F238E27FC236}">
                  <a16:creationId xmlns:a16="http://schemas.microsoft.com/office/drawing/2014/main" id="{C2865D3B-0A5A-444A-4AA0-313D26B167EF}"/>
                </a:ext>
              </a:extLst>
            </p:cNvPr>
            <p:cNvSpPr txBox="1">
              <a:spLocks noGrp="1" noRot="1" noMove="1" noResize="1" noEditPoints="1" noAdjustHandles="1" noChangeArrowheads="1" noChangeShapeType="1"/>
            </p:cNvSpPr>
            <p:nvPr/>
          </p:nvSpPr>
          <p:spPr>
            <a:xfrm>
              <a:off x="0" y="-38100"/>
              <a:ext cx="1444197" cy="1055519"/>
            </a:xfrm>
            <a:prstGeom prst="rect">
              <a:avLst/>
            </a:prstGeom>
          </p:spPr>
          <p:txBody>
            <a:bodyPr lIns="33867" tIns="33867" rIns="33867" bIns="33867" rtlCol="0" anchor="ctr"/>
            <a:lstStyle/>
            <a:p>
              <a:pPr algn="ctr">
                <a:lnSpc>
                  <a:spcPts val="1400"/>
                </a:lnSpc>
              </a:pPr>
              <a:endParaRPr sz="1200"/>
            </a:p>
          </p:txBody>
        </p:sp>
      </p:grpSp>
      <p:sp>
        <p:nvSpPr>
          <p:cNvPr id="14" name="TextBox 14">
            <a:extLst>
              <a:ext uri="{FF2B5EF4-FFF2-40B4-BE49-F238E27FC236}">
                <a16:creationId xmlns:a16="http://schemas.microsoft.com/office/drawing/2014/main" id="{E7392DD7-87A2-8049-15BE-19D1F18C8F49}"/>
              </a:ext>
            </a:extLst>
          </p:cNvPr>
          <p:cNvSpPr txBox="1"/>
          <p:nvPr/>
        </p:nvSpPr>
        <p:spPr>
          <a:xfrm>
            <a:off x="5742335" y="3082020"/>
            <a:ext cx="707331" cy="198837"/>
          </a:xfrm>
          <a:prstGeom prst="rect">
            <a:avLst/>
          </a:prstGeom>
        </p:spPr>
        <p:txBody>
          <a:bodyPr lIns="0" tIns="0" rIns="0" bIns="0" rtlCol="0" anchor="t">
            <a:spAutoFit/>
          </a:bodyPr>
          <a:lstStyle/>
          <a:p>
            <a:pPr algn="ctr">
              <a:lnSpc>
                <a:spcPts val="1680"/>
              </a:lnSpc>
            </a:pPr>
            <a:r>
              <a:rPr lang="en-US" sz="1200" b="1" spc="7">
                <a:solidFill>
                  <a:srgbClr val="5BC2E7"/>
                </a:solidFill>
                <a:latin typeface="Trebuchet MS Bold"/>
                <a:ea typeface="Trebuchet MS Bold"/>
                <a:cs typeface="Trebuchet MS Bold"/>
                <a:sym typeface="Trebuchet MS Bold"/>
              </a:rPr>
              <a:t>PROJECT:</a:t>
            </a:r>
          </a:p>
        </p:txBody>
      </p:sp>
      <p:sp>
        <p:nvSpPr>
          <p:cNvPr id="15" name="TextBox 15">
            <a:extLst>
              <a:ext uri="{FF2B5EF4-FFF2-40B4-BE49-F238E27FC236}">
                <a16:creationId xmlns:a16="http://schemas.microsoft.com/office/drawing/2014/main" id="{F284322C-92E3-EB71-F876-BBE3FCE5260C}"/>
              </a:ext>
            </a:extLst>
          </p:cNvPr>
          <p:cNvSpPr txBox="1"/>
          <p:nvPr/>
        </p:nvSpPr>
        <p:spPr>
          <a:xfrm>
            <a:off x="4826239" y="3429494"/>
            <a:ext cx="2539521" cy="954107"/>
          </a:xfrm>
          <a:prstGeom prst="rect">
            <a:avLst/>
          </a:prstGeom>
        </p:spPr>
        <p:txBody>
          <a:bodyPr lIns="0" tIns="0" rIns="0" bIns="0" rtlCol="0" anchor="t">
            <a:spAutoFit/>
          </a:bodyPr>
          <a:lstStyle/>
          <a:p>
            <a:pPr algn="ctr"/>
            <a:r>
              <a:rPr lang="en-US" sz="2000" dirty="0"/>
              <a:t>Tan Burrup</a:t>
            </a:r>
          </a:p>
          <a:p>
            <a:pPr algn="ctr"/>
            <a:r>
              <a:rPr lang="en-US" sz="1400" dirty="0"/>
              <a:t>Numerous Sea/Land module shipments</a:t>
            </a:r>
            <a:br>
              <a:rPr lang="en-US" sz="1400" dirty="0"/>
            </a:br>
            <a:endParaRPr lang="en-US" sz="1400" dirty="0"/>
          </a:p>
        </p:txBody>
      </p:sp>
      <p:sp>
        <p:nvSpPr>
          <p:cNvPr id="16" name="TextBox 16">
            <a:extLst>
              <a:ext uri="{FF2B5EF4-FFF2-40B4-BE49-F238E27FC236}">
                <a16:creationId xmlns:a16="http://schemas.microsoft.com/office/drawing/2014/main" id="{628C62ED-2503-537F-3B19-1BB4560A9E48}"/>
              </a:ext>
            </a:extLst>
          </p:cNvPr>
          <p:cNvSpPr txBox="1"/>
          <p:nvPr/>
        </p:nvSpPr>
        <p:spPr>
          <a:xfrm>
            <a:off x="3776832" y="4944012"/>
            <a:ext cx="4638336" cy="185244"/>
          </a:xfrm>
          <a:prstGeom prst="rect">
            <a:avLst/>
          </a:prstGeom>
        </p:spPr>
        <p:txBody>
          <a:bodyPr lIns="0" tIns="0" rIns="0" bIns="0" rtlCol="0" anchor="t">
            <a:spAutoFit/>
          </a:bodyPr>
          <a:lstStyle/>
          <a:p>
            <a:pPr algn="ctr">
              <a:lnSpc>
                <a:spcPts val="1488"/>
              </a:lnSpc>
            </a:pPr>
            <a:r>
              <a:rPr lang="en-US" sz="1200" dirty="0"/>
              <a:t>800MT &amp; 32M</a:t>
            </a:r>
            <a:endParaRPr lang="en-US" sz="1200" dirty="0">
              <a:solidFill>
                <a:srgbClr val="183650"/>
              </a:solidFill>
              <a:latin typeface="Trebuchet MS"/>
              <a:ea typeface="Trebuchet MS"/>
              <a:cs typeface="Trebuchet MS"/>
              <a:sym typeface="Trebuchet MS"/>
            </a:endParaRPr>
          </a:p>
        </p:txBody>
      </p:sp>
      <p:grpSp>
        <p:nvGrpSpPr>
          <p:cNvPr id="17" name="Group 17">
            <a:extLst>
              <a:ext uri="{FF2B5EF4-FFF2-40B4-BE49-F238E27FC236}">
                <a16:creationId xmlns:a16="http://schemas.microsoft.com/office/drawing/2014/main" id="{B43CBD34-D466-7BBF-AC81-6B9A19D3B7CF}"/>
              </a:ext>
            </a:extLst>
          </p:cNvPr>
          <p:cNvGrpSpPr/>
          <p:nvPr/>
        </p:nvGrpSpPr>
        <p:grpSpPr>
          <a:xfrm>
            <a:off x="4531365" y="4145499"/>
            <a:ext cx="3129270" cy="820738"/>
            <a:chOff x="0" y="-9525"/>
            <a:chExt cx="6258540" cy="1641474"/>
          </a:xfrm>
        </p:grpSpPr>
        <p:sp>
          <p:nvSpPr>
            <p:cNvPr id="18" name="TextBox 18">
              <a:extLst>
                <a:ext uri="{FF2B5EF4-FFF2-40B4-BE49-F238E27FC236}">
                  <a16:creationId xmlns:a16="http://schemas.microsoft.com/office/drawing/2014/main" id="{EC97720F-B27D-E4C4-A207-3E9602CE4AFB}"/>
                </a:ext>
              </a:extLst>
            </p:cNvPr>
            <p:cNvSpPr txBox="1"/>
            <p:nvPr/>
          </p:nvSpPr>
          <p:spPr>
            <a:xfrm>
              <a:off x="0" y="-9525"/>
              <a:ext cx="5458440" cy="1641474"/>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210,000</a:t>
              </a:r>
            </a:p>
          </p:txBody>
        </p:sp>
        <p:sp>
          <p:nvSpPr>
            <p:cNvPr id="19" name="TextBox 19">
              <a:extLst>
                <a:ext uri="{FF2B5EF4-FFF2-40B4-BE49-F238E27FC236}">
                  <a16:creationId xmlns:a16="http://schemas.microsoft.com/office/drawing/2014/main" id="{B5DEF5BE-B28B-BF90-C55A-8CF54047C6FD}"/>
                </a:ext>
              </a:extLst>
            </p:cNvPr>
            <p:cNvSpPr txBox="1"/>
            <p:nvPr/>
          </p:nvSpPr>
          <p:spPr>
            <a:xfrm>
              <a:off x="5458440" y="812800"/>
              <a:ext cx="800100" cy="564257"/>
            </a:xfrm>
            <a:prstGeom prst="rect">
              <a:avLst/>
            </a:prstGeom>
          </p:spPr>
          <p:txBody>
            <a:bodyPr lIns="0" tIns="0" rIns="0" bIns="0" rtlCol="0" anchor="t">
              <a:spAutoFit/>
            </a:bodyPr>
            <a:lstStyle/>
            <a:p>
              <a:pPr algn="ctr">
                <a:lnSpc>
                  <a:spcPts val="2239"/>
                </a:lnSpc>
              </a:pPr>
              <a:r>
                <a:rPr lang="en-US" sz="1866">
                  <a:solidFill>
                    <a:srgbClr val="183650"/>
                  </a:solidFill>
                  <a:latin typeface="Trebuchet MS"/>
                  <a:ea typeface="Trebuchet MS"/>
                  <a:cs typeface="Trebuchet MS"/>
                  <a:sym typeface="Trebuchet MS"/>
                </a:rPr>
                <a:t>FRT</a:t>
              </a:r>
            </a:p>
          </p:txBody>
        </p:sp>
      </p:grpSp>
      <p:sp>
        <p:nvSpPr>
          <p:cNvPr id="20" name="TextBox 20">
            <a:extLst>
              <a:ext uri="{FF2B5EF4-FFF2-40B4-BE49-F238E27FC236}">
                <a16:creationId xmlns:a16="http://schemas.microsoft.com/office/drawing/2014/main" id="{375814C6-C16F-687D-A0BD-0BE4ECA8536F}"/>
              </a:ext>
            </a:extLst>
          </p:cNvPr>
          <p:cNvSpPr txBox="1"/>
          <p:nvPr/>
        </p:nvSpPr>
        <p:spPr>
          <a:xfrm>
            <a:off x="4493270" y="2072687"/>
            <a:ext cx="3205460" cy="213264"/>
          </a:xfrm>
          <a:prstGeom prst="rect">
            <a:avLst/>
          </a:prstGeom>
        </p:spPr>
        <p:txBody>
          <a:bodyPr lIns="0" tIns="0" rIns="0" bIns="0" rtlCol="0" anchor="t">
            <a:spAutoFit/>
          </a:bodyPr>
          <a:lstStyle/>
          <a:p>
            <a:pPr algn="ct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Australia</a:t>
            </a:r>
          </a:p>
        </p:txBody>
      </p:sp>
      <p:sp>
        <p:nvSpPr>
          <p:cNvPr id="21" name="TextBox 21">
            <a:extLst>
              <a:ext uri="{FF2B5EF4-FFF2-40B4-BE49-F238E27FC236}">
                <a16:creationId xmlns:a16="http://schemas.microsoft.com/office/drawing/2014/main" id="{70234864-9636-3020-5333-7A6405A3AAB9}"/>
              </a:ext>
            </a:extLst>
          </p:cNvPr>
          <p:cNvSpPr txBox="1"/>
          <p:nvPr/>
        </p:nvSpPr>
        <p:spPr>
          <a:xfrm>
            <a:off x="4440124" y="1742487"/>
            <a:ext cx="3321233" cy="354969"/>
          </a:xfrm>
          <a:prstGeom prst="rect">
            <a:avLst/>
          </a:prstGeom>
        </p:spPr>
        <p:txBody>
          <a:bodyPr lIns="0" tIns="0" rIns="0" bIns="0" rtlCol="0" anchor="t">
            <a:spAutoFit/>
          </a:bodyPr>
          <a:lstStyle/>
          <a:p>
            <a:pPr algn="ctr">
              <a:lnSpc>
                <a:spcPts val="2880"/>
              </a:lnSpc>
            </a:pPr>
            <a:r>
              <a:rPr lang="en-US" sz="2400" b="1">
                <a:solidFill>
                  <a:srgbClr val="183650"/>
                </a:solidFill>
                <a:latin typeface="Montserrat 1 Bold"/>
                <a:ea typeface="Montserrat 1 Bold"/>
                <a:cs typeface="Montserrat 1 Bold"/>
                <a:sym typeface="Montserrat 1 Bold"/>
              </a:rPr>
              <a:t>OUR EXPERIENCE</a:t>
            </a:r>
          </a:p>
        </p:txBody>
      </p:sp>
      <p:sp>
        <p:nvSpPr>
          <p:cNvPr id="22" name="Freeform 22">
            <a:extLst>
              <a:ext uri="{FF2B5EF4-FFF2-40B4-BE49-F238E27FC236}">
                <a16:creationId xmlns:a16="http://schemas.microsoft.com/office/drawing/2014/main" id="{F6309D30-283A-0947-208C-375F41D511CA}"/>
              </a:ext>
            </a:extLst>
          </p:cNvPr>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23" name="Freeform 23">
            <a:extLst>
              <a:ext uri="{FF2B5EF4-FFF2-40B4-BE49-F238E27FC236}">
                <a16:creationId xmlns:a16="http://schemas.microsoft.com/office/drawing/2014/main" id="{126CB36B-8EBB-CCFE-DAC9-D95639DDFFBC}"/>
              </a:ext>
            </a:extLst>
          </p:cNvPr>
          <p:cNvSpPr>
            <a:spLocks noGrp="1" noRot="1" noMove="1" noResize="1" noEditPoints="1" noAdjustHandles="1" noChangeArrowheads="1" noChangeShapeType="1"/>
          </p:cNvSpPr>
          <p:nvPr/>
        </p:nvSpPr>
        <p:spPr>
          <a:xfrm>
            <a:off x="9681217" y="374535"/>
            <a:ext cx="1824983" cy="310247"/>
          </a:xfrm>
          <a:custGeom>
            <a:avLst/>
            <a:gdLst/>
            <a:ahLst/>
            <a:cxnLst/>
            <a:rect l="l" t="t" r="r" b="b"/>
            <a:pathLst>
              <a:path w="2737475" h="465371">
                <a:moveTo>
                  <a:pt x="0" y="0"/>
                </a:moveTo>
                <a:lnTo>
                  <a:pt x="2737475" y="0"/>
                </a:lnTo>
                <a:lnTo>
                  <a:pt x="2737475" y="465370"/>
                </a:lnTo>
                <a:lnTo>
                  <a:pt x="0" y="46537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24" name="TextBox 24">
            <a:extLst>
              <a:ext uri="{FF2B5EF4-FFF2-40B4-BE49-F238E27FC236}">
                <a16:creationId xmlns:a16="http://schemas.microsoft.com/office/drawing/2014/main" id="{48E8D95C-302D-17E4-0964-2BFCE543B1B8}"/>
              </a:ext>
            </a:extLst>
          </p:cNvPr>
          <p:cNvSpPr txBox="1">
            <a:spLocks noGrp="1" noRot="1" noMove="1" noResize="1" noEditPoints="1" noAdjustHandles="1" noChangeArrowheads="1" noChangeShapeType="1"/>
          </p:cNvSpPr>
          <p:nvPr/>
        </p:nvSpPr>
        <p:spPr>
          <a:xfrm>
            <a:off x="685800" y="6146800"/>
            <a:ext cx="2112179" cy="166328"/>
          </a:xfrm>
          <a:prstGeom prst="rect">
            <a:avLst/>
          </a:prstGeom>
        </p:spPr>
        <p:txBody>
          <a:bodyPr lIns="0" tIns="0" rIns="0" bIns="0" rtlCol="0" anchor="t">
            <a:spAutoFit/>
          </a:bodyPr>
          <a:lstStyle/>
          <a:p>
            <a:pPr>
              <a:lnSpc>
                <a:spcPts val="1400"/>
              </a:lnSpc>
            </a:pPr>
            <a:r>
              <a:rPr lang="en-US" sz="1000" b="1" dirty="0">
                <a:solidFill>
                  <a:srgbClr val="FFFFFF"/>
                </a:solidFill>
                <a:latin typeface="Montserrat 2 Bold"/>
                <a:ea typeface="Montserrat 2 Bold"/>
                <a:cs typeface="Montserrat 2 Bold"/>
                <a:sym typeface="Montserrat 2 Bold"/>
              </a:rPr>
              <a:t>PROJECT CARGO</a:t>
            </a:r>
          </a:p>
        </p:txBody>
      </p:sp>
      <p:sp>
        <p:nvSpPr>
          <p:cNvPr id="25" name="TextBox 13">
            <a:extLst>
              <a:ext uri="{FF2B5EF4-FFF2-40B4-BE49-F238E27FC236}">
                <a16:creationId xmlns:a16="http://schemas.microsoft.com/office/drawing/2014/main" id="{2AD172B1-DEAD-976B-4511-546D3A37A284}"/>
              </a:ext>
            </a:extLst>
          </p:cNvPr>
          <p:cNvSpPr txBox="1"/>
          <p:nvPr/>
        </p:nvSpPr>
        <p:spPr>
          <a:xfrm>
            <a:off x="11387306" y="6153150"/>
            <a:ext cx="160300" cy="178062"/>
          </a:xfrm>
          <a:prstGeom prst="rect">
            <a:avLst/>
          </a:prstGeom>
        </p:spPr>
        <p:txBody>
          <a:bodyPr wrap="none" lIns="0" tIns="0" rIns="0" bIns="0" rtlCol="0" anchor="t">
            <a:spAutoFit/>
          </a:bodyPr>
          <a:lstStyle/>
          <a:p>
            <a:pPr algn="ctr">
              <a:lnSpc>
                <a:spcPts val="1493"/>
              </a:lnSpc>
              <a:spcBef>
                <a:spcPct val="0"/>
              </a:spcBef>
            </a:pPr>
            <a:r>
              <a:rPr lang="en-US" sz="1066" dirty="0">
                <a:solidFill>
                  <a:schemeClr val="bg1"/>
                </a:solidFill>
                <a:latin typeface="Montserrat 1"/>
                <a:ea typeface="Montserrat 1"/>
                <a:cs typeface="Montserrat 1"/>
                <a:sym typeface="Montserrat 1"/>
              </a:rPr>
              <a:t>93</a:t>
            </a:r>
          </a:p>
        </p:txBody>
      </p:sp>
      <p:pic>
        <p:nvPicPr>
          <p:cNvPr id="26" name="Grafik 4">
            <a:extLst>
              <a:ext uri="{FF2B5EF4-FFF2-40B4-BE49-F238E27FC236}">
                <a16:creationId xmlns:a16="http://schemas.microsoft.com/office/drawing/2014/main" id="{398B1F3D-14EB-4B12-3251-4265A6EEEB67}"/>
              </a:ext>
            </a:extLst>
          </p:cNvPr>
          <p:cNvPicPr>
            <a:picLocks noChangeAspect="1"/>
          </p:cNvPicPr>
          <p:nvPr/>
        </p:nvPicPr>
        <p:blipFill>
          <a:blip r:embed="rId5"/>
          <a:srcRect l="68298" t="21048" r="9889" b="1214"/>
          <a:stretch>
            <a:fillRect/>
          </a:stretch>
        </p:blipFill>
        <p:spPr bwMode="auto">
          <a:xfrm>
            <a:off x="0" y="0"/>
            <a:ext cx="3780420" cy="6858000"/>
          </a:xfrm>
          <a:prstGeom prst="rect">
            <a:avLst/>
          </a:prstGeom>
          <a:effectLst>
            <a:glow>
              <a:schemeClr val="accent1">
                <a:satMod val="175000"/>
              </a:schemeClr>
            </a:glow>
          </a:effectLst>
        </p:spPr>
      </p:pic>
      <p:pic>
        <p:nvPicPr>
          <p:cNvPr id="27" name="Grafik 4">
            <a:extLst>
              <a:ext uri="{FF2B5EF4-FFF2-40B4-BE49-F238E27FC236}">
                <a16:creationId xmlns:a16="http://schemas.microsoft.com/office/drawing/2014/main" id="{61817864-5238-2AA8-B242-817A44E3E4A4}"/>
              </a:ext>
            </a:extLst>
          </p:cNvPr>
          <p:cNvPicPr>
            <a:picLocks noChangeAspect="1"/>
          </p:cNvPicPr>
          <p:nvPr/>
        </p:nvPicPr>
        <p:blipFill>
          <a:blip r:embed="rId5"/>
          <a:srcRect l="17414" t="30661" r="62459" b="1014"/>
          <a:stretch>
            <a:fillRect/>
          </a:stretch>
        </p:blipFill>
        <p:spPr bwMode="auto">
          <a:xfrm>
            <a:off x="8420290" y="-21151"/>
            <a:ext cx="3771710" cy="6857999"/>
          </a:xfrm>
          <a:prstGeom prst="rect">
            <a:avLst/>
          </a:prstGeom>
          <a:effectLst>
            <a:glow>
              <a:schemeClr val="accent1">
                <a:satMod val="175000"/>
              </a:schemeClr>
            </a:glow>
          </a:effectLst>
        </p:spPr>
      </p:pic>
      <p:sp>
        <p:nvSpPr>
          <p:cNvPr id="28" name="Title Placeholder 1">
            <a:extLst>
              <a:ext uri="{FF2B5EF4-FFF2-40B4-BE49-F238E27FC236}">
                <a16:creationId xmlns:a16="http://schemas.microsoft.com/office/drawing/2014/main" id="{F9C19713-FF2A-9F65-D9FE-2468E0868A77}"/>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29</a:t>
            </a:fld>
            <a:endParaRPr lang="en-US" sz="1500" dirty="0">
              <a:solidFill>
                <a:srgbClr val="F3F4F5"/>
              </a:solidFill>
            </a:endParaRPr>
          </a:p>
        </p:txBody>
      </p:sp>
      <p:sp>
        <p:nvSpPr>
          <p:cNvPr id="29" name="TextBox 28">
            <a:extLst>
              <a:ext uri="{FF2B5EF4-FFF2-40B4-BE49-F238E27FC236}">
                <a16:creationId xmlns:a16="http://schemas.microsoft.com/office/drawing/2014/main" id="{97E6B5ED-24C3-BBAA-9EAC-435131468985}"/>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OUR EXPERIENCE</a:t>
            </a:r>
          </a:p>
        </p:txBody>
      </p:sp>
      <p:pic>
        <p:nvPicPr>
          <p:cNvPr id="30" name="Graphic 29">
            <a:extLst>
              <a:ext uri="{FF2B5EF4-FFF2-40B4-BE49-F238E27FC236}">
                <a16:creationId xmlns:a16="http://schemas.microsoft.com/office/drawing/2014/main" id="{EC000A23-FE02-17F3-FC85-3008CCF025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80599" y="282526"/>
            <a:ext cx="2178000" cy="365174"/>
          </a:xfrm>
          <a:prstGeom prst="rect">
            <a:avLst/>
          </a:prstGeom>
        </p:spPr>
      </p:pic>
    </p:spTree>
    <p:extLst>
      <p:ext uri="{BB962C8B-B14F-4D97-AF65-F5344CB8AC3E}">
        <p14:creationId xmlns:p14="http://schemas.microsoft.com/office/powerpoint/2010/main" val="427047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525969" y="477429"/>
            <a:ext cx="980231" cy="204095"/>
          </a:xfrm>
          <a:prstGeom prst="rect">
            <a:avLst/>
          </a:prstGeom>
        </p:spPr>
        <p:txBody>
          <a:bodyPr lIns="0" tIns="0" rIns="0" bIns="0" rtlCol="0" anchor="t">
            <a:spAutoFit/>
          </a:bodyPr>
          <a:lstStyle/>
          <a:p>
            <a:pPr>
              <a:lnSpc>
                <a:spcPts val="1679"/>
              </a:lnSpc>
            </a:pPr>
            <a:r>
              <a:rPr lang="en-US" sz="1199" b="1">
                <a:solidFill>
                  <a:srgbClr val="FFFFFF"/>
                </a:solidFill>
                <a:latin typeface="Montserrat Bold"/>
                <a:ea typeface="Montserrat Bold"/>
                <a:cs typeface="Montserrat Bold"/>
                <a:sym typeface="Montserrat Bold"/>
              </a:rPr>
              <a:t>GUIDELINES</a:t>
            </a:r>
          </a:p>
        </p:txBody>
      </p:sp>
      <p:sp>
        <p:nvSpPr>
          <p:cNvPr id="4" name="Freeform 4"/>
          <p:cNvSpPr/>
          <p:nvPr/>
        </p:nvSpPr>
        <p:spPr>
          <a:xfrm>
            <a:off x="7509746" y="0"/>
            <a:ext cx="4682254" cy="6858000"/>
          </a:xfrm>
          <a:custGeom>
            <a:avLst/>
            <a:gdLst/>
            <a:ahLst/>
            <a:cxnLst/>
            <a:rect l="l" t="t" r="r" b="b"/>
            <a:pathLst>
              <a:path w="7023381" h="10287000">
                <a:moveTo>
                  <a:pt x="0" y="0"/>
                </a:moveTo>
                <a:lnTo>
                  <a:pt x="7023381" y="0"/>
                </a:lnTo>
                <a:lnTo>
                  <a:pt x="7023381"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BE" sz="1200"/>
          </a:p>
        </p:txBody>
      </p:sp>
      <p:sp>
        <p:nvSpPr>
          <p:cNvPr id="5" name="Freeform 5"/>
          <p:cNvSpPr>
            <a:spLocks noGrp="1" noRot="1" noMove="1" noResize="1" noEditPoints="1" noAdjustHandles="1" noChangeArrowheads="1" noChangeShapeType="1"/>
          </p:cNvSpPr>
          <p:nvPr/>
        </p:nvSpPr>
        <p:spPr>
          <a:xfrm>
            <a:off x="7019432" y="2987"/>
            <a:ext cx="5172569" cy="6855013"/>
          </a:xfrm>
          <a:custGeom>
            <a:avLst/>
            <a:gdLst/>
            <a:ahLst/>
            <a:cxnLst/>
            <a:rect l="l" t="t" r="r" b="b"/>
            <a:pathLst>
              <a:path w="11157436" h="14401800">
                <a:moveTo>
                  <a:pt x="0" y="0"/>
                </a:moveTo>
                <a:lnTo>
                  <a:pt x="11157436" y="0"/>
                </a:lnTo>
                <a:lnTo>
                  <a:pt x="11157436" y="14401800"/>
                </a:lnTo>
                <a:lnTo>
                  <a:pt x="0" y="1440180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BE" sz="1200"/>
          </a:p>
        </p:txBody>
      </p:sp>
      <p:sp>
        <p:nvSpPr>
          <p:cNvPr id="7" name="Freeform 7"/>
          <p:cNvSpPr>
            <a:spLocks noGrp="1" noRot="1" noMove="1" noResize="1" noEditPoints="1" noAdjustHandles="1" noChangeArrowheads="1" noChangeShapeType="1"/>
          </p:cNvSpPr>
          <p:nvPr/>
        </p:nvSpPr>
        <p:spPr>
          <a:xfrm>
            <a:off x="6997700" y="0"/>
            <a:ext cx="5172569" cy="6858000"/>
          </a:xfrm>
          <a:custGeom>
            <a:avLst/>
            <a:gdLst/>
            <a:ahLst/>
            <a:cxnLst/>
            <a:rect l="l" t="t" r="r" b="b"/>
            <a:pathLst>
              <a:path w="20320000" h="11430000">
                <a:moveTo>
                  <a:pt x="0" y="11430000"/>
                </a:moveTo>
                <a:lnTo>
                  <a:pt x="20320000" y="11430000"/>
                </a:lnTo>
                <a:lnTo>
                  <a:pt x="20320000" y="0"/>
                </a:lnTo>
                <a:lnTo>
                  <a:pt x="0" y="0"/>
                </a:lnTo>
                <a:close/>
              </a:path>
            </a:pathLst>
          </a:custGeom>
          <a:solidFill>
            <a:srgbClr val="231F20">
              <a:alpha val="40000"/>
            </a:srgbClr>
          </a:solidFill>
        </p:spPr>
        <p:txBody>
          <a:bodyPr/>
          <a:lstStyle/>
          <a:p>
            <a:endParaRPr lang="en-BE" sz="1200"/>
          </a:p>
        </p:txBody>
      </p:sp>
      <p:sp>
        <p:nvSpPr>
          <p:cNvPr id="12" name="TextBox 12"/>
          <p:cNvSpPr txBox="1"/>
          <p:nvPr/>
        </p:nvSpPr>
        <p:spPr>
          <a:xfrm>
            <a:off x="10171160" y="2635634"/>
            <a:ext cx="1295297" cy="248979"/>
          </a:xfrm>
          <a:prstGeom prst="rect">
            <a:avLst/>
          </a:prstGeom>
        </p:spPr>
        <p:txBody>
          <a:bodyPr lIns="0" tIns="0" rIns="0" bIns="0" rtlCol="0" anchor="t">
            <a:spAutoFit/>
          </a:bodyPr>
          <a:lstStyle/>
          <a:p>
            <a:pPr algn="ctr">
              <a:lnSpc>
                <a:spcPts val="2246"/>
              </a:lnSpc>
            </a:pPr>
            <a:r>
              <a:rPr lang="en-US" sz="1270" b="1" spc="80">
                <a:solidFill>
                  <a:srgbClr val="F3F4F5"/>
                </a:solidFill>
                <a:latin typeface="Trebuchet MS" panose="020B0703020202090204" pitchFamily="34" charset="0"/>
                <a:ea typeface="Montserrat Bold"/>
                <a:cs typeface="Montserrat Bold"/>
                <a:sym typeface="Montserrat Bold"/>
              </a:rPr>
              <a:t>POSITIVITY</a:t>
            </a:r>
          </a:p>
        </p:txBody>
      </p:sp>
      <p:sp>
        <p:nvSpPr>
          <p:cNvPr id="13" name="TextBox 13"/>
          <p:cNvSpPr txBox="1"/>
          <p:nvPr/>
        </p:nvSpPr>
        <p:spPr>
          <a:xfrm>
            <a:off x="7935687" y="1888188"/>
            <a:ext cx="1091250" cy="248979"/>
          </a:xfrm>
          <a:prstGeom prst="rect">
            <a:avLst/>
          </a:prstGeom>
        </p:spPr>
        <p:txBody>
          <a:bodyPr lIns="0" tIns="0" rIns="0" bIns="0" rtlCol="0" anchor="t">
            <a:spAutoFit/>
          </a:bodyPr>
          <a:lstStyle/>
          <a:p>
            <a:pPr algn="ctr">
              <a:lnSpc>
                <a:spcPts val="2246"/>
              </a:lnSpc>
            </a:pPr>
            <a:r>
              <a:rPr lang="en-US" sz="1270" b="1" spc="80" dirty="0">
                <a:solidFill>
                  <a:srgbClr val="F3F4F5"/>
                </a:solidFill>
                <a:latin typeface="Trebuchet MS" panose="020B0703020202090204" pitchFamily="34" charset="0"/>
                <a:ea typeface="Montserrat Bold"/>
                <a:cs typeface="Montserrat Bold"/>
                <a:sym typeface="Montserrat Bold"/>
              </a:rPr>
              <a:t>RESPECT</a:t>
            </a:r>
          </a:p>
        </p:txBody>
      </p:sp>
      <p:sp>
        <p:nvSpPr>
          <p:cNvPr id="14" name="TextBox 14"/>
          <p:cNvSpPr txBox="1"/>
          <p:nvPr/>
        </p:nvSpPr>
        <p:spPr>
          <a:xfrm>
            <a:off x="7784476" y="2158778"/>
            <a:ext cx="1393673" cy="333425"/>
          </a:xfrm>
          <a:prstGeom prst="rect">
            <a:avLst/>
          </a:prstGeom>
        </p:spPr>
        <p:txBody>
          <a:bodyPr lIns="0" tIns="0" rIns="0" bIns="0" rtlCol="0" anchor="t">
            <a:spAutoFit/>
          </a:bodyPr>
          <a:lstStyle/>
          <a:p>
            <a:pPr algn="ctr">
              <a:lnSpc>
                <a:spcPts val="1307"/>
              </a:lnSpc>
            </a:pPr>
            <a:r>
              <a:rPr lang="en-US" sz="1130" dirty="0">
                <a:solidFill>
                  <a:srgbClr val="F3F4F5"/>
                </a:solidFill>
                <a:latin typeface="Trebuchet MS" panose="020B0703020202090204" pitchFamily="34" charset="0"/>
                <a:ea typeface="Montserrat"/>
                <a:cs typeface="Montserrat"/>
                <a:sym typeface="Montserrat"/>
              </a:rPr>
              <a:t>We treat everyone</a:t>
            </a:r>
          </a:p>
          <a:p>
            <a:pPr algn="ctr">
              <a:lnSpc>
                <a:spcPts val="1307"/>
              </a:lnSpc>
            </a:pPr>
            <a:r>
              <a:rPr lang="en-US" sz="1130" dirty="0">
                <a:solidFill>
                  <a:srgbClr val="F3F4F5"/>
                </a:solidFill>
                <a:latin typeface="Trebuchet MS" panose="020B0703020202090204" pitchFamily="34" charset="0"/>
                <a:ea typeface="Montserrat"/>
                <a:cs typeface="Montserrat"/>
                <a:sym typeface="Montserrat"/>
              </a:rPr>
              <a:t>with respect.</a:t>
            </a:r>
          </a:p>
        </p:txBody>
      </p:sp>
      <p:sp>
        <p:nvSpPr>
          <p:cNvPr id="15" name="TextBox 15"/>
          <p:cNvSpPr txBox="1"/>
          <p:nvPr/>
        </p:nvSpPr>
        <p:spPr>
          <a:xfrm>
            <a:off x="10184907" y="1896968"/>
            <a:ext cx="1223334" cy="248979"/>
          </a:xfrm>
          <a:prstGeom prst="rect">
            <a:avLst/>
          </a:prstGeom>
        </p:spPr>
        <p:txBody>
          <a:bodyPr lIns="0" tIns="0" rIns="0" bIns="0" rtlCol="0" anchor="t">
            <a:spAutoFit/>
          </a:bodyPr>
          <a:lstStyle/>
          <a:p>
            <a:pPr algn="ctr">
              <a:lnSpc>
                <a:spcPts val="2246"/>
              </a:lnSpc>
            </a:pPr>
            <a:r>
              <a:rPr lang="en-US" sz="1270" b="1" spc="80" dirty="0">
                <a:solidFill>
                  <a:srgbClr val="F3F4F5"/>
                </a:solidFill>
                <a:latin typeface="Trebuchet MS" panose="020B0703020202090204" pitchFamily="34" charset="0"/>
                <a:ea typeface="Montserrat Bold"/>
                <a:cs typeface="Montserrat Bold"/>
                <a:sym typeface="Montserrat Bold"/>
              </a:rPr>
              <a:t>INTEGRITY</a:t>
            </a:r>
          </a:p>
        </p:txBody>
      </p:sp>
      <p:sp>
        <p:nvSpPr>
          <p:cNvPr id="16" name="TextBox 16"/>
          <p:cNvSpPr txBox="1"/>
          <p:nvPr/>
        </p:nvSpPr>
        <p:spPr>
          <a:xfrm>
            <a:off x="10107201" y="2167558"/>
            <a:ext cx="1378746" cy="333425"/>
          </a:xfrm>
          <a:prstGeom prst="rect">
            <a:avLst/>
          </a:prstGeom>
        </p:spPr>
        <p:txBody>
          <a:bodyPr lIns="0" tIns="0" rIns="0" bIns="0" rtlCol="0" anchor="t">
            <a:spAutoFit/>
          </a:bodyPr>
          <a:lstStyle/>
          <a:p>
            <a:pPr algn="ctr">
              <a:lnSpc>
                <a:spcPts val="1307"/>
              </a:lnSpc>
            </a:pPr>
            <a:r>
              <a:rPr lang="en-US" sz="1130">
                <a:solidFill>
                  <a:srgbClr val="F3F4F5"/>
                </a:solidFill>
                <a:latin typeface="Trebuchet MS" panose="020B0703020202090204" pitchFamily="34" charset="0"/>
                <a:ea typeface="Montserrat"/>
                <a:cs typeface="Montserrat"/>
                <a:sym typeface="Montserrat"/>
              </a:rPr>
              <a:t>We believe in a</a:t>
            </a:r>
          </a:p>
          <a:p>
            <a:pPr algn="ctr">
              <a:lnSpc>
                <a:spcPts val="1307"/>
              </a:lnSpc>
            </a:pPr>
            <a:r>
              <a:rPr lang="en-US" sz="1130">
                <a:solidFill>
                  <a:srgbClr val="F3F4F5"/>
                </a:solidFill>
                <a:latin typeface="Trebuchet MS" panose="020B0703020202090204" pitchFamily="34" charset="0"/>
                <a:ea typeface="Montserrat"/>
                <a:cs typeface="Montserrat"/>
                <a:sym typeface="Montserrat"/>
              </a:rPr>
              <a:t>moral compass.</a:t>
            </a:r>
          </a:p>
        </p:txBody>
      </p:sp>
      <p:sp>
        <p:nvSpPr>
          <p:cNvPr id="17" name="TextBox 17"/>
          <p:cNvSpPr txBox="1"/>
          <p:nvPr/>
        </p:nvSpPr>
        <p:spPr>
          <a:xfrm>
            <a:off x="7987546" y="2672389"/>
            <a:ext cx="1040144" cy="248979"/>
          </a:xfrm>
          <a:prstGeom prst="rect">
            <a:avLst/>
          </a:prstGeom>
        </p:spPr>
        <p:txBody>
          <a:bodyPr lIns="0" tIns="0" rIns="0" bIns="0" rtlCol="0" anchor="t">
            <a:spAutoFit/>
          </a:bodyPr>
          <a:lstStyle/>
          <a:p>
            <a:pPr algn="ctr">
              <a:lnSpc>
                <a:spcPts val="2246"/>
              </a:lnSpc>
            </a:pPr>
            <a:r>
              <a:rPr lang="en-US" sz="1270" b="1" spc="80" dirty="0">
                <a:solidFill>
                  <a:srgbClr val="F3F4F5"/>
                </a:solidFill>
                <a:latin typeface="Trebuchet MS" panose="020B0703020202090204" pitchFamily="34" charset="0"/>
                <a:ea typeface="Montserrat Bold"/>
                <a:cs typeface="Montserrat Bold"/>
                <a:sym typeface="Montserrat Bold"/>
              </a:rPr>
              <a:t>PASSION</a:t>
            </a:r>
          </a:p>
        </p:txBody>
      </p:sp>
      <p:sp>
        <p:nvSpPr>
          <p:cNvPr id="18" name="TextBox 18"/>
          <p:cNvSpPr txBox="1"/>
          <p:nvPr/>
        </p:nvSpPr>
        <p:spPr>
          <a:xfrm>
            <a:off x="7483873" y="2954927"/>
            <a:ext cx="2046326" cy="333425"/>
          </a:xfrm>
          <a:prstGeom prst="rect">
            <a:avLst/>
          </a:prstGeom>
        </p:spPr>
        <p:txBody>
          <a:bodyPr wrap="square" lIns="0" tIns="0" rIns="0" bIns="0" rtlCol="0" anchor="t">
            <a:spAutoFit/>
          </a:bodyPr>
          <a:lstStyle/>
          <a:p>
            <a:pPr algn="ctr">
              <a:lnSpc>
                <a:spcPts val="1307"/>
              </a:lnSpc>
            </a:pPr>
            <a:r>
              <a:rPr lang="en-US" sz="1130" dirty="0">
                <a:solidFill>
                  <a:srgbClr val="F3F4F5"/>
                </a:solidFill>
                <a:latin typeface="Trebuchet MS" panose="020B0703020202090204" pitchFamily="34" charset="0"/>
                <a:ea typeface="Montserrat"/>
                <a:cs typeface="Montserrat"/>
                <a:sym typeface="Montserrat"/>
              </a:rPr>
              <a:t>We demonstrate </a:t>
            </a:r>
            <a:r>
              <a:rPr lang="en-US" sz="1130" dirty="0" err="1">
                <a:solidFill>
                  <a:srgbClr val="F3F4F5"/>
                </a:solidFill>
                <a:latin typeface="Trebuchet MS" panose="020B0703020202090204" pitchFamily="34" charset="0"/>
                <a:ea typeface="Montserrat"/>
                <a:cs typeface="Montserrat"/>
                <a:sym typeface="Montserrat"/>
              </a:rPr>
              <a:t>perserverance</a:t>
            </a:r>
            <a:endParaRPr lang="en-US" sz="1130" dirty="0">
              <a:solidFill>
                <a:srgbClr val="F3F4F5"/>
              </a:solidFill>
              <a:latin typeface="Trebuchet MS" panose="020B0703020202090204" pitchFamily="34" charset="0"/>
              <a:ea typeface="Montserrat"/>
              <a:cs typeface="Montserrat"/>
              <a:sym typeface="Montserrat"/>
            </a:endParaRPr>
          </a:p>
          <a:p>
            <a:pPr algn="ctr">
              <a:lnSpc>
                <a:spcPts val="1307"/>
              </a:lnSpc>
            </a:pPr>
            <a:r>
              <a:rPr lang="en-US" sz="1130" dirty="0">
                <a:solidFill>
                  <a:srgbClr val="F3F4F5"/>
                </a:solidFill>
                <a:latin typeface="Trebuchet MS" panose="020B0703020202090204" pitchFamily="34" charset="0"/>
                <a:ea typeface="Montserrat"/>
                <a:cs typeface="Montserrat"/>
                <a:sym typeface="Montserrat"/>
              </a:rPr>
              <a:t>and determination.</a:t>
            </a:r>
          </a:p>
        </p:txBody>
      </p:sp>
      <p:sp>
        <p:nvSpPr>
          <p:cNvPr id="19" name="TextBox 19"/>
          <p:cNvSpPr txBox="1"/>
          <p:nvPr/>
        </p:nvSpPr>
        <p:spPr>
          <a:xfrm>
            <a:off x="9981765" y="2918172"/>
            <a:ext cx="1805539" cy="333425"/>
          </a:xfrm>
          <a:prstGeom prst="rect">
            <a:avLst/>
          </a:prstGeom>
        </p:spPr>
        <p:txBody>
          <a:bodyPr wrap="square" lIns="0" tIns="0" rIns="0" bIns="0" rtlCol="0" anchor="t">
            <a:spAutoFit/>
          </a:bodyPr>
          <a:lstStyle/>
          <a:p>
            <a:pPr algn="ctr">
              <a:lnSpc>
                <a:spcPts val="1307"/>
              </a:lnSpc>
            </a:pPr>
            <a:r>
              <a:rPr lang="en-US" sz="1130" dirty="0">
                <a:solidFill>
                  <a:srgbClr val="F3F4F5"/>
                </a:solidFill>
                <a:latin typeface="Trebuchet MS" panose="020B0703020202090204" pitchFamily="34" charset="0"/>
                <a:ea typeface="Montserrat"/>
                <a:cs typeface="Montserrat"/>
                <a:sym typeface="Montserrat"/>
              </a:rPr>
              <a:t>We exemplify gratitude and appreciation towards all.</a:t>
            </a:r>
          </a:p>
        </p:txBody>
      </p:sp>
      <p:sp>
        <p:nvSpPr>
          <p:cNvPr id="20" name="TextBox 20"/>
          <p:cNvSpPr txBox="1"/>
          <p:nvPr/>
        </p:nvSpPr>
        <p:spPr>
          <a:xfrm>
            <a:off x="7774046" y="3523278"/>
            <a:ext cx="1483377" cy="248979"/>
          </a:xfrm>
          <a:prstGeom prst="rect">
            <a:avLst/>
          </a:prstGeom>
        </p:spPr>
        <p:txBody>
          <a:bodyPr lIns="0" tIns="0" rIns="0" bIns="0" rtlCol="0" anchor="t">
            <a:spAutoFit/>
          </a:bodyPr>
          <a:lstStyle/>
          <a:p>
            <a:pPr algn="ctr">
              <a:lnSpc>
                <a:spcPts val="2246"/>
              </a:lnSpc>
            </a:pPr>
            <a:r>
              <a:rPr lang="en-US" sz="1270" b="1" spc="80" dirty="0">
                <a:solidFill>
                  <a:srgbClr val="F3F4F5"/>
                </a:solidFill>
                <a:latin typeface="Trebuchet MS" panose="020B0703020202090204" pitchFamily="34" charset="0"/>
                <a:ea typeface="Montserrat Bold"/>
                <a:cs typeface="Montserrat Bold"/>
                <a:sym typeface="Montserrat Bold"/>
              </a:rPr>
              <a:t>LEADERSHIP</a:t>
            </a:r>
          </a:p>
        </p:txBody>
      </p:sp>
      <p:sp>
        <p:nvSpPr>
          <p:cNvPr id="21" name="TextBox 21"/>
          <p:cNvSpPr txBox="1"/>
          <p:nvPr/>
        </p:nvSpPr>
        <p:spPr>
          <a:xfrm>
            <a:off x="7709480" y="3794573"/>
            <a:ext cx="1612507" cy="333425"/>
          </a:xfrm>
          <a:prstGeom prst="rect">
            <a:avLst/>
          </a:prstGeom>
        </p:spPr>
        <p:txBody>
          <a:bodyPr lIns="0" tIns="0" rIns="0" bIns="0" rtlCol="0" anchor="t">
            <a:spAutoFit/>
          </a:bodyPr>
          <a:lstStyle/>
          <a:p>
            <a:pPr algn="ctr">
              <a:lnSpc>
                <a:spcPts val="1307"/>
              </a:lnSpc>
            </a:pPr>
            <a:r>
              <a:rPr lang="en-US" sz="1130">
                <a:solidFill>
                  <a:srgbClr val="F3F4F5"/>
                </a:solidFill>
                <a:latin typeface="Trebuchet MS" panose="020B0703020202090204" pitchFamily="34" charset="0"/>
                <a:ea typeface="Montserrat"/>
                <a:cs typeface="Montserrat"/>
                <a:sym typeface="Montserrat"/>
              </a:rPr>
              <a:t>We promote self-growth.</a:t>
            </a:r>
          </a:p>
        </p:txBody>
      </p:sp>
      <p:sp>
        <p:nvSpPr>
          <p:cNvPr id="22" name="TextBox 22"/>
          <p:cNvSpPr txBox="1"/>
          <p:nvPr/>
        </p:nvSpPr>
        <p:spPr>
          <a:xfrm>
            <a:off x="10283148" y="3523277"/>
            <a:ext cx="1136331" cy="248979"/>
          </a:xfrm>
          <a:prstGeom prst="rect">
            <a:avLst/>
          </a:prstGeom>
        </p:spPr>
        <p:txBody>
          <a:bodyPr lIns="0" tIns="0" rIns="0" bIns="0" rtlCol="0" anchor="t">
            <a:spAutoFit/>
          </a:bodyPr>
          <a:lstStyle/>
          <a:p>
            <a:pPr algn="ctr">
              <a:lnSpc>
                <a:spcPts val="2246"/>
              </a:lnSpc>
            </a:pPr>
            <a:r>
              <a:rPr lang="en-US" sz="1270" b="1" spc="80">
                <a:solidFill>
                  <a:srgbClr val="F3F4F5"/>
                </a:solidFill>
                <a:latin typeface="Trebuchet MS" panose="020B0703020202090204" pitchFamily="34" charset="0"/>
                <a:ea typeface="Montserrat Bold"/>
                <a:cs typeface="Montserrat Bold"/>
                <a:sym typeface="Montserrat Bold"/>
              </a:rPr>
              <a:t>EMPATHY</a:t>
            </a:r>
          </a:p>
        </p:txBody>
      </p:sp>
      <p:sp>
        <p:nvSpPr>
          <p:cNvPr id="23" name="TextBox 23"/>
          <p:cNvSpPr txBox="1"/>
          <p:nvPr/>
        </p:nvSpPr>
        <p:spPr>
          <a:xfrm>
            <a:off x="10150102" y="3794573"/>
            <a:ext cx="1402423" cy="333425"/>
          </a:xfrm>
          <a:prstGeom prst="rect">
            <a:avLst/>
          </a:prstGeom>
        </p:spPr>
        <p:txBody>
          <a:bodyPr lIns="0" tIns="0" rIns="0" bIns="0" rtlCol="0" anchor="t">
            <a:spAutoFit/>
          </a:bodyPr>
          <a:lstStyle/>
          <a:p>
            <a:pPr algn="ctr">
              <a:lnSpc>
                <a:spcPts val="1307"/>
              </a:lnSpc>
            </a:pPr>
            <a:r>
              <a:rPr lang="en-US" sz="1130" dirty="0">
                <a:solidFill>
                  <a:srgbClr val="F3F4F5"/>
                </a:solidFill>
                <a:latin typeface="Trebuchet MS" panose="020B0703020202090204" pitchFamily="34" charset="0"/>
                <a:ea typeface="Montserrat"/>
                <a:cs typeface="Montserrat"/>
                <a:sym typeface="Montserrat"/>
              </a:rPr>
              <a:t>We care about people.</a:t>
            </a:r>
          </a:p>
        </p:txBody>
      </p:sp>
      <p:sp>
        <p:nvSpPr>
          <p:cNvPr id="24" name="TextBox 24"/>
          <p:cNvSpPr txBox="1"/>
          <p:nvPr/>
        </p:nvSpPr>
        <p:spPr>
          <a:xfrm>
            <a:off x="7806146" y="4371813"/>
            <a:ext cx="3789030" cy="723083"/>
          </a:xfrm>
          <a:prstGeom prst="rect">
            <a:avLst/>
          </a:prstGeom>
        </p:spPr>
        <p:txBody>
          <a:bodyPr wrap="square" lIns="0" tIns="0" rIns="0" bIns="0" rtlCol="0" anchor="t">
            <a:spAutoFit/>
          </a:bodyPr>
          <a:lstStyle/>
          <a:p>
            <a:pPr algn="ctr">
              <a:lnSpc>
                <a:spcPts val="6222"/>
              </a:lnSpc>
            </a:pPr>
            <a:r>
              <a:rPr lang="en-US" sz="4000" b="1" dirty="0">
                <a:solidFill>
                  <a:srgbClr val="F3F4F5"/>
                </a:solidFill>
                <a:latin typeface="Montserrat" pitchFamily="2" charset="77"/>
                <a:ea typeface="Myriad Bold"/>
                <a:cs typeface="Myriad Bold"/>
                <a:sym typeface="Myriad Bold"/>
              </a:rPr>
              <a:t>We are Fracht</a:t>
            </a:r>
          </a:p>
        </p:txBody>
      </p:sp>
      <p:sp>
        <p:nvSpPr>
          <p:cNvPr id="27" name="Title 26">
            <a:extLst>
              <a:ext uri="{FF2B5EF4-FFF2-40B4-BE49-F238E27FC236}">
                <a16:creationId xmlns:a16="http://schemas.microsoft.com/office/drawing/2014/main" id="{936994A7-5F77-97FE-73CD-A77958BD917A}"/>
              </a:ext>
            </a:extLst>
          </p:cNvPr>
          <p:cNvSpPr>
            <a:spLocks noGrp="1"/>
          </p:cNvSpPr>
          <p:nvPr>
            <p:ph type="title"/>
          </p:nvPr>
        </p:nvSpPr>
        <p:spPr>
          <a:xfrm>
            <a:off x="1146948" y="1888188"/>
            <a:ext cx="4464051" cy="397812"/>
          </a:xfrm>
        </p:spPr>
        <p:txBody>
          <a:bodyPr/>
          <a:lstStyle/>
          <a:p>
            <a:pPr algn="ctr"/>
            <a:r>
              <a:rPr lang="en-GB" dirty="0"/>
              <a:t>O</a:t>
            </a:r>
            <a:r>
              <a:rPr lang="en-BE" dirty="0"/>
              <a:t>UR CORE VALUES</a:t>
            </a:r>
          </a:p>
        </p:txBody>
      </p:sp>
      <p:sp>
        <p:nvSpPr>
          <p:cNvPr id="29" name="Text Placeholder 28">
            <a:extLst>
              <a:ext uri="{FF2B5EF4-FFF2-40B4-BE49-F238E27FC236}">
                <a16:creationId xmlns:a16="http://schemas.microsoft.com/office/drawing/2014/main" id="{C2F17116-EDAC-0194-3C23-484ED2550C86}"/>
              </a:ext>
            </a:extLst>
          </p:cNvPr>
          <p:cNvSpPr>
            <a:spLocks noGrp="1"/>
          </p:cNvSpPr>
          <p:nvPr>
            <p:ph type="body" idx="13"/>
          </p:nvPr>
        </p:nvSpPr>
        <p:spPr>
          <a:xfrm>
            <a:off x="1146949" y="3121639"/>
            <a:ext cx="4464050" cy="2691246"/>
          </a:xfrm>
        </p:spPr>
        <p:txBody>
          <a:bodyPr/>
          <a:lstStyle/>
          <a:p>
            <a:r>
              <a:rPr lang="en-US" sz="1100" spc="11" dirty="0">
                <a:solidFill>
                  <a:srgbClr val="3F4443"/>
                </a:solidFill>
                <a:ea typeface="Trebuchet MS"/>
                <a:cs typeface="Trebuchet MS"/>
                <a:sym typeface="Trebuchet MS"/>
              </a:rPr>
              <a:t>At Fracht Group, our values define who we are and how we work. Respect ensures fairness and amplifies every voice, while Integrity guides us to uphold our principles. With Passion, we push boundaries, always striving for excellence. Positivity fuels our mindset, turning challenges into opportunities. Through Leadership, we foster growth in ourselves and others. And at our core, Empathy drives us to care deeply for our team and the communities we serve. These values aren’t just words—they’re how we move forward together. </a:t>
            </a:r>
            <a:r>
              <a:rPr lang="en-US" sz="1100" b="1" spc="11" dirty="0">
                <a:solidFill>
                  <a:srgbClr val="183650"/>
                </a:solidFill>
                <a:latin typeface="Trebuchet MS Bold"/>
                <a:ea typeface="Trebuchet MS Bold"/>
                <a:cs typeface="Trebuchet MS Bold"/>
                <a:sym typeface="Trebuchet MS Bold"/>
              </a:rPr>
              <a:t>We are Fracht.</a:t>
            </a:r>
          </a:p>
          <a:p>
            <a:endParaRPr lang="en-BE" dirty="0"/>
          </a:p>
        </p:txBody>
      </p:sp>
      <p:pic>
        <p:nvPicPr>
          <p:cNvPr id="3" name="Graphic 2">
            <a:extLst>
              <a:ext uri="{FF2B5EF4-FFF2-40B4-BE49-F238E27FC236}">
                <a16:creationId xmlns:a16="http://schemas.microsoft.com/office/drawing/2014/main" id="{AAC4DC21-BB6D-E570-A7D9-D52CF1A689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0600" y="274613"/>
            <a:ext cx="2178000" cy="365173"/>
          </a:xfrm>
          <a:prstGeom prst="rect">
            <a:avLst/>
          </a:prstGeom>
        </p:spPr>
      </p:pic>
      <p:sp>
        <p:nvSpPr>
          <p:cNvPr id="9" name="Freeform 10">
            <a:extLst>
              <a:ext uri="{FF2B5EF4-FFF2-40B4-BE49-F238E27FC236}">
                <a16:creationId xmlns:a16="http://schemas.microsoft.com/office/drawing/2014/main" id="{83B53EE3-B4BA-40E1-30D0-8DB3DFDA7859}"/>
              </a:ext>
            </a:extLst>
          </p:cNvPr>
          <p:cNvSpPr>
            <a:spLocks/>
          </p:cNvSpPr>
          <p:nvPr/>
        </p:nvSpPr>
        <p:spPr>
          <a:xfrm rot="-5400000">
            <a:off x="540442" y="450158"/>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28159"/>
            <a:ext cx="12192000" cy="4647164"/>
            <a:chOff x="0" y="0"/>
            <a:chExt cx="4816593" cy="1835917"/>
          </a:xfrm>
        </p:grpSpPr>
        <p:sp>
          <p:nvSpPr>
            <p:cNvPr id="3" name="Freeform 3"/>
            <p:cNvSpPr/>
            <p:nvPr/>
          </p:nvSpPr>
          <p:spPr>
            <a:xfrm>
              <a:off x="0" y="0"/>
              <a:ext cx="4816592" cy="1835917"/>
            </a:xfrm>
            <a:custGeom>
              <a:avLst/>
              <a:gdLst/>
              <a:ahLst/>
              <a:cxnLst/>
              <a:rect l="l" t="t" r="r" b="b"/>
              <a:pathLst>
                <a:path w="4816592" h="1835917">
                  <a:moveTo>
                    <a:pt x="0" y="0"/>
                  </a:moveTo>
                  <a:lnTo>
                    <a:pt x="4816592" y="0"/>
                  </a:lnTo>
                  <a:lnTo>
                    <a:pt x="4816592" y="1835917"/>
                  </a:lnTo>
                  <a:lnTo>
                    <a:pt x="0" y="1835917"/>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4" name="TextBox 4"/>
            <p:cNvSpPr txBox="1"/>
            <p:nvPr/>
          </p:nvSpPr>
          <p:spPr>
            <a:xfrm>
              <a:off x="0" y="-38100"/>
              <a:ext cx="4816593" cy="1874017"/>
            </a:xfrm>
            <a:prstGeom prst="rect">
              <a:avLst/>
            </a:prstGeom>
          </p:spPr>
          <p:txBody>
            <a:bodyPr lIns="33867" tIns="33867" rIns="33867" bIns="33867" rtlCol="0" anchor="ctr"/>
            <a:lstStyle/>
            <a:p>
              <a:pPr algn="ctr">
                <a:lnSpc>
                  <a:spcPts val="1400"/>
                </a:lnSpc>
              </a:pPr>
              <a:endParaRPr sz="1200"/>
            </a:p>
          </p:txBody>
        </p:sp>
      </p:grpSp>
      <p:sp>
        <p:nvSpPr>
          <p:cNvPr id="5" name="Freeform 5"/>
          <p:cNvSpPr>
            <a:spLocks noGrp="1" noRot="1" noMove="1" noResize="1" noEditPoints="1" noAdjustHandles="1" noChangeArrowheads="1" noChangeShapeType="1"/>
          </p:cNvSpPr>
          <p:nvPr/>
        </p:nvSpPr>
        <p:spPr>
          <a:xfrm>
            <a:off x="6177933" y="0"/>
            <a:ext cx="6014063" cy="3897291"/>
          </a:xfrm>
          <a:custGeom>
            <a:avLst/>
            <a:gdLst/>
            <a:ahLst/>
            <a:cxnLst/>
            <a:rect l="l" t="t" r="r" b="b"/>
            <a:pathLst>
              <a:path w="9007103" h="5817809">
                <a:moveTo>
                  <a:pt x="0" y="0"/>
                </a:moveTo>
                <a:lnTo>
                  <a:pt x="9007103" y="0"/>
                </a:lnTo>
                <a:lnTo>
                  <a:pt x="9007103" y="5817809"/>
                </a:lnTo>
                <a:lnTo>
                  <a:pt x="0" y="5817809"/>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6" name="Freeform 6"/>
          <p:cNvSpPr>
            <a:spLocks noGrp="1" noRot="1" noMove="1" noResize="1" noEditPoints="1" noAdjustHandles="1" noChangeArrowheads="1" noChangeShapeType="1"/>
          </p:cNvSpPr>
          <p:nvPr/>
        </p:nvSpPr>
        <p:spPr>
          <a:xfrm>
            <a:off x="-9331" y="-15101"/>
            <a:ext cx="6187265" cy="3912392"/>
          </a:xfrm>
          <a:custGeom>
            <a:avLst/>
            <a:gdLst/>
            <a:ahLst/>
            <a:cxnLst/>
            <a:rect l="l" t="t" r="r" b="b"/>
            <a:pathLst>
              <a:path w="9280897" h="5840595">
                <a:moveTo>
                  <a:pt x="0" y="0"/>
                </a:moveTo>
                <a:lnTo>
                  <a:pt x="9280897" y="0"/>
                </a:lnTo>
                <a:lnTo>
                  <a:pt x="9280897" y="5840595"/>
                </a:lnTo>
                <a:lnTo>
                  <a:pt x="0" y="584059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7"/>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9" name="Group 9"/>
          <p:cNvGrpSpPr/>
          <p:nvPr/>
        </p:nvGrpSpPr>
        <p:grpSpPr>
          <a:xfrm>
            <a:off x="733622" y="4754984"/>
            <a:ext cx="4382644" cy="608551"/>
            <a:chOff x="0" y="0"/>
            <a:chExt cx="8765288" cy="1217103"/>
          </a:xfrm>
        </p:grpSpPr>
        <p:sp>
          <p:nvSpPr>
            <p:cNvPr id="10" name="TextBox 10"/>
            <p:cNvSpPr txBox="1"/>
            <p:nvPr/>
          </p:nvSpPr>
          <p:spPr>
            <a:xfrm>
              <a:off x="0" y="790575"/>
              <a:ext cx="8765288" cy="426528"/>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Colombia</a:t>
              </a:r>
            </a:p>
          </p:txBody>
        </p:sp>
        <p:sp>
          <p:nvSpPr>
            <p:cNvPr id="11" name="TextBox 11"/>
            <p:cNvSpPr txBox="1"/>
            <p:nvPr/>
          </p:nvSpPr>
          <p:spPr>
            <a:xfrm>
              <a:off x="0" y="0"/>
              <a:ext cx="6437426" cy="709939"/>
            </a:xfrm>
            <a:prstGeom prst="rect">
              <a:avLst/>
            </a:prstGeom>
          </p:spPr>
          <p:txBody>
            <a:bodyPr lIns="0" tIns="0" rIns="0" bIns="0" rtlCol="0" anchor="t">
              <a:spAutoFit/>
            </a:bodyPr>
            <a:lstStyle/>
            <a:p>
              <a:pPr>
                <a:lnSpc>
                  <a:spcPts val="2880"/>
                </a:lnSpc>
              </a:pPr>
              <a:r>
                <a:rPr lang="en-US" sz="2400" b="1">
                  <a:solidFill>
                    <a:srgbClr val="183650"/>
                  </a:solidFill>
                  <a:latin typeface="Montserrat 1 Bold"/>
                  <a:ea typeface="Montserrat 1 Bold"/>
                  <a:cs typeface="Montserrat 1 Bold"/>
                  <a:sym typeface="Montserrat 1 Bold"/>
                </a:rPr>
                <a:t>OUR EXPERIENCE</a:t>
              </a:r>
            </a:p>
          </p:txBody>
        </p:sp>
      </p:grpSp>
      <p:grpSp>
        <p:nvGrpSpPr>
          <p:cNvPr id="12" name="Group 12"/>
          <p:cNvGrpSpPr>
            <a:grpSpLocks noGrp="1" noUngrp="1" noRot="1" noMove="1" noResize="1"/>
          </p:cNvGrpSpPr>
          <p:nvPr/>
        </p:nvGrpSpPr>
        <p:grpSpPr>
          <a:xfrm>
            <a:off x="4575167" y="4192055"/>
            <a:ext cx="7251374" cy="1707095"/>
            <a:chOff x="0" y="0"/>
            <a:chExt cx="2864740" cy="674408"/>
          </a:xfrm>
        </p:grpSpPr>
        <p:sp>
          <p:nvSpPr>
            <p:cNvPr id="13" name="Freeform 13"/>
            <p:cNvSpPr>
              <a:spLocks noGrp="1" noRot="1" noMove="1" noResize="1" noEditPoints="1" noAdjustHandles="1" noChangeArrowheads="1" noChangeShapeType="1"/>
            </p:cNvSpPr>
            <p:nvPr/>
          </p:nvSpPr>
          <p:spPr>
            <a:xfrm>
              <a:off x="0" y="0"/>
              <a:ext cx="2864740" cy="674408"/>
            </a:xfrm>
            <a:custGeom>
              <a:avLst/>
              <a:gdLst/>
              <a:ahLst/>
              <a:cxnLst/>
              <a:rect l="l" t="t" r="r" b="b"/>
              <a:pathLst>
                <a:path w="2864740" h="674408">
                  <a:moveTo>
                    <a:pt x="0" y="0"/>
                  </a:moveTo>
                  <a:lnTo>
                    <a:pt x="2864740" y="0"/>
                  </a:lnTo>
                  <a:lnTo>
                    <a:pt x="2864740" y="674408"/>
                  </a:lnTo>
                  <a:lnTo>
                    <a:pt x="0" y="674408"/>
                  </a:lnTo>
                  <a:close/>
                </a:path>
              </a:pathLst>
            </a:custGeom>
            <a:solidFill>
              <a:srgbClr val="FFFFFF"/>
            </a:solidFill>
          </p:spPr>
          <p:txBody>
            <a:bodyPr/>
            <a:lstStyle/>
            <a:p>
              <a:endParaRPr lang="en-US" sz="1200"/>
            </a:p>
          </p:txBody>
        </p:sp>
        <p:sp>
          <p:nvSpPr>
            <p:cNvPr id="14" name="TextBox 14"/>
            <p:cNvSpPr txBox="1">
              <a:spLocks noGrp="1" noRot="1" noMove="1" noResize="1" noEditPoints="1" noAdjustHandles="1" noChangeArrowheads="1" noChangeShapeType="1"/>
            </p:cNvSpPr>
            <p:nvPr/>
          </p:nvSpPr>
          <p:spPr>
            <a:xfrm>
              <a:off x="0" y="-38100"/>
              <a:ext cx="2864740" cy="712508"/>
            </a:xfrm>
            <a:prstGeom prst="rect">
              <a:avLst/>
            </a:prstGeom>
          </p:spPr>
          <p:txBody>
            <a:bodyPr lIns="33867" tIns="33867" rIns="33867" bIns="33867" rtlCol="0" anchor="ctr"/>
            <a:lstStyle/>
            <a:p>
              <a:pPr algn="ctr">
                <a:lnSpc>
                  <a:spcPts val="1400"/>
                </a:lnSpc>
              </a:pPr>
              <a:endParaRPr sz="1200"/>
            </a:p>
          </p:txBody>
        </p:sp>
      </p:grpSp>
      <p:grpSp>
        <p:nvGrpSpPr>
          <p:cNvPr id="15" name="Group 15"/>
          <p:cNvGrpSpPr/>
          <p:nvPr/>
        </p:nvGrpSpPr>
        <p:grpSpPr>
          <a:xfrm>
            <a:off x="4875564" y="4752656"/>
            <a:ext cx="2946675" cy="572352"/>
            <a:chOff x="0" y="-57151"/>
            <a:chExt cx="5893351" cy="1144702"/>
          </a:xfrm>
        </p:grpSpPr>
        <p:sp>
          <p:nvSpPr>
            <p:cNvPr id="16" name="TextBox 16"/>
            <p:cNvSpPr txBox="1"/>
            <p:nvPr/>
          </p:nvSpPr>
          <p:spPr>
            <a:xfrm>
              <a:off x="0" y="-57151"/>
              <a:ext cx="1643412" cy="397673"/>
            </a:xfrm>
            <a:prstGeom prst="rect">
              <a:avLst/>
            </a:prstGeom>
          </p:spPr>
          <p:txBody>
            <a:bodyPr lIns="0" tIns="0" rIns="0" bIns="0" rtlCol="0" anchor="t">
              <a:spAutoFit/>
            </a:bodyPr>
            <a:lstStyle/>
            <a:p>
              <a:pPr>
                <a:lnSpc>
                  <a:spcPts val="1680"/>
                </a:lnSpc>
              </a:pPr>
              <a:r>
                <a:rPr lang="en-US" sz="1200" b="1" spc="7">
                  <a:solidFill>
                    <a:srgbClr val="5BC2E7"/>
                  </a:solidFill>
                  <a:latin typeface="Trebuchet MS Bold"/>
                  <a:ea typeface="Trebuchet MS Bold"/>
                  <a:cs typeface="Trebuchet MS Bold"/>
                  <a:sym typeface="Trebuchet MS Bold"/>
                </a:rPr>
                <a:t>PROJECT:</a:t>
              </a:r>
            </a:p>
          </p:txBody>
        </p:sp>
        <p:sp>
          <p:nvSpPr>
            <p:cNvPr id="17" name="TextBox 17"/>
            <p:cNvSpPr txBox="1"/>
            <p:nvPr/>
          </p:nvSpPr>
          <p:spPr>
            <a:xfrm>
              <a:off x="0" y="535220"/>
              <a:ext cx="5893351" cy="552331"/>
            </a:xfrm>
            <a:prstGeom prst="rect">
              <a:avLst/>
            </a:prstGeom>
          </p:spPr>
          <p:txBody>
            <a:bodyPr lIns="0" tIns="0" rIns="0" bIns="0" rtlCol="0" anchor="t">
              <a:spAutoFit/>
            </a:bodyPr>
            <a:lstStyle/>
            <a:p>
              <a:pPr>
                <a:lnSpc>
                  <a:spcPts val="2314"/>
                </a:lnSpc>
              </a:pPr>
              <a:r>
                <a:rPr lang="en-US" sz="1866">
                  <a:solidFill>
                    <a:srgbClr val="183650"/>
                  </a:solidFill>
                  <a:latin typeface="Trebuchet MS"/>
                  <a:ea typeface="Trebuchet MS"/>
                  <a:cs typeface="Trebuchet MS"/>
                  <a:sym typeface="Trebuchet MS"/>
                </a:rPr>
                <a:t>Thermoelectric Generator</a:t>
              </a:r>
            </a:p>
          </p:txBody>
        </p:sp>
      </p:grpSp>
      <p:grpSp>
        <p:nvGrpSpPr>
          <p:cNvPr id="18" name="Group 18"/>
          <p:cNvGrpSpPr/>
          <p:nvPr/>
        </p:nvGrpSpPr>
        <p:grpSpPr>
          <a:xfrm>
            <a:off x="8767145" y="4494740"/>
            <a:ext cx="2237186" cy="1099692"/>
            <a:chOff x="0" y="-9525"/>
            <a:chExt cx="4474372" cy="2199383"/>
          </a:xfrm>
        </p:grpSpPr>
        <p:sp>
          <p:nvSpPr>
            <p:cNvPr id="19" name="TextBox 19"/>
            <p:cNvSpPr txBox="1"/>
            <p:nvPr/>
          </p:nvSpPr>
          <p:spPr>
            <a:xfrm>
              <a:off x="0" y="-9525"/>
              <a:ext cx="4474372" cy="1641475"/>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158.65</a:t>
              </a:r>
            </a:p>
          </p:txBody>
        </p:sp>
        <p:sp>
          <p:nvSpPr>
            <p:cNvPr id="20" name="TextBox 20"/>
            <p:cNvSpPr txBox="1"/>
            <p:nvPr/>
          </p:nvSpPr>
          <p:spPr>
            <a:xfrm>
              <a:off x="101600" y="1625600"/>
              <a:ext cx="3641164" cy="564258"/>
            </a:xfrm>
            <a:prstGeom prst="rect">
              <a:avLst/>
            </a:prstGeom>
          </p:spPr>
          <p:txBody>
            <a:bodyPr lIns="0" tIns="0" rIns="0" bIns="0" rtlCol="0" anchor="t">
              <a:spAutoFit/>
            </a:bodyPr>
            <a:lstStyle/>
            <a:p>
              <a:pPr>
                <a:lnSpc>
                  <a:spcPts val="2239"/>
                </a:lnSpc>
              </a:pPr>
              <a:r>
                <a:rPr lang="en-US" sz="1866">
                  <a:solidFill>
                    <a:srgbClr val="183650"/>
                  </a:solidFill>
                  <a:latin typeface="Trebuchet MS"/>
                  <a:ea typeface="Trebuchet MS"/>
                  <a:cs typeface="Trebuchet MS"/>
                  <a:sym typeface="Trebuchet MS"/>
                </a:rPr>
                <a:t>FRT</a:t>
              </a:r>
            </a:p>
          </p:txBody>
        </p:sp>
      </p:grpSp>
      <p:pic>
        <p:nvPicPr>
          <p:cNvPr id="25" name="Graphic 24">
            <a:extLst>
              <a:ext uri="{FF2B5EF4-FFF2-40B4-BE49-F238E27FC236}">
                <a16:creationId xmlns:a16="http://schemas.microsoft.com/office/drawing/2014/main" id="{C5CACB4E-A766-FB77-527F-56AAD984E1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0599" y="282526"/>
            <a:ext cx="2178000" cy="365174"/>
          </a:xfrm>
          <a:prstGeom prst="rect">
            <a:avLst/>
          </a:prstGeom>
        </p:spPr>
      </p:pic>
      <p:sp>
        <p:nvSpPr>
          <p:cNvPr id="21" name="TextBox 20">
            <a:extLst>
              <a:ext uri="{FF2B5EF4-FFF2-40B4-BE49-F238E27FC236}">
                <a16:creationId xmlns:a16="http://schemas.microsoft.com/office/drawing/2014/main" id="{F61C78A7-1239-4B27-AAAB-497003EDAD8B}"/>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OUR EXPERIENCE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662"/>
            <a:ext cx="3776832" cy="6876662"/>
          </a:xfrm>
          <a:custGeom>
            <a:avLst/>
            <a:gdLst/>
            <a:ahLst/>
            <a:cxnLst/>
            <a:rect l="l" t="t" r="r" b="b"/>
            <a:pathLst>
              <a:path w="5665248" h="10287000">
                <a:moveTo>
                  <a:pt x="0" y="0"/>
                </a:moveTo>
                <a:lnTo>
                  <a:pt x="5665248" y="0"/>
                </a:lnTo>
                <a:lnTo>
                  <a:pt x="5665248"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 name="Freeform 3"/>
          <p:cNvSpPr/>
          <p:nvPr/>
        </p:nvSpPr>
        <p:spPr>
          <a:xfrm>
            <a:off x="8420290" y="-21150"/>
            <a:ext cx="3771710" cy="6879149"/>
          </a:xfrm>
          <a:custGeom>
            <a:avLst/>
            <a:gdLst/>
            <a:ahLst/>
            <a:cxnLst/>
            <a:rect l="l" t="t" r="r" b="b"/>
            <a:pathLst>
              <a:path w="5657565" h="10287000">
                <a:moveTo>
                  <a:pt x="0" y="0"/>
                </a:moveTo>
                <a:lnTo>
                  <a:pt x="5657565" y="0"/>
                </a:lnTo>
                <a:lnTo>
                  <a:pt x="5657565" y="10287000"/>
                </a:lnTo>
                <a:lnTo>
                  <a:pt x="0" y="1028700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4" name="Group 4"/>
          <p:cNvGrpSpPr>
            <a:grpSpLocks noGrp="1" noUngrp="1" noRot="1" noMove="1" noResize="1"/>
          </p:cNvGrpSpPr>
          <p:nvPr/>
        </p:nvGrpSpPr>
        <p:grpSpPr>
          <a:xfrm>
            <a:off x="8423877" y="-24957"/>
            <a:ext cx="3771710" cy="6815151"/>
            <a:chOff x="0" y="0"/>
            <a:chExt cx="1490058" cy="3447025"/>
          </a:xfrm>
        </p:grpSpPr>
        <p:sp>
          <p:nvSpPr>
            <p:cNvPr id="5" name="Freeform 5"/>
            <p:cNvSpPr>
              <a:spLocks noGrp="1" noRot="1" noMove="1" noResize="1" noEditPoints="1" noAdjustHandles="1" noChangeArrowheads="1" noChangeShapeType="1"/>
            </p:cNvSpPr>
            <p:nvPr/>
          </p:nvSpPr>
          <p:spPr>
            <a:xfrm>
              <a:off x="0" y="0"/>
              <a:ext cx="1490058" cy="3447025"/>
            </a:xfrm>
            <a:custGeom>
              <a:avLst/>
              <a:gdLst/>
              <a:ahLst/>
              <a:cxnLst/>
              <a:rect l="l" t="t" r="r" b="b"/>
              <a:pathLst>
                <a:path w="1490058" h="3447025">
                  <a:moveTo>
                    <a:pt x="0" y="0"/>
                  </a:moveTo>
                  <a:lnTo>
                    <a:pt x="1490058" y="0"/>
                  </a:lnTo>
                  <a:lnTo>
                    <a:pt x="1490058" y="3447025"/>
                  </a:lnTo>
                  <a:lnTo>
                    <a:pt x="0" y="344702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0" y="-38100"/>
              <a:ext cx="1490058" cy="3485125"/>
            </a:xfrm>
            <a:prstGeom prst="rect">
              <a:avLst/>
            </a:prstGeom>
          </p:spPr>
          <p:txBody>
            <a:bodyPr lIns="33867" tIns="33867" rIns="33867" bIns="33867" rtlCol="0" anchor="ctr"/>
            <a:lstStyle/>
            <a:p>
              <a:pPr algn="ctr">
                <a:lnSpc>
                  <a:spcPts val="1400"/>
                </a:lnSpc>
              </a:pPr>
              <a:endParaRPr sz="1200"/>
            </a:p>
          </p:txBody>
        </p:sp>
      </p:grpSp>
      <p:sp>
        <p:nvSpPr>
          <p:cNvPr id="7" name="Freeform 7"/>
          <p:cNvSpPr/>
          <p:nvPr/>
        </p:nvSpPr>
        <p:spPr>
          <a:xfrm rot="-5400000">
            <a:off x="685800" y="529318"/>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8" name="Group 8"/>
          <p:cNvGrpSpPr>
            <a:grpSpLocks noGrp="1" noUngrp="1" noRot="1" noMove="1" noResize="1"/>
          </p:cNvGrpSpPr>
          <p:nvPr/>
        </p:nvGrpSpPr>
        <p:grpSpPr>
          <a:xfrm>
            <a:off x="-8709" y="50350"/>
            <a:ext cx="3776832" cy="6813285"/>
            <a:chOff x="0" y="0"/>
            <a:chExt cx="1492082" cy="3447025"/>
          </a:xfrm>
        </p:grpSpPr>
        <p:sp>
          <p:nvSpPr>
            <p:cNvPr id="9" name="Freeform 9"/>
            <p:cNvSpPr>
              <a:spLocks noGrp="1" noRot="1" noMove="1" noResize="1" noEditPoints="1" noAdjustHandles="1" noChangeArrowheads="1" noChangeShapeType="1"/>
            </p:cNvSpPr>
            <p:nvPr/>
          </p:nvSpPr>
          <p:spPr>
            <a:xfrm>
              <a:off x="0" y="0"/>
              <a:ext cx="1492082" cy="3447025"/>
            </a:xfrm>
            <a:custGeom>
              <a:avLst/>
              <a:gdLst/>
              <a:ahLst/>
              <a:cxnLst/>
              <a:rect l="l" t="t" r="r" b="b"/>
              <a:pathLst>
                <a:path w="1492082" h="3447025">
                  <a:moveTo>
                    <a:pt x="0" y="0"/>
                  </a:moveTo>
                  <a:lnTo>
                    <a:pt x="1492082" y="0"/>
                  </a:lnTo>
                  <a:lnTo>
                    <a:pt x="1492082" y="3447025"/>
                  </a:lnTo>
                  <a:lnTo>
                    <a:pt x="0" y="344702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10" name="TextBox 10"/>
            <p:cNvSpPr txBox="1">
              <a:spLocks noGrp="1" noRot="1" noMove="1" noResize="1" noEditPoints="1" noAdjustHandles="1" noChangeArrowheads="1" noChangeShapeType="1"/>
            </p:cNvSpPr>
            <p:nvPr/>
          </p:nvSpPr>
          <p:spPr>
            <a:xfrm>
              <a:off x="0" y="-38100"/>
              <a:ext cx="1492082" cy="3485125"/>
            </a:xfrm>
            <a:prstGeom prst="rect">
              <a:avLst/>
            </a:prstGeom>
          </p:spPr>
          <p:txBody>
            <a:bodyPr lIns="33867" tIns="33867" rIns="33867" bIns="33867" rtlCol="0" anchor="ctr"/>
            <a:lstStyle/>
            <a:p>
              <a:pPr algn="ctr">
                <a:lnSpc>
                  <a:spcPts val="1400"/>
                </a:lnSpc>
              </a:pPr>
              <a:endParaRPr sz="1200"/>
            </a:p>
          </p:txBody>
        </p:sp>
      </p:grpSp>
      <p:grpSp>
        <p:nvGrpSpPr>
          <p:cNvPr id="11" name="Group 11"/>
          <p:cNvGrpSpPr>
            <a:grpSpLocks noGrp="1" noUngrp="1" noRot="1" noMove="1" noResize="1"/>
          </p:cNvGrpSpPr>
          <p:nvPr/>
        </p:nvGrpSpPr>
        <p:grpSpPr>
          <a:xfrm>
            <a:off x="4272929" y="2810358"/>
            <a:ext cx="3655623" cy="2575343"/>
            <a:chOff x="0" y="0"/>
            <a:chExt cx="1444197" cy="1017419"/>
          </a:xfrm>
        </p:grpSpPr>
        <p:sp>
          <p:nvSpPr>
            <p:cNvPr id="12" name="Freeform 12"/>
            <p:cNvSpPr>
              <a:spLocks noGrp="1" noRot="1" noMove="1" noResize="1" noEditPoints="1" noAdjustHandles="1" noChangeArrowheads="1" noChangeShapeType="1"/>
            </p:cNvSpPr>
            <p:nvPr/>
          </p:nvSpPr>
          <p:spPr>
            <a:xfrm>
              <a:off x="0" y="0"/>
              <a:ext cx="1444197" cy="1017419"/>
            </a:xfrm>
            <a:custGeom>
              <a:avLst/>
              <a:gdLst/>
              <a:ahLst/>
              <a:cxnLst/>
              <a:rect l="l" t="t" r="r" b="b"/>
              <a:pathLst>
                <a:path w="1444197" h="1017419">
                  <a:moveTo>
                    <a:pt x="0" y="0"/>
                  </a:moveTo>
                  <a:lnTo>
                    <a:pt x="1444197" y="0"/>
                  </a:lnTo>
                  <a:lnTo>
                    <a:pt x="1444197" y="1017419"/>
                  </a:lnTo>
                  <a:lnTo>
                    <a:pt x="0" y="1017419"/>
                  </a:lnTo>
                  <a:close/>
                </a:path>
              </a:pathLst>
            </a:custGeom>
            <a:solidFill>
              <a:srgbClr val="FFFFFF"/>
            </a:solidFill>
          </p:spPr>
          <p:txBody>
            <a:bodyPr/>
            <a:lstStyle/>
            <a:p>
              <a:endParaRPr lang="en-US" sz="1200"/>
            </a:p>
          </p:txBody>
        </p:sp>
        <p:sp>
          <p:nvSpPr>
            <p:cNvPr id="13" name="TextBox 13"/>
            <p:cNvSpPr txBox="1">
              <a:spLocks noGrp="1" noRot="1" noMove="1" noResize="1" noEditPoints="1" noAdjustHandles="1" noChangeArrowheads="1" noChangeShapeType="1"/>
            </p:cNvSpPr>
            <p:nvPr/>
          </p:nvSpPr>
          <p:spPr>
            <a:xfrm>
              <a:off x="0" y="-38100"/>
              <a:ext cx="1444197" cy="1055519"/>
            </a:xfrm>
            <a:prstGeom prst="rect">
              <a:avLst/>
            </a:prstGeom>
          </p:spPr>
          <p:txBody>
            <a:bodyPr lIns="33867" tIns="33867" rIns="33867" bIns="33867" rtlCol="0" anchor="ctr"/>
            <a:lstStyle/>
            <a:p>
              <a:pPr algn="ctr">
                <a:lnSpc>
                  <a:spcPts val="1400"/>
                </a:lnSpc>
              </a:pPr>
              <a:endParaRPr sz="1200"/>
            </a:p>
          </p:txBody>
        </p:sp>
      </p:grpSp>
      <p:sp>
        <p:nvSpPr>
          <p:cNvPr id="14" name="TextBox 14"/>
          <p:cNvSpPr txBox="1"/>
          <p:nvPr/>
        </p:nvSpPr>
        <p:spPr>
          <a:xfrm>
            <a:off x="5742335" y="3082020"/>
            <a:ext cx="707331" cy="198837"/>
          </a:xfrm>
          <a:prstGeom prst="rect">
            <a:avLst/>
          </a:prstGeom>
        </p:spPr>
        <p:txBody>
          <a:bodyPr lIns="0" tIns="0" rIns="0" bIns="0" rtlCol="0" anchor="t">
            <a:spAutoFit/>
          </a:bodyPr>
          <a:lstStyle/>
          <a:p>
            <a:pPr algn="ctr">
              <a:lnSpc>
                <a:spcPts val="1680"/>
              </a:lnSpc>
            </a:pPr>
            <a:r>
              <a:rPr lang="en-US" sz="1200" b="1" spc="7">
                <a:solidFill>
                  <a:srgbClr val="5BC2E7"/>
                </a:solidFill>
                <a:latin typeface="Trebuchet MS Bold"/>
                <a:ea typeface="Trebuchet MS Bold"/>
                <a:cs typeface="Trebuchet MS Bold"/>
                <a:sym typeface="Trebuchet MS Bold"/>
              </a:rPr>
              <a:t>PROJECT:</a:t>
            </a:r>
          </a:p>
        </p:txBody>
      </p:sp>
      <p:sp>
        <p:nvSpPr>
          <p:cNvPr id="15" name="TextBox 15"/>
          <p:cNvSpPr txBox="1"/>
          <p:nvPr/>
        </p:nvSpPr>
        <p:spPr>
          <a:xfrm>
            <a:off x="4826239" y="3429494"/>
            <a:ext cx="2539521" cy="571118"/>
          </a:xfrm>
          <a:prstGeom prst="rect">
            <a:avLst/>
          </a:prstGeom>
        </p:spPr>
        <p:txBody>
          <a:bodyPr lIns="0" tIns="0" rIns="0" bIns="0" rtlCol="0" anchor="t">
            <a:spAutoFit/>
          </a:bodyPr>
          <a:lstStyle/>
          <a:p>
            <a:pPr algn="ctr">
              <a:lnSpc>
                <a:spcPts val="2314"/>
              </a:lnSpc>
            </a:pPr>
            <a:r>
              <a:rPr lang="en-US" sz="1866" dirty="0">
                <a:solidFill>
                  <a:srgbClr val="183650"/>
                </a:solidFill>
                <a:latin typeface="Trebuchet MS"/>
                <a:ea typeface="Trebuchet MS"/>
                <a:cs typeface="Trebuchet MS"/>
                <a:sym typeface="Trebuchet MS"/>
              </a:rPr>
              <a:t>Fertilizer Plants </a:t>
            </a:r>
          </a:p>
          <a:p>
            <a:pPr algn="ctr">
              <a:lnSpc>
                <a:spcPts val="2314"/>
              </a:lnSpc>
            </a:pPr>
            <a:r>
              <a:rPr lang="en-US" sz="1866" dirty="0">
                <a:solidFill>
                  <a:srgbClr val="183650"/>
                </a:solidFill>
                <a:latin typeface="Trebuchet MS"/>
                <a:ea typeface="Trebuchet MS"/>
                <a:cs typeface="Trebuchet MS"/>
                <a:sym typeface="Trebuchet MS"/>
              </a:rPr>
              <a:t>in Louisiana &amp; Iowa</a:t>
            </a:r>
          </a:p>
        </p:txBody>
      </p:sp>
      <p:sp>
        <p:nvSpPr>
          <p:cNvPr id="16" name="TextBox 16"/>
          <p:cNvSpPr txBox="1"/>
          <p:nvPr/>
        </p:nvSpPr>
        <p:spPr>
          <a:xfrm>
            <a:off x="3776832" y="4944012"/>
            <a:ext cx="4638336" cy="179601"/>
          </a:xfrm>
          <a:prstGeom prst="rect">
            <a:avLst/>
          </a:prstGeom>
        </p:spPr>
        <p:txBody>
          <a:bodyPr lIns="0" tIns="0" rIns="0" bIns="0" rtlCol="0" anchor="t">
            <a:spAutoFit/>
          </a:bodyPr>
          <a:lstStyle/>
          <a:p>
            <a:pPr algn="ctr">
              <a:lnSpc>
                <a:spcPts val="1488"/>
              </a:lnSpc>
            </a:pPr>
            <a:r>
              <a:rPr lang="en-US" sz="1200">
                <a:solidFill>
                  <a:srgbClr val="183650"/>
                </a:solidFill>
                <a:latin typeface="Trebuchet MS"/>
                <a:ea typeface="Trebuchet MS"/>
                <a:cs typeface="Trebuchet MS"/>
                <a:sym typeface="Trebuchet MS"/>
              </a:rPr>
              <a:t>120 HEAVY LIFTS UP TO 720 TONS</a:t>
            </a:r>
          </a:p>
        </p:txBody>
      </p:sp>
      <p:grpSp>
        <p:nvGrpSpPr>
          <p:cNvPr id="17" name="Group 17"/>
          <p:cNvGrpSpPr/>
          <p:nvPr/>
        </p:nvGrpSpPr>
        <p:grpSpPr>
          <a:xfrm>
            <a:off x="4531365" y="4145499"/>
            <a:ext cx="3129270" cy="820738"/>
            <a:chOff x="0" y="-9525"/>
            <a:chExt cx="6258540" cy="1641474"/>
          </a:xfrm>
        </p:grpSpPr>
        <p:sp>
          <p:nvSpPr>
            <p:cNvPr id="18" name="TextBox 18"/>
            <p:cNvSpPr txBox="1"/>
            <p:nvPr/>
          </p:nvSpPr>
          <p:spPr>
            <a:xfrm>
              <a:off x="0" y="-9525"/>
              <a:ext cx="5458440" cy="1641474"/>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210,000</a:t>
              </a:r>
            </a:p>
          </p:txBody>
        </p:sp>
        <p:sp>
          <p:nvSpPr>
            <p:cNvPr id="19" name="TextBox 19"/>
            <p:cNvSpPr txBox="1"/>
            <p:nvPr/>
          </p:nvSpPr>
          <p:spPr>
            <a:xfrm>
              <a:off x="5458440" y="812800"/>
              <a:ext cx="800100" cy="564257"/>
            </a:xfrm>
            <a:prstGeom prst="rect">
              <a:avLst/>
            </a:prstGeom>
          </p:spPr>
          <p:txBody>
            <a:bodyPr lIns="0" tIns="0" rIns="0" bIns="0" rtlCol="0" anchor="t">
              <a:spAutoFit/>
            </a:bodyPr>
            <a:lstStyle/>
            <a:p>
              <a:pPr algn="ctr">
                <a:lnSpc>
                  <a:spcPts val="2239"/>
                </a:lnSpc>
              </a:pPr>
              <a:r>
                <a:rPr lang="en-US" sz="1866">
                  <a:solidFill>
                    <a:srgbClr val="183650"/>
                  </a:solidFill>
                  <a:latin typeface="Trebuchet MS"/>
                  <a:ea typeface="Trebuchet MS"/>
                  <a:cs typeface="Trebuchet MS"/>
                  <a:sym typeface="Trebuchet MS"/>
                </a:rPr>
                <a:t>FRT</a:t>
              </a:r>
            </a:p>
          </p:txBody>
        </p:sp>
      </p:grpSp>
      <p:sp>
        <p:nvSpPr>
          <p:cNvPr id="20" name="TextBox 20"/>
          <p:cNvSpPr txBox="1"/>
          <p:nvPr/>
        </p:nvSpPr>
        <p:spPr>
          <a:xfrm>
            <a:off x="4493270" y="2072687"/>
            <a:ext cx="3205460" cy="213264"/>
          </a:xfrm>
          <a:prstGeom prst="rect">
            <a:avLst/>
          </a:prstGeom>
        </p:spPr>
        <p:txBody>
          <a:bodyPr lIns="0" tIns="0" rIns="0" bIns="0" rtlCol="0" anchor="t">
            <a:spAutoFit/>
          </a:bodyPr>
          <a:lstStyle/>
          <a:p>
            <a:pPr algn="ct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USA</a:t>
            </a:r>
          </a:p>
        </p:txBody>
      </p:sp>
      <p:sp>
        <p:nvSpPr>
          <p:cNvPr id="21" name="TextBox 21"/>
          <p:cNvSpPr txBox="1"/>
          <p:nvPr/>
        </p:nvSpPr>
        <p:spPr>
          <a:xfrm>
            <a:off x="4440124" y="1742487"/>
            <a:ext cx="3321233" cy="354969"/>
          </a:xfrm>
          <a:prstGeom prst="rect">
            <a:avLst/>
          </a:prstGeom>
        </p:spPr>
        <p:txBody>
          <a:bodyPr lIns="0" tIns="0" rIns="0" bIns="0" rtlCol="0" anchor="t">
            <a:spAutoFit/>
          </a:bodyPr>
          <a:lstStyle/>
          <a:p>
            <a:pPr algn="ctr">
              <a:lnSpc>
                <a:spcPts val="2880"/>
              </a:lnSpc>
            </a:pPr>
            <a:r>
              <a:rPr lang="en-US" sz="2400" b="1">
                <a:solidFill>
                  <a:srgbClr val="183650"/>
                </a:solidFill>
                <a:latin typeface="Montserrat 1 Bold"/>
                <a:ea typeface="Montserrat 1 Bold"/>
                <a:cs typeface="Montserrat 1 Bold"/>
                <a:sym typeface="Montserrat 1 Bold"/>
              </a:rPr>
              <a:t>OUR EXPERIENCE</a:t>
            </a:r>
          </a:p>
        </p:txBody>
      </p:sp>
      <p:sp>
        <p:nvSpPr>
          <p:cNvPr id="22" name="Freeform 22"/>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26" name="Title Placeholder 1">
            <a:extLst>
              <a:ext uri="{FF2B5EF4-FFF2-40B4-BE49-F238E27FC236}">
                <a16:creationId xmlns:a16="http://schemas.microsoft.com/office/drawing/2014/main" id="{24120341-0271-9BA7-8C29-B1B0A7FBA844}"/>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31</a:t>
            </a:fld>
            <a:endParaRPr lang="en-US" sz="1500" dirty="0">
              <a:solidFill>
                <a:srgbClr val="F3F4F5"/>
              </a:solidFill>
            </a:endParaRPr>
          </a:p>
        </p:txBody>
      </p:sp>
      <p:sp>
        <p:nvSpPr>
          <p:cNvPr id="27" name="TextBox 26">
            <a:extLst>
              <a:ext uri="{FF2B5EF4-FFF2-40B4-BE49-F238E27FC236}">
                <a16:creationId xmlns:a16="http://schemas.microsoft.com/office/drawing/2014/main" id="{1E1CC83F-722B-E997-2675-A2E3BC3D9B3E}"/>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OUR EXPERIENCE</a:t>
            </a:r>
          </a:p>
        </p:txBody>
      </p:sp>
      <p:pic>
        <p:nvPicPr>
          <p:cNvPr id="28" name="Graphic 27">
            <a:extLst>
              <a:ext uri="{FF2B5EF4-FFF2-40B4-BE49-F238E27FC236}">
                <a16:creationId xmlns:a16="http://schemas.microsoft.com/office/drawing/2014/main" id="{92B6D77D-FA1B-2C39-EDB0-72A21ED184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0599" y="282526"/>
            <a:ext cx="2178000" cy="3651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7"/>
          <p:cNvSpPr/>
          <p:nvPr/>
        </p:nvSpPr>
        <p:spPr>
          <a:xfrm>
            <a:off x="9681217" y="374535"/>
            <a:ext cx="1824983" cy="310247"/>
          </a:xfrm>
          <a:custGeom>
            <a:avLst/>
            <a:gdLst/>
            <a:ahLst/>
            <a:cxnLst/>
            <a:rect l="l" t="t" r="r" b="b"/>
            <a:pathLst>
              <a:path w="2737475" h="465371">
                <a:moveTo>
                  <a:pt x="0" y="0"/>
                </a:moveTo>
                <a:lnTo>
                  <a:pt x="2737475" y="0"/>
                </a:lnTo>
                <a:lnTo>
                  <a:pt x="2737475" y="465370"/>
                </a:lnTo>
                <a:lnTo>
                  <a:pt x="0" y="46537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8" name="Group 8"/>
          <p:cNvGrpSpPr>
            <a:grpSpLocks noGrp="1" noUngrp="1" noRot="1" noMove="1" noResize="1"/>
          </p:cNvGrpSpPr>
          <p:nvPr/>
        </p:nvGrpSpPr>
        <p:grpSpPr>
          <a:xfrm>
            <a:off x="4575167" y="4192055"/>
            <a:ext cx="7251374" cy="1707095"/>
            <a:chOff x="0" y="0"/>
            <a:chExt cx="2864740" cy="674408"/>
          </a:xfrm>
        </p:grpSpPr>
        <p:sp>
          <p:nvSpPr>
            <p:cNvPr id="9" name="Freeform 9"/>
            <p:cNvSpPr>
              <a:spLocks noGrp="1" noRot="1" noMove="1" noResize="1" noEditPoints="1" noAdjustHandles="1" noChangeArrowheads="1" noChangeShapeType="1"/>
            </p:cNvSpPr>
            <p:nvPr/>
          </p:nvSpPr>
          <p:spPr>
            <a:xfrm>
              <a:off x="0" y="0"/>
              <a:ext cx="2864740" cy="674408"/>
            </a:xfrm>
            <a:custGeom>
              <a:avLst/>
              <a:gdLst/>
              <a:ahLst/>
              <a:cxnLst/>
              <a:rect l="l" t="t" r="r" b="b"/>
              <a:pathLst>
                <a:path w="2864740" h="674408">
                  <a:moveTo>
                    <a:pt x="0" y="0"/>
                  </a:moveTo>
                  <a:lnTo>
                    <a:pt x="2864740" y="0"/>
                  </a:lnTo>
                  <a:lnTo>
                    <a:pt x="2864740" y="674408"/>
                  </a:lnTo>
                  <a:lnTo>
                    <a:pt x="0" y="674408"/>
                  </a:lnTo>
                  <a:close/>
                </a:path>
              </a:pathLst>
            </a:custGeom>
            <a:solidFill>
              <a:srgbClr val="FFFFFF"/>
            </a:solidFill>
          </p:spPr>
          <p:txBody>
            <a:bodyPr/>
            <a:lstStyle/>
            <a:p>
              <a:endParaRPr lang="en-US" sz="1200"/>
            </a:p>
          </p:txBody>
        </p:sp>
        <p:sp>
          <p:nvSpPr>
            <p:cNvPr id="10" name="TextBox 10"/>
            <p:cNvSpPr txBox="1">
              <a:spLocks noGrp="1" noRot="1" noMove="1" noResize="1" noEditPoints="1" noAdjustHandles="1" noChangeArrowheads="1" noChangeShapeType="1"/>
            </p:cNvSpPr>
            <p:nvPr/>
          </p:nvSpPr>
          <p:spPr>
            <a:xfrm>
              <a:off x="0" y="-38100"/>
              <a:ext cx="2864740" cy="712508"/>
            </a:xfrm>
            <a:prstGeom prst="rect">
              <a:avLst/>
            </a:prstGeom>
          </p:spPr>
          <p:txBody>
            <a:bodyPr lIns="33867" tIns="33867" rIns="33867" bIns="33867" rtlCol="0" anchor="ctr"/>
            <a:lstStyle/>
            <a:p>
              <a:pPr algn="ctr">
                <a:lnSpc>
                  <a:spcPts val="1400"/>
                </a:lnSpc>
              </a:pPr>
              <a:endParaRPr sz="1200"/>
            </a:p>
          </p:txBody>
        </p:sp>
      </p:grpSp>
      <p:grpSp>
        <p:nvGrpSpPr>
          <p:cNvPr id="11" name="Group 11"/>
          <p:cNvGrpSpPr/>
          <p:nvPr/>
        </p:nvGrpSpPr>
        <p:grpSpPr>
          <a:xfrm>
            <a:off x="733622" y="4754984"/>
            <a:ext cx="4869626" cy="608551"/>
            <a:chOff x="0" y="0"/>
            <a:chExt cx="9739252" cy="1217103"/>
          </a:xfrm>
        </p:grpSpPr>
        <p:sp>
          <p:nvSpPr>
            <p:cNvPr id="12" name="TextBox 12"/>
            <p:cNvSpPr txBox="1"/>
            <p:nvPr/>
          </p:nvSpPr>
          <p:spPr>
            <a:xfrm>
              <a:off x="0" y="790575"/>
              <a:ext cx="9739252" cy="426528"/>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Canada</a:t>
              </a:r>
            </a:p>
          </p:txBody>
        </p:sp>
        <p:sp>
          <p:nvSpPr>
            <p:cNvPr id="13" name="TextBox 13"/>
            <p:cNvSpPr txBox="1"/>
            <p:nvPr/>
          </p:nvSpPr>
          <p:spPr>
            <a:xfrm>
              <a:off x="0" y="0"/>
              <a:ext cx="7152726" cy="709939"/>
            </a:xfrm>
            <a:prstGeom prst="rect">
              <a:avLst/>
            </a:prstGeom>
          </p:spPr>
          <p:txBody>
            <a:bodyPr lIns="0" tIns="0" rIns="0" bIns="0" rtlCol="0" anchor="t">
              <a:spAutoFit/>
            </a:bodyPr>
            <a:lstStyle/>
            <a:p>
              <a:pPr>
                <a:lnSpc>
                  <a:spcPts val="2880"/>
                </a:lnSpc>
              </a:pPr>
              <a:r>
                <a:rPr lang="en-US" sz="2400" b="1">
                  <a:solidFill>
                    <a:srgbClr val="183650"/>
                  </a:solidFill>
                  <a:latin typeface="Montserrat 1 Bold"/>
                  <a:ea typeface="Montserrat 1 Bold"/>
                  <a:cs typeface="Montserrat 1 Bold"/>
                  <a:sym typeface="Montserrat 1 Bold"/>
                </a:rPr>
                <a:t>OUR EXPERIENCE</a:t>
              </a:r>
            </a:p>
          </p:txBody>
        </p:sp>
      </p:grpSp>
      <p:sp>
        <p:nvSpPr>
          <p:cNvPr id="14" name="TextBox 14"/>
          <p:cNvSpPr txBox="1"/>
          <p:nvPr/>
        </p:nvSpPr>
        <p:spPr>
          <a:xfrm>
            <a:off x="4895917" y="4461402"/>
            <a:ext cx="707331" cy="198837"/>
          </a:xfrm>
          <a:prstGeom prst="rect">
            <a:avLst/>
          </a:prstGeom>
        </p:spPr>
        <p:txBody>
          <a:bodyPr lIns="0" tIns="0" rIns="0" bIns="0" rtlCol="0" anchor="t">
            <a:spAutoFit/>
          </a:bodyPr>
          <a:lstStyle/>
          <a:p>
            <a:pPr>
              <a:lnSpc>
                <a:spcPts val="1680"/>
              </a:lnSpc>
            </a:pPr>
            <a:r>
              <a:rPr lang="en-US" sz="1200" b="1" spc="7">
                <a:solidFill>
                  <a:srgbClr val="5BC2E7"/>
                </a:solidFill>
                <a:latin typeface="Trebuchet MS Bold"/>
                <a:ea typeface="Trebuchet MS Bold"/>
                <a:cs typeface="Trebuchet MS Bold"/>
                <a:sym typeface="Trebuchet MS Bold"/>
              </a:rPr>
              <a:t>PROJECT:</a:t>
            </a:r>
          </a:p>
        </p:txBody>
      </p:sp>
      <p:sp>
        <p:nvSpPr>
          <p:cNvPr id="16" name="Freeform 16"/>
          <p:cNvSpPr>
            <a:spLocks noGrp="1" noRot="1" noMove="1" noResize="1" noEditPoints="1" noAdjustHandles="1" noChangeArrowheads="1" noChangeShapeType="1"/>
          </p:cNvSpPr>
          <p:nvPr/>
        </p:nvSpPr>
        <p:spPr>
          <a:xfrm>
            <a:off x="9331" y="4068"/>
            <a:ext cx="12184575" cy="3866052"/>
          </a:xfrm>
          <a:custGeom>
            <a:avLst/>
            <a:gdLst/>
            <a:ahLst/>
            <a:cxnLst/>
            <a:rect l="l" t="t" r="r" b="b"/>
            <a:pathLst>
              <a:path w="18276862" h="5799078">
                <a:moveTo>
                  <a:pt x="0" y="0"/>
                </a:moveTo>
                <a:lnTo>
                  <a:pt x="18276862" y="0"/>
                </a:lnTo>
                <a:lnTo>
                  <a:pt x="18276862" y="5799078"/>
                </a:lnTo>
                <a:lnTo>
                  <a:pt x="0" y="5799078"/>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7" name="TextBox 17"/>
          <p:cNvSpPr txBox="1"/>
          <p:nvPr/>
        </p:nvSpPr>
        <p:spPr>
          <a:xfrm>
            <a:off x="4895917" y="4897943"/>
            <a:ext cx="2457863" cy="571118"/>
          </a:xfrm>
          <a:prstGeom prst="rect">
            <a:avLst/>
          </a:prstGeom>
        </p:spPr>
        <p:txBody>
          <a:bodyPr lIns="0" tIns="0" rIns="0" bIns="0" rtlCol="0" anchor="t">
            <a:spAutoFit/>
          </a:bodyPr>
          <a:lstStyle/>
          <a:p>
            <a:pPr>
              <a:lnSpc>
                <a:spcPts val="2314"/>
              </a:lnSpc>
            </a:pPr>
            <a:r>
              <a:rPr lang="en-US" sz="1866">
                <a:solidFill>
                  <a:srgbClr val="183650"/>
                </a:solidFill>
                <a:latin typeface="Trebuchet MS"/>
                <a:ea typeface="Trebuchet MS"/>
                <a:cs typeface="Trebuchet MS"/>
                <a:sym typeface="Trebuchet MS"/>
              </a:rPr>
              <a:t>Construction of 4 Substations</a:t>
            </a:r>
          </a:p>
        </p:txBody>
      </p:sp>
      <p:sp>
        <p:nvSpPr>
          <p:cNvPr id="18" name="TextBox 18"/>
          <p:cNvSpPr txBox="1"/>
          <p:nvPr/>
        </p:nvSpPr>
        <p:spPr>
          <a:xfrm>
            <a:off x="8691407" y="5280426"/>
            <a:ext cx="2493223" cy="371961"/>
          </a:xfrm>
          <a:prstGeom prst="rect">
            <a:avLst/>
          </a:prstGeom>
        </p:spPr>
        <p:txBody>
          <a:bodyPr lIns="0" tIns="0" rIns="0" bIns="0" rtlCol="0" anchor="t">
            <a:spAutoFit/>
          </a:bodyPr>
          <a:lstStyle/>
          <a:p>
            <a:pPr algn="ctr">
              <a:lnSpc>
                <a:spcPts val="1488"/>
              </a:lnSpc>
            </a:pPr>
            <a:r>
              <a:rPr lang="en-US" sz="1200" dirty="0">
                <a:solidFill>
                  <a:srgbClr val="183650"/>
                </a:solidFill>
                <a:latin typeface="Trebuchet MS"/>
                <a:ea typeface="Trebuchet MS"/>
                <a:cs typeface="Trebuchet MS"/>
                <a:sym typeface="Trebuchet MS"/>
              </a:rPr>
              <a:t>16 Transformers on Fracht’s 16-axle railcars to Canada.</a:t>
            </a:r>
          </a:p>
        </p:txBody>
      </p:sp>
      <p:sp>
        <p:nvSpPr>
          <p:cNvPr id="19" name="TextBox 19"/>
          <p:cNvSpPr txBox="1"/>
          <p:nvPr/>
        </p:nvSpPr>
        <p:spPr>
          <a:xfrm>
            <a:off x="8566630" y="4423175"/>
            <a:ext cx="2243449" cy="820738"/>
          </a:xfrm>
          <a:prstGeom prst="rect">
            <a:avLst/>
          </a:prstGeom>
        </p:spPr>
        <p:txBody>
          <a:bodyPr lIns="0" tIns="0" rIns="0" bIns="0" rtlCol="0" anchor="t">
            <a:spAutoFit/>
          </a:bodyPr>
          <a:lstStyle/>
          <a:p>
            <a:pPr algn="ctr">
              <a:lnSpc>
                <a:spcPts val="6400"/>
              </a:lnSpc>
            </a:pPr>
            <a:r>
              <a:rPr lang="en-US" sz="5334" b="1">
                <a:solidFill>
                  <a:srgbClr val="5BC2E7"/>
                </a:solidFill>
                <a:latin typeface="Trebuchet MS Bold"/>
                <a:ea typeface="Trebuchet MS Bold"/>
                <a:cs typeface="Trebuchet MS Bold"/>
                <a:sym typeface="Trebuchet MS Bold"/>
              </a:rPr>
              <a:t>62,000</a:t>
            </a:r>
          </a:p>
        </p:txBody>
      </p:sp>
      <p:sp>
        <p:nvSpPr>
          <p:cNvPr id="20" name="TextBox 20"/>
          <p:cNvSpPr txBox="1"/>
          <p:nvPr/>
        </p:nvSpPr>
        <p:spPr>
          <a:xfrm>
            <a:off x="10909358" y="4835926"/>
            <a:ext cx="400050" cy="282129"/>
          </a:xfrm>
          <a:prstGeom prst="rect">
            <a:avLst/>
          </a:prstGeom>
        </p:spPr>
        <p:txBody>
          <a:bodyPr lIns="0" tIns="0" rIns="0" bIns="0" rtlCol="0" anchor="t">
            <a:spAutoFit/>
          </a:bodyPr>
          <a:lstStyle/>
          <a:p>
            <a:pPr algn="ctr">
              <a:lnSpc>
                <a:spcPts val="2239"/>
              </a:lnSpc>
            </a:pPr>
            <a:r>
              <a:rPr lang="en-US" sz="1866">
                <a:solidFill>
                  <a:srgbClr val="183650"/>
                </a:solidFill>
                <a:latin typeface="Trebuchet MS"/>
                <a:ea typeface="Trebuchet MS"/>
                <a:cs typeface="Trebuchet MS"/>
                <a:sym typeface="Trebuchet MS"/>
              </a:rPr>
              <a:t>FRT</a:t>
            </a:r>
          </a:p>
        </p:txBody>
      </p:sp>
      <p:pic>
        <p:nvPicPr>
          <p:cNvPr id="4" name="Graphic 3">
            <a:extLst>
              <a:ext uri="{FF2B5EF4-FFF2-40B4-BE49-F238E27FC236}">
                <a16:creationId xmlns:a16="http://schemas.microsoft.com/office/drawing/2014/main" id="{768E6C1D-BE5C-C0E7-840D-6B71B2A7D4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0599" y="282526"/>
            <a:ext cx="2178000" cy="365174"/>
          </a:xfrm>
          <a:prstGeom prst="rect">
            <a:avLst/>
          </a:prstGeom>
        </p:spPr>
      </p:pic>
      <p:sp>
        <p:nvSpPr>
          <p:cNvPr id="5" name="TextBox 4">
            <a:extLst>
              <a:ext uri="{FF2B5EF4-FFF2-40B4-BE49-F238E27FC236}">
                <a16:creationId xmlns:a16="http://schemas.microsoft.com/office/drawing/2014/main" id="{B71594DC-234C-5E20-2504-75615F5430DD}"/>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OUR EXPERIENCE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A337A-2932-30AD-FC5D-D1522C3DE892}"/>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A300E3D3-3BE2-0F56-0F80-11531D2EB8E8}"/>
              </a:ext>
            </a:extLst>
          </p:cNvPr>
          <p:cNvSpPr>
            <a:spLocks noGrp="1" noRot="1" noMove="1" noResize="1" noEditPoints="1" noAdjustHandles="1" noChangeArrowheads="1" noChangeShapeType="1"/>
          </p:cNvSpPr>
          <p:nvPr/>
        </p:nvSpPr>
        <p:spPr>
          <a:xfrm>
            <a:off x="-9331" y="-15101"/>
            <a:ext cx="6187265" cy="3912392"/>
          </a:xfrm>
          <a:custGeom>
            <a:avLst/>
            <a:gdLst/>
            <a:ahLst/>
            <a:cxnLst/>
            <a:rect l="l" t="t" r="r" b="b"/>
            <a:pathLst>
              <a:path w="9280897" h="5840595">
                <a:moveTo>
                  <a:pt x="0" y="0"/>
                </a:moveTo>
                <a:lnTo>
                  <a:pt x="9280897" y="0"/>
                </a:lnTo>
                <a:lnTo>
                  <a:pt x="9280897" y="5840595"/>
                </a:lnTo>
                <a:lnTo>
                  <a:pt x="0" y="584059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7D47AD59-EF8F-FC25-18E4-9CFA912D3EB7}"/>
              </a:ext>
            </a:extLst>
          </p:cNvPr>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9" name="Group 9">
            <a:extLst>
              <a:ext uri="{FF2B5EF4-FFF2-40B4-BE49-F238E27FC236}">
                <a16:creationId xmlns:a16="http://schemas.microsoft.com/office/drawing/2014/main" id="{34DB7674-9757-1F18-806E-EC9477B906EC}"/>
              </a:ext>
            </a:extLst>
          </p:cNvPr>
          <p:cNvGrpSpPr/>
          <p:nvPr/>
        </p:nvGrpSpPr>
        <p:grpSpPr>
          <a:xfrm>
            <a:off x="733622" y="4754984"/>
            <a:ext cx="4382644" cy="608551"/>
            <a:chOff x="0" y="0"/>
            <a:chExt cx="8765288" cy="1217103"/>
          </a:xfrm>
        </p:grpSpPr>
        <p:sp>
          <p:nvSpPr>
            <p:cNvPr id="10" name="TextBox 10">
              <a:extLst>
                <a:ext uri="{FF2B5EF4-FFF2-40B4-BE49-F238E27FC236}">
                  <a16:creationId xmlns:a16="http://schemas.microsoft.com/office/drawing/2014/main" id="{7BFC96C6-BCC6-D6BA-5F05-EF31A33AA9F3}"/>
                </a:ext>
              </a:extLst>
            </p:cNvPr>
            <p:cNvSpPr txBox="1"/>
            <p:nvPr/>
          </p:nvSpPr>
          <p:spPr>
            <a:xfrm>
              <a:off x="0" y="790575"/>
              <a:ext cx="8765288" cy="426528"/>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Brunei</a:t>
              </a:r>
            </a:p>
          </p:txBody>
        </p:sp>
        <p:sp>
          <p:nvSpPr>
            <p:cNvPr id="11" name="TextBox 11">
              <a:extLst>
                <a:ext uri="{FF2B5EF4-FFF2-40B4-BE49-F238E27FC236}">
                  <a16:creationId xmlns:a16="http://schemas.microsoft.com/office/drawing/2014/main" id="{A2FD8B0F-B33C-E683-9EB3-F30B640A2B4A}"/>
                </a:ext>
              </a:extLst>
            </p:cNvPr>
            <p:cNvSpPr txBox="1"/>
            <p:nvPr/>
          </p:nvSpPr>
          <p:spPr>
            <a:xfrm>
              <a:off x="0" y="0"/>
              <a:ext cx="6437426" cy="709939"/>
            </a:xfrm>
            <a:prstGeom prst="rect">
              <a:avLst/>
            </a:prstGeom>
          </p:spPr>
          <p:txBody>
            <a:bodyPr lIns="0" tIns="0" rIns="0" bIns="0" rtlCol="0" anchor="t">
              <a:spAutoFit/>
            </a:bodyPr>
            <a:lstStyle/>
            <a:p>
              <a:pPr>
                <a:lnSpc>
                  <a:spcPts val="2880"/>
                </a:lnSpc>
              </a:pPr>
              <a:r>
                <a:rPr lang="en-US" sz="2400" b="1">
                  <a:solidFill>
                    <a:srgbClr val="183650"/>
                  </a:solidFill>
                  <a:latin typeface="Montserrat 1 Bold"/>
                  <a:ea typeface="Montserrat 1 Bold"/>
                  <a:cs typeface="Montserrat 1 Bold"/>
                  <a:sym typeface="Montserrat 1 Bold"/>
                </a:rPr>
                <a:t>OUR EXPERIENCE</a:t>
              </a:r>
            </a:p>
          </p:txBody>
        </p:sp>
      </p:grpSp>
      <p:grpSp>
        <p:nvGrpSpPr>
          <p:cNvPr id="12" name="Group 12">
            <a:extLst>
              <a:ext uri="{FF2B5EF4-FFF2-40B4-BE49-F238E27FC236}">
                <a16:creationId xmlns:a16="http://schemas.microsoft.com/office/drawing/2014/main" id="{E75A2069-A1FE-91B3-A943-C9437106DD81}"/>
              </a:ext>
            </a:extLst>
          </p:cNvPr>
          <p:cNvGrpSpPr>
            <a:grpSpLocks noGrp="1" noUngrp="1" noRot="1" noMove="1" noResize="1"/>
          </p:cNvGrpSpPr>
          <p:nvPr/>
        </p:nvGrpSpPr>
        <p:grpSpPr>
          <a:xfrm>
            <a:off x="4575167" y="4192055"/>
            <a:ext cx="7251374" cy="1707095"/>
            <a:chOff x="0" y="0"/>
            <a:chExt cx="2864740" cy="674408"/>
          </a:xfrm>
        </p:grpSpPr>
        <p:sp>
          <p:nvSpPr>
            <p:cNvPr id="13" name="Freeform 13">
              <a:extLst>
                <a:ext uri="{FF2B5EF4-FFF2-40B4-BE49-F238E27FC236}">
                  <a16:creationId xmlns:a16="http://schemas.microsoft.com/office/drawing/2014/main" id="{5A9AE091-BE5F-8223-1A89-55B76DD85687}"/>
                </a:ext>
              </a:extLst>
            </p:cNvPr>
            <p:cNvSpPr>
              <a:spLocks noGrp="1" noRot="1" noMove="1" noResize="1" noEditPoints="1" noAdjustHandles="1" noChangeArrowheads="1" noChangeShapeType="1"/>
            </p:cNvSpPr>
            <p:nvPr/>
          </p:nvSpPr>
          <p:spPr>
            <a:xfrm>
              <a:off x="0" y="0"/>
              <a:ext cx="2864740" cy="674408"/>
            </a:xfrm>
            <a:custGeom>
              <a:avLst/>
              <a:gdLst/>
              <a:ahLst/>
              <a:cxnLst/>
              <a:rect l="l" t="t" r="r" b="b"/>
              <a:pathLst>
                <a:path w="2864740" h="674408">
                  <a:moveTo>
                    <a:pt x="0" y="0"/>
                  </a:moveTo>
                  <a:lnTo>
                    <a:pt x="2864740" y="0"/>
                  </a:lnTo>
                  <a:lnTo>
                    <a:pt x="2864740" y="674408"/>
                  </a:lnTo>
                  <a:lnTo>
                    <a:pt x="0" y="674408"/>
                  </a:lnTo>
                  <a:close/>
                </a:path>
              </a:pathLst>
            </a:custGeom>
            <a:solidFill>
              <a:srgbClr val="FFFFFF"/>
            </a:solidFill>
          </p:spPr>
          <p:txBody>
            <a:bodyPr/>
            <a:lstStyle/>
            <a:p>
              <a:endParaRPr lang="en-US" sz="1200"/>
            </a:p>
          </p:txBody>
        </p:sp>
        <p:sp>
          <p:nvSpPr>
            <p:cNvPr id="14" name="TextBox 14">
              <a:extLst>
                <a:ext uri="{FF2B5EF4-FFF2-40B4-BE49-F238E27FC236}">
                  <a16:creationId xmlns:a16="http://schemas.microsoft.com/office/drawing/2014/main" id="{7DB44DD1-D2FC-805C-FB08-BCF4EAA977C5}"/>
                </a:ext>
              </a:extLst>
            </p:cNvPr>
            <p:cNvSpPr txBox="1">
              <a:spLocks noGrp="1" noRot="1" noMove="1" noResize="1" noEditPoints="1" noAdjustHandles="1" noChangeArrowheads="1" noChangeShapeType="1"/>
            </p:cNvSpPr>
            <p:nvPr/>
          </p:nvSpPr>
          <p:spPr>
            <a:xfrm>
              <a:off x="0" y="-38100"/>
              <a:ext cx="2864740" cy="712508"/>
            </a:xfrm>
            <a:prstGeom prst="rect">
              <a:avLst/>
            </a:prstGeom>
          </p:spPr>
          <p:txBody>
            <a:bodyPr lIns="33867" tIns="33867" rIns="33867" bIns="33867" rtlCol="0" anchor="ctr"/>
            <a:lstStyle/>
            <a:p>
              <a:pPr algn="ctr">
                <a:lnSpc>
                  <a:spcPts val="1400"/>
                </a:lnSpc>
              </a:pPr>
              <a:endParaRPr sz="1200"/>
            </a:p>
          </p:txBody>
        </p:sp>
      </p:grpSp>
      <p:grpSp>
        <p:nvGrpSpPr>
          <p:cNvPr id="15" name="Group 15">
            <a:extLst>
              <a:ext uri="{FF2B5EF4-FFF2-40B4-BE49-F238E27FC236}">
                <a16:creationId xmlns:a16="http://schemas.microsoft.com/office/drawing/2014/main" id="{92E204B0-DD23-70BE-E775-4640FD5E3285}"/>
              </a:ext>
            </a:extLst>
          </p:cNvPr>
          <p:cNvGrpSpPr/>
          <p:nvPr/>
        </p:nvGrpSpPr>
        <p:grpSpPr>
          <a:xfrm>
            <a:off x="4875564" y="4752656"/>
            <a:ext cx="2946675" cy="867304"/>
            <a:chOff x="0" y="-57151"/>
            <a:chExt cx="5893351" cy="1734605"/>
          </a:xfrm>
        </p:grpSpPr>
        <p:sp>
          <p:nvSpPr>
            <p:cNvPr id="16" name="TextBox 16">
              <a:extLst>
                <a:ext uri="{FF2B5EF4-FFF2-40B4-BE49-F238E27FC236}">
                  <a16:creationId xmlns:a16="http://schemas.microsoft.com/office/drawing/2014/main" id="{1B4473C7-362C-1F49-4022-F6B32B84F859}"/>
                </a:ext>
              </a:extLst>
            </p:cNvPr>
            <p:cNvSpPr txBox="1"/>
            <p:nvPr/>
          </p:nvSpPr>
          <p:spPr>
            <a:xfrm>
              <a:off x="0" y="-57151"/>
              <a:ext cx="1643412" cy="397673"/>
            </a:xfrm>
            <a:prstGeom prst="rect">
              <a:avLst/>
            </a:prstGeom>
          </p:spPr>
          <p:txBody>
            <a:bodyPr lIns="0" tIns="0" rIns="0" bIns="0" rtlCol="0" anchor="t">
              <a:spAutoFit/>
            </a:bodyPr>
            <a:lstStyle/>
            <a:p>
              <a:pPr>
                <a:lnSpc>
                  <a:spcPts val="1680"/>
                </a:lnSpc>
              </a:pPr>
              <a:r>
                <a:rPr lang="en-US" sz="1200" b="1" spc="7">
                  <a:solidFill>
                    <a:srgbClr val="5BC2E7"/>
                  </a:solidFill>
                  <a:latin typeface="Trebuchet MS Bold"/>
                  <a:ea typeface="Trebuchet MS Bold"/>
                  <a:cs typeface="Trebuchet MS Bold"/>
                  <a:sym typeface="Trebuchet MS Bold"/>
                </a:rPr>
                <a:t>PROJECT:</a:t>
              </a:r>
            </a:p>
          </p:txBody>
        </p:sp>
        <p:sp>
          <p:nvSpPr>
            <p:cNvPr id="17" name="TextBox 17">
              <a:extLst>
                <a:ext uri="{FF2B5EF4-FFF2-40B4-BE49-F238E27FC236}">
                  <a16:creationId xmlns:a16="http://schemas.microsoft.com/office/drawing/2014/main" id="{BF3F5646-B1E0-9597-14D1-697DC6EBC660}"/>
                </a:ext>
              </a:extLst>
            </p:cNvPr>
            <p:cNvSpPr txBox="1"/>
            <p:nvPr/>
          </p:nvSpPr>
          <p:spPr>
            <a:xfrm>
              <a:off x="0" y="535220"/>
              <a:ext cx="5893351" cy="1142234"/>
            </a:xfrm>
            <a:prstGeom prst="rect">
              <a:avLst/>
            </a:prstGeom>
          </p:spPr>
          <p:txBody>
            <a:bodyPr lIns="0" tIns="0" rIns="0" bIns="0" rtlCol="0" anchor="t">
              <a:spAutoFit/>
            </a:bodyPr>
            <a:lstStyle/>
            <a:p>
              <a:pPr>
                <a:lnSpc>
                  <a:spcPts val="2314"/>
                </a:lnSpc>
              </a:pPr>
              <a:r>
                <a:rPr lang="en-US" sz="1866" dirty="0">
                  <a:solidFill>
                    <a:srgbClr val="183650"/>
                  </a:solidFill>
                  <a:latin typeface="Trebuchet MS"/>
                  <a:ea typeface="Trebuchet MS"/>
                  <a:cs typeface="Trebuchet MS"/>
                  <a:sym typeface="Trebuchet MS"/>
                </a:rPr>
                <a:t>BRUNEI FERTILIZER PLANT</a:t>
              </a:r>
            </a:p>
            <a:p>
              <a:pPr>
                <a:lnSpc>
                  <a:spcPts val="2314"/>
                </a:lnSpc>
              </a:pPr>
              <a:endParaRPr lang="en-US" sz="1866" dirty="0">
                <a:solidFill>
                  <a:srgbClr val="183650"/>
                </a:solidFill>
                <a:latin typeface="Trebuchet MS"/>
                <a:ea typeface="Trebuchet MS"/>
                <a:cs typeface="Trebuchet MS"/>
                <a:sym typeface="Trebuchet MS"/>
              </a:endParaRPr>
            </a:p>
          </p:txBody>
        </p:sp>
      </p:grpSp>
      <p:grpSp>
        <p:nvGrpSpPr>
          <p:cNvPr id="18" name="Group 18">
            <a:extLst>
              <a:ext uri="{FF2B5EF4-FFF2-40B4-BE49-F238E27FC236}">
                <a16:creationId xmlns:a16="http://schemas.microsoft.com/office/drawing/2014/main" id="{BB875167-1E96-E814-615D-9DE18F282612}"/>
              </a:ext>
            </a:extLst>
          </p:cNvPr>
          <p:cNvGrpSpPr/>
          <p:nvPr/>
        </p:nvGrpSpPr>
        <p:grpSpPr>
          <a:xfrm>
            <a:off x="8767144" y="4494740"/>
            <a:ext cx="2691233" cy="1641475"/>
            <a:chOff x="-2" y="-9525"/>
            <a:chExt cx="5382466" cy="3282949"/>
          </a:xfrm>
        </p:grpSpPr>
        <p:sp>
          <p:nvSpPr>
            <p:cNvPr id="19" name="TextBox 19">
              <a:extLst>
                <a:ext uri="{FF2B5EF4-FFF2-40B4-BE49-F238E27FC236}">
                  <a16:creationId xmlns:a16="http://schemas.microsoft.com/office/drawing/2014/main" id="{20404A6C-66AD-1928-411D-33B585BE985E}"/>
                </a:ext>
              </a:extLst>
            </p:cNvPr>
            <p:cNvSpPr txBox="1"/>
            <p:nvPr/>
          </p:nvSpPr>
          <p:spPr>
            <a:xfrm>
              <a:off x="-2" y="-9525"/>
              <a:ext cx="5382466" cy="3282949"/>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300,000</a:t>
              </a:r>
            </a:p>
            <a:p>
              <a:pPr algn="ctr">
                <a:lnSpc>
                  <a:spcPts val="6400"/>
                </a:lnSpc>
              </a:pPr>
              <a:endParaRPr lang="en-US" sz="5334" b="1" dirty="0">
                <a:solidFill>
                  <a:srgbClr val="5BC2E7"/>
                </a:solidFill>
                <a:latin typeface="Trebuchet MS Bold"/>
                <a:ea typeface="Trebuchet MS Bold"/>
                <a:cs typeface="Trebuchet MS Bold"/>
                <a:sym typeface="Trebuchet MS Bold"/>
              </a:endParaRPr>
            </a:p>
          </p:txBody>
        </p:sp>
        <p:sp>
          <p:nvSpPr>
            <p:cNvPr id="20" name="TextBox 20">
              <a:extLst>
                <a:ext uri="{FF2B5EF4-FFF2-40B4-BE49-F238E27FC236}">
                  <a16:creationId xmlns:a16="http://schemas.microsoft.com/office/drawing/2014/main" id="{CF9CF0DB-5EC1-2212-9921-820C2ED0200A}"/>
                </a:ext>
              </a:extLst>
            </p:cNvPr>
            <p:cNvSpPr txBox="1"/>
            <p:nvPr/>
          </p:nvSpPr>
          <p:spPr>
            <a:xfrm>
              <a:off x="101600" y="1625600"/>
              <a:ext cx="3641164" cy="564258"/>
            </a:xfrm>
            <a:prstGeom prst="rect">
              <a:avLst/>
            </a:prstGeom>
          </p:spPr>
          <p:txBody>
            <a:bodyPr lIns="0" tIns="0" rIns="0" bIns="0" rtlCol="0" anchor="t">
              <a:spAutoFit/>
            </a:bodyPr>
            <a:lstStyle/>
            <a:p>
              <a:pPr>
                <a:lnSpc>
                  <a:spcPts val="2239"/>
                </a:lnSpc>
              </a:pPr>
              <a:r>
                <a:rPr lang="en-US" sz="1866">
                  <a:solidFill>
                    <a:srgbClr val="183650"/>
                  </a:solidFill>
                  <a:latin typeface="Trebuchet MS"/>
                  <a:ea typeface="Trebuchet MS"/>
                  <a:cs typeface="Trebuchet MS"/>
                  <a:sym typeface="Trebuchet MS"/>
                </a:rPr>
                <a:t>FRT</a:t>
              </a:r>
            </a:p>
          </p:txBody>
        </p:sp>
      </p:grpSp>
      <p:pic>
        <p:nvPicPr>
          <p:cNvPr id="25" name="Graphic 24">
            <a:extLst>
              <a:ext uri="{FF2B5EF4-FFF2-40B4-BE49-F238E27FC236}">
                <a16:creationId xmlns:a16="http://schemas.microsoft.com/office/drawing/2014/main" id="{21578883-7A46-C2ED-A19B-BA4C7504C6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0599" y="282526"/>
            <a:ext cx="2178000" cy="365174"/>
          </a:xfrm>
          <a:prstGeom prst="rect">
            <a:avLst/>
          </a:prstGeom>
        </p:spPr>
      </p:pic>
      <p:pic>
        <p:nvPicPr>
          <p:cNvPr id="8" name="Grafik 4">
            <a:extLst>
              <a:ext uri="{FF2B5EF4-FFF2-40B4-BE49-F238E27FC236}">
                <a16:creationId xmlns:a16="http://schemas.microsoft.com/office/drawing/2014/main" id="{00E3B781-557E-9498-F6B5-6F6ED26FB796}"/>
              </a:ext>
            </a:extLst>
          </p:cNvPr>
          <p:cNvPicPr>
            <a:picLocks noChangeAspect="1"/>
          </p:cNvPicPr>
          <p:nvPr/>
        </p:nvPicPr>
        <p:blipFill>
          <a:blip r:embed="rId6"/>
          <a:srcRect l="50925" t="29126" b="9049"/>
          <a:stretch>
            <a:fillRect/>
          </a:stretch>
        </p:blipFill>
        <p:spPr bwMode="auto">
          <a:xfrm>
            <a:off x="-9333" y="0"/>
            <a:ext cx="6187264" cy="3897291"/>
          </a:xfrm>
          <a:prstGeom prst="rect">
            <a:avLst/>
          </a:prstGeom>
          <a:effectLst>
            <a:glow>
              <a:schemeClr val="accent1">
                <a:satMod val="175000"/>
              </a:schemeClr>
            </a:glow>
          </a:effectLst>
        </p:spPr>
      </p:pic>
      <p:pic>
        <p:nvPicPr>
          <p:cNvPr id="21" name="Grafik 4">
            <a:extLst>
              <a:ext uri="{FF2B5EF4-FFF2-40B4-BE49-F238E27FC236}">
                <a16:creationId xmlns:a16="http://schemas.microsoft.com/office/drawing/2014/main" id="{8DF5679C-C909-F55D-C607-36FC57C60949}"/>
              </a:ext>
            </a:extLst>
          </p:cNvPr>
          <p:cNvPicPr>
            <a:picLocks noChangeAspect="1"/>
          </p:cNvPicPr>
          <p:nvPr/>
        </p:nvPicPr>
        <p:blipFill>
          <a:blip r:embed="rId6"/>
          <a:srcRect l="1469" t="38910" r="54176" b="3890"/>
          <a:stretch>
            <a:fillRect/>
          </a:stretch>
        </p:blipFill>
        <p:spPr bwMode="auto">
          <a:xfrm>
            <a:off x="6177930" y="0"/>
            <a:ext cx="6014069" cy="3887338"/>
          </a:xfrm>
          <a:prstGeom prst="rect">
            <a:avLst/>
          </a:prstGeom>
          <a:effectLst>
            <a:glow>
              <a:schemeClr val="accent1">
                <a:satMod val="175000"/>
              </a:schemeClr>
            </a:glow>
          </a:effectLst>
        </p:spPr>
      </p:pic>
      <p:pic>
        <p:nvPicPr>
          <p:cNvPr id="28" name="Graphic 27">
            <a:extLst>
              <a:ext uri="{FF2B5EF4-FFF2-40B4-BE49-F238E27FC236}">
                <a16:creationId xmlns:a16="http://schemas.microsoft.com/office/drawing/2014/main" id="{4820254F-889C-A69C-E79F-2BE8FD3A95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839" y="282526"/>
            <a:ext cx="2178000" cy="365174"/>
          </a:xfrm>
          <a:prstGeom prst="rect">
            <a:avLst/>
          </a:prstGeom>
        </p:spPr>
      </p:pic>
      <p:sp>
        <p:nvSpPr>
          <p:cNvPr id="3" name="TextBox 2">
            <a:extLst>
              <a:ext uri="{FF2B5EF4-FFF2-40B4-BE49-F238E27FC236}">
                <a16:creationId xmlns:a16="http://schemas.microsoft.com/office/drawing/2014/main" id="{D8788B82-C024-9133-0A50-ED0DB725D5A3}"/>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OUR EXPERIENCE</a:t>
            </a:r>
          </a:p>
        </p:txBody>
      </p:sp>
    </p:spTree>
    <p:extLst>
      <p:ext uri="{BB962C8B-B14F-4D97-AF65-F5344CB8AC3E}">
        <p14:creationId xmlns:p14="http://schemas.microsoft.com/office/powerpoint/2010/main" val="225179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13748-884B-C961-970C-2F4FB679550F}"/>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C63E96F8-E427-F09E-5CD0-665FE4B80093}"/>
              </a:ext>
            </a:extLst>
          </p:cNvPr>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9" name="Group 9">
            <a:extLst>
              <a:ext uri="{FF2B5EF4-FFF2-40B4-BE49-F238E27FC236}">
                <a16:creationId xmlns:a16="http://schemas.microsoft.com/office/drawing/2014/main" id="{3E626023-DD02-9CC3-4A50-B5535CC072E8}"/>
              </a:ext>
            </a:extLst>
          </p:cNvPr>
          <p:cNvGrpSpPr/>
          <p:nvPr/>
        </p:nvGrpSpPr>
        <p:grpSpPr>
          <a:xfrm>
            <a:off x="733622" y="4754984"/>
            <a:ext cx="4382644" cy="616951"/>
            <a:chOff x="0" y="0"/>
            <a:chExt cx="8765288" cy="1233903"/>
          </a:xfrm>
        </p:grpSpPr>
        <p:sp>
          <p:nvSpPr>
            <p:cNvPr id="10" name="TextBox 10">
              <a:extLst>
                <a:ext uri="{FF2B5EF4-FFF2-40B4-BE49-F238E27FC236}">
                  <a16:creationId xmlns:a16="http://schemas.microsoft.com/office/drawing/2014/main" id="{D30D50F6-59CB-DAF7-0C9C-2302E9C15425}"/>
                </a:ext>
              </a:extLst>
            </p:cNvPr>
            <p:cNvSpPr txBox="1"/>
            <p:nvPr/>
          </p:nvSpPr>
          <p:spPr>
            <a:xfrm>
              <a:off x="0" y="790575"/>
              <a:ext cx="8765288" cy="443328"/>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Thailand / Singapore</a:t>
              </a:r>
            </a:p>
          </p:txBody>
        </p:sp>
        <p:sp>
          <p:nvSpPr>
            <p:cNvPr id="11" name="TextBox 11">
              <a:extLst>
                <a:ext uri="{FF2B5EF4-FFF2-40B4-BE49-F238E27FC236}">
                  <a16:creationId xmlns:a16="http://schemas.microsoft.com/office/drawing/2014/main" id="{C9819E32-2D2E-96C6-C4D2-4CFFD40ABE26}"/>
                </a:ext>
              </a:extLst>
            </p:cNvPr>
            <p:cNvSpPr txBox="1"/>
            <p:nvPr/>
          </p:nvSpPr>
          <p:spPr>
            <a:xfrm>
              <a:off x="0" y="0"/>
              <a:ext cx="6437426" cy="709939"/>
            </a:xfrm>
            <a:prstGeom prst="rect">
              <a:avLst/>
            </a:prstGeom>
          </p:spPr>
          <p:txBody>
            <a:bodyPr lIns="0" tIns="0" rIns="0" bIns="0" rtlCol="0" anchor="t">
              <a:spAutoFit/>
            </a:bodyPr>
            <a:lstStyle/>
            <a:p>
              <a:pPr>
                <a:lnSpc>
                  <a:spcPts val="2880"/>
                </a:lnSpc>
              </a:pPr>
              <a:r>
                <a:rPr lang="en-US" sz="2400" b="1">
                  <a:solidFill>
                    <a:srgbClr val="183650"/>
                  </a:solidFill>
                  <a:latin typeface="Montserrat 1 Bold"/>
                  <a:ea typeface="Montserrat 1 Bold"/>
                  <a:cs typeface="Montserrat 1 Bold"/>
                  <a:sym typeface="Montserrat 1 Bold"/>
                </a:rPr>
                <a:t>OUR EXPERIENCE</a:t>
              </a:r>
            </a:p>
          </p:txBody>
        </p:sp>
      </p:grpSp>
      <p:grpSp>
        <p:nvGrpSpPr>
          <p:cNvPr id="12" name="Group 12">
            <a:extLst>
              <a:ext uri="{FF2B5EF4-FFF2-40B4-BE49-F238E27FC236}">
                <a16:creationId xmlns:a16="http://schemas.microsoft.com/office/drawing/2014/main" id="{09D92927-3190-FEF7-E3CA-4FD68399051D}"/>
              </a:ext>
            </a:extLst>
          </p:cNvPr>
          <p:cNvGrpSpPr>
            <a:grpSpLocks noGrp="1" noUngrp="1" noRot="1" noMove="1" noResize="1"/>
          </p:cNvGrpSpPr>
          <p:nvPr/>
        </p:nvGrpSpPr>
        <p:grpSpPr>
          <a:xfrm>
            <a:off x="4575167" y="4192055"/>
            <a:ext cx="7251374" cy="1707095"/>
            <a:chOff x="0" y="0"/>
            <a:chExt cx="2864740" cy="674408"/>
          </a:xfrm>
        </p:grpSpPr>
        <p:sp>
          <p:nvSpPr>
            <p:cNvPr id="13" name="Freeform 13">
              <a:extLst>
                <a:ext uri="{FF2B5EF4-FFF2-40B4-BE49-F238E27FC236}">
                  <a16:creationId xmlns:a16="http://schemas.microsoft.com/office/drawing/2014/main" id="{560DF09F-510F-D276-2566-E67D5DC497C2}"/>
                </a:ext>
              </a:extLst>
            </p:cNvPr>
            <p:cNvSpPr>
              <a:spLocks noGrp="1" noRot="1" noMove="1" noResize="1" noEditPoints="1" noAdjustHandles="1" noChangeArrowheads="1" noChangeShapeType="1"/>
            </p:cNvSpPr>
            <p:nvPr/>
          </p:nvSpPr>
          <p:spPr>
            <a:xfrm>
              <a:off x="0" y="0"/>
              <a:ext cx="2864740" cy="674408"/>
            </a:xfrm>
            <a:custGeom>
              <a:avLst/>
              <a:gdLst/>
              <a:ahLst/>
              <a:cxnLst/>
              <a:rect l="l" t="t" r="r" b="b"/>
              <a:pathLst>
                <a:path w="2864740" h="674408">
                  <a:moveTo>
                    <a:pt x="0" y="0"/>
                  </a:moveTo>
                  <a:lnTo>
                    <a:pt x="2864740" y="0"/>
                  </a:lnTo>
                  <a:lnTo>
                    <a:pt x="2864740" y="674408"/>
                  </a:lnTo>
                  <a:lnTo>
                    <a:pt x="0" y="674408"/>
                  </a:lnTo>
                  <a:close/>
                </a:path>
              </a:pathLst>
            </a:custGeom>
            <a:solidFill>
              <a:srgbClr val="FFFFFF"/>
            </a:solidFill>
          </p:spPr>
          <p:txBody>
            <a:bodyPr/>
            <a:lstStyle/>
            <a:p>
              <a:endParaRPr lang="en-US" sz="1200"/>
            </a:p>
          </p:txBody>
        </p:sp>
        <p:sp>
          <p:nvSpPr>
            <p:cNvPr id="14" name="TextBox 14">
              <a:extLst>
                <a:ext uri="{FF2B5EF4-FFF2-40B4-BE49-F238E27FC236}">
                  <a16:creationId xmlns:a16="http://schemas.microsoft.com/office/drawing/2014/main" id="{54443316-F687-8BE5-CFCB-63C3E3B9F65D}"/>
                </a:ext>
              </a:extLst>
            </p:cNvPr>
            <p:cNvSpPr txBox="1">
              <a:spLocks noGrp="1" noRot="1" noMove="1" noResize="1" noEditPoints="1" noAdjustHandles="1" noChangeArrowheads="1" noChangeShapeType="1"/>
            </p:cNvSpPr>
            <p:nvPr/>
          </p:nvSpPr>
          <p:spPr>
            <a:xfrm>
              <a:off x="0" y="-38100"/>
              <a:ext cx="2864740" cy="712508"/>
            </a:xfrm>
            <a:prstGeom prst="rect">
              <a:avLst/>
            </a:prstGeom>
          </p:spPr>
          <p:txBody>
            <a:bodyPr lIns="33867" tIns="33867" rIns="33867" bIns="33867" rtlCol="0" anchor="ctr"/>
            <a:lstStyle/>
            <a:p>
              <a:pPr algn="ctr">
                <a:lnSpc>
                  <a:spcPts val="1400"/>
                </a:lnSpc>
              </a:pPr>
              <a:endParaRPr sz="1200"/>
            </a:p>
          </p:txBody>
        </p:sp>
      </p:grpSp>
      <p:grpSp>
        <p:nvGrpSpPr>
          <p:cNvPr id="15" name="Group 15">
            <a:extLst>
              <a:ext uri="{FF2B5EF4-FFF2-40B4-BE49-F238E27FC236}">
                <a16:creationId xmlns:a16="http://schemas.microsoft.com/office/drawing/2014/main" id="{36C0F079-67A6-0562-3B9C-9BCA750CF6C7}"/>
              </a:ext>
            </a:extLst>
          </p:cNvPr>
          <p:cNvGrpSpPr/>
          <p:nvPr/>
        </p:nvGrpSpPr>
        <p:grpSpPr>
          <a:xfrm>
            <a:off x="4875564" y="4495854"/>
            <a:ext cx="3523416" cy="1752162"/>
            <a:chOff x="0" y="-57151"/>
            <a:chExt cx="7046833" cy="3504318"/>
          </a:xfrm>
        </p:grpSpPr>
        <p:sp>
          <p:nvSpPr>
            <p:cNvPr id="16" name="TextBox 16">
              <a:extLst>
                <a:ext uri="{FF2B5EF4-FFF2-40B4-BE49-F238E27FC236}">
                  <a16:creationId xmlns:a16="http://schemas.microsoft.com/office/drawing/2014/main" id="{C4496FAB-554D-300C-00DC-5AA1ACE16533}"/>
                </a:ext>
              </a:extLst>
            </p:cNvPr>
            <p:cNvSpPr txBox="1"/>
            <p:nvPr/>
          </p:nvSpPr>
          <p:spPr>
            <a:xfrm>
              <a:off x="0" y="-57151"/>
              <a:ext cx="1643412" cy="397673"/>
            </a:xfrm>
            <a:prstGeom prst="rect">
              <a:avLst/>
            </a:prstGeom>
          </p:spPr>
          <p:txBody>
            <a:bodyPr lIns="0" tIns="0" rIns="0" bIns="0" rtlCol="0" anchor="t">
              <a:spAutoFit/>
            </a:bodyPr>
            <a:lstStyle/>
            <a:p>
              <a:pPr>
                <a:lnSpc>
                  <a:spcPts val="1680"/>
                </a:lnSpc>
              </a:pPr>
              <a:r>
                <a:rPr lang="en-US" sz="1200" b="1" spc="7">
                  <a:solidFill>
                    <a:srgbClr val="5BC2E7"/>
                  </a:solidFill>
                  <a:latin typeface="Trebuchet MS Bold"/>
                  <a:ea typeface="Trebuchet MS Bold"/>
                  <a:cs typeface="Trebuchet MS Bold"/>
                  <a:sym typeface="Trebuchet MS Bold"/>
                </a:rPr>
                <a:t>PROJECT:</a:t>
              </a:r>
            </a:p>
          </p:txBody>
        </p:sp>
        <p:sp>
          <p:nvSpPr>
            <p:cNvPr id="17" name="TextBox 17">
              <a:extLst>
                <a:ext uri="{FF2B5EF4-FFF2-40B4-BE49-F238E27FC236}">
                  <a16:creationId xmlns:a16="http://schemas.microsoft.com/office/drawing/2014/main" id="{ACC8573D-43C1-A587-26F5-ED7D39140768}"/>
                </a:ext>
              </a:extLst>
            </p:cNvPr>
            <p:cNvSpPr txBox="1"/>
            <p:nvPr/>
          </p:nvSpPr>
          <p:spPr>
            <a:xfrm>
              <a:off x="0" y="535220"/>
              <a:ext cx="7046833" cy="2911947"/>
            </a:xfrm>
            <a:prstGeom prst="rect">
              <a:avLst/>
            </a:prstGeom>
          </p:spPr>
          <p:txBody>
            <a:bodyPr wrap="square" lIns="0" tIns="0" rIns="0" bIns="0" rtlCol="0" anchor="t">
              <a:spAutoFit/>
            </a:bodyPr>
            <a:lstStyle/>
            <a:p>
              <a:pPr>
                <a:lnSpc>
                  <a:spcPts val="2314"/>
                </a:lnSpc>
              </a:pPr>
              <a:r>
                <a:rPr lang="en-US" sz="2000" dirty="0"/>
                <a:t>CRISP</a:t>
              </a:r>
            </a:p>
            <a:p>
              <a:pPr>
                <a:lnSpc>
                  <a:spcPts val="2314"/>
                </a:lnSpc>
              </a:pPr>
              <a:r>
                <a:rPr lang="en-US" sz="1400" dirty="0">
                  <a:solidFill>
                    <a:srgbClr val="183650"/>
                  </a:solidFill>
                  <a:latin typeface="Trebuchet MS"/>
                  <a:ea typeface="Trebuchet MS"/>
                  <a:cs typeface="Trebuchet MS"/>
                  <a:sym typeface="Trebuchet MS"/>
                </a:rPr>
                <a:t>72 modules, 19 shipments, heaviest module over 4200mt</a:t>
              </a:r>
            </a:p>
            <a:p>
              <a:pPr>
                <a:lnSpc>
                  <a:spcPts val="2314"/>
                </a:lnSpc>
              </a:pPr>
              <a:endParaRPr lang="en-US" sz="1866" dirty="0">
                <a:solidFill>
                  <a:srgbClr val="183650"/>
                </a:solidFill>
                <a:latin typeface="Trebuchet MS"/>
                <a:ea typeface="Trebuchet MS"/>
                <a:cs typeface="Trebuchet MS"/>
                <a:sym typeface="Trebuchet MS"/>
              </a:endParaRPr>
            </a:p>
            <a:p>
              <a:pPr>
                <a:lnSpc>
                  <a:spcPts val="2314"/>
                </a:lnSpc>
              </a:pPr>
              <a:endParaRPr lang="en-US" sz="1866" dirty="0">
                <a:solidFill>
                  <a:srgbClr val="183650"/>
                </a:solidFill>
                <a:latin typeface="Trebuchet MS"/>
                <a:ea typeface="Trebuchet MS"/>
                <a:cs typeface="Trebuchet MS"/>
                <a:sym typeface="Trebuchet MS"/>
              </a:endParaRPr>
            </a:p>
          </p:txBody>
        </p:sp>
      </p:grpSp>
      <p:grpSp>
        <p:nvGrpSpPr>
          <p:cNvPr id="18" name="Group 18">
            <a:extLst>
              <a:ext uri="{FF2B5EF4-FFF2-40B4-BE49-F238E27FC236}">
                <a16:creationId xmlns:a16="http://schemas.microsoft.com/office/drawing/2014/main" id="{B87E5D6E-79F9-1105-1F7A-CFA737C0E554}"/>
              </a:ext>
            </a:extLst>
          </p:cNvPr>
          <p:cNvGrpSpPr/>
          <p:nvPr/>
        </p:nvGrpSpPr>
        <p:grpSpPr>
          <a:xfrm>
            <a:off x="8767144" y="4494740"/>
            <a:ext cx="2691233" cy="1641475"/>
            <a:chOff x="-2" y="-9525"/>
            <a:chExt cx="5382466" cy="3282949"/>
          </a:xfrm>
        </p:grpSpPr>
        <p:sp>
          <p:nvSpPr>
            <p:cNvPr id="19" name="TextBox 19">
              <a:extLst>
                <a:ext uri="{FF2B5EF4-FFF2-40B4-BE49-F238E27FC236}">
                  <a16:creationId xmlns:a16="http://schemas.microsoft.com/office/drawing/2014/main" id="{4BE5A3B6-1000-224B-8DBB-53A3D2486788}"/>
                </a:ext>
              </a:extLst>
            </p:cNvPr>
            <p:cNvSpPr txBox="1"/>
            <p:nvPr/>
          </p:nvSpPr>
          <p:spPr>
            <a:xfrm>
              <a:off x="-2" y="-9525"/>
              <a:ext cx="5382466" cy="3282949"/>
            </a:xfrm>
            <a:prstGeom prst="rect">
              <a:avLst/>
            </a:prstGeom>
          </p:spPr>
          <p:txBody>
            <a:bodyPr wrap="square" lIns="0" tIns="0" rIns="0" bIns="0" rtlCol="0" anchor="t">
              <a:spAutoFit/>
            </a:bodyPr>
            <a:lstStyle/>
            <a:p>
              <a:pPr algn="ctr">
                <a:lnSpc>
                  <a:spcPts val="6400"/>
                </a:lnSpc>
              </a:pPr>
              <a:r>
                <a:rPr lang="en-US" sz="5334" b="1" dirty="0">
                  <a:solidFill>
                    <a:srgbClr val="5BC2E7"/>
                  </a:solidFill>
                  <a:latin typeface="Trebuchet MS Bold"/>
                  <a:ea typeface="Trebuchet MS Bold"/>
                  <a:cs typeface="Trebuchet MS Bold"/>
                  <a:sym typeface="Trebuchet MS Bold"/>
                </a:rPr>
                <a:t>800,000</a:t>
              </a:r>
            </a:p>
            <a:p>
              <a:pPr algn="ctr">
                <a:lnSpc>
                  <a:spcPts val="6400"/>
                </a:lnSpc>
              </a:pPr>
              <a:endParaRPr lang="en-US" sz="5334" b="1" dirty="0">
                <a:solidFill>
                  <a:srgbClr val="5BC2E7"/>
                </a:solidFill>
                <a:latin typeface="Trebuchet MS Bold"/>
                <a:ea typeface="Trebuchet MS Bold"/>
                <a:cs typeface="Trebuchet MS Bold"/>
                <a:sym typeface="Trebuchet MS Bold"/>
              </a:endParaRPr>
            </a:p>
          </p:txBody>
        </p:sp>
        <p:sp>
          <p:nvSpPr>
            <p:cNvPr id="20" name="TextBox 20">
              <a:extLst>
                <a:ext uri="{FF2B5EF4-FFF2-40B4-BE49-F238E27FC236}">
                  <a16:creationId xmlns:a16="http://schemas.microsoft.com/office/drawing/2014/main" id="{059AD9D7-ABB3-9A3C-431B-6AA054FF6B2F}"/>
                </a:ext>
              </a:extLst>
            </p:cNvPr>
            <p:cNvSpPr txBox="1"/>
            <p:nvPr/>
          </p:nvSpPr>
          <p:spPr>
            <a:xfrm>
              <a:off x="101600" y="1625600"/>
              <a:ext cx="3641164" cy="564258"/>
            </a:xfrm>
            <a:prstGeom prst="rect">
              <a:avLst/>
            </a:prstGeom>
          </p:spPr>
          <p:txBody>
            <a:bodyPr lIns="0" tIns="0" rIns="0" bIns="0" rtlCol="0" anchor="t">
              <a:spAutoFit/>
            </a:bodyPr>
            <a:lstStyle/>
            <a:p>
              <a:pPr>
                <a:lnSpc>
                  <a:spcPts val="2239"/>
                </a:lnSpc>
              </a:pPr>
              <a:r>
                <a:rPr lang="en-US" sz="1866">
                  <a:solidFill>
                    <a:srgbClr val="183650"/>
                  </a:solidFill>
                  <a:latin typeface="Trebuchet MS"/>
                  <a:ea typeface="Trebuchet MS"/>
                  <a:cs typeface="Trebuchet MS"/>
                  <a:sym typeface="Trebuchet MS"/>
                </a:rPr>
                <a:t>FRT</a:t>
              </a:r>
            </a:p>
          </p:txBody>
        </p:sp>
      </p:grpSp>
      <p:pic>
        <p:nvPicPr>
          <p:cNvPr id="25" name="Graphic 24">
            <a:extLst>
              <a:ext uri="{FF2B5EF4-FFF2-40B4-BE49-F238E27FC236}">
                <a16:creationId xmlns:a16="http://schemas.microsoft.com/office/drawing/2014/main" id="{BEAF6F32-5525-CC0A-CB5C-CE658EA6AE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599" y="282526"/>
            <a:ext cx="2178000" cy="365174"/>
          </a:xfrm>
          <a:prstGeom prst="rect">
            <a:avLst/>
          </a:prstGeom>
        </p:spPr>
      </p:pic>
      <p:pic>
        <p:nvPicPr>
          <p:cNvPr id="28" name="Graphic 27">
            <a:extLst>
              <a:ext uri="{FF2B5EF4-FFF2-40B4-BE49-F238E27FC236}">
                <a16:creationId xmlns:a16="http://schemas.microsoft.com/office/drawing/2014/main" id="{884D580F-50E5-2B1A-4EA1-4E4981CF4B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5839" y="282526"/>
            <a:ext cx="2178000" cy="365174"/>
          </a:xfrm>
          <a:prstGeom prst="rect">
            <a:avLst/>
          </a:prstGeom>
        </p:spPr>
      </p:pic>
      <p:pic>
        <p:nvPicPr>
          <p:cNvPr id="2" name="Picture 3" descr="A large ship in the water&#10;&#10;Description automatically generated">
            <a:extLst>
              <a:ext uri="{FF2B5EF4-FFF2-40B4-BE49-F238E27FC236}">
                <a16:creationId xmlns:a16="http://schemas.microsoft.com/office/drawing/2014/main" id="{DE2B64AE-57F6-5441-2667-220DE1B666E7}"/>
              </a:ext>
            </a:extLst>
          </p:cNvPr>
          <p:cNvPicPr>
            <a:picLocks noChangeAspect="1"/>
          </p:cNvPicPr>
          <p:nvPr/>
        </p:nvPicPr>
        <p:blipFill>
          <a:blip r:embed="rId5"/>
          <a:srcRect t="12322" r="5352"/>
          <a:stretch>
            <a:fillRect/>
          </a:stretch>
        </p:blipFill>
        <p:spPr bwMode="auto">
          <a:xfrm>
            <a:off x="0" y="0"/>
            <a:ext cx="6177930" cy="3886468"/>
          </a:xfrm>
          <a:prstGeom prst="rect">
            <a:avLst/>
          </a:prstGeom>
          <a:effectLst>
            <a:glow>
              <a:schemeClr val="accent1">
                <a:satMod val="175000"/>
              </a:schemeClr>
            </a:glow>
          </a:effectLst>
        </p:spPr>
      </p:pic>
      <p:pic>
        <p:nvPicPr>
          <p:cNvPr id="3" name="Picture 9" descr="A large ship in the water&#10;&#10;Description automatically generated">
            <a:extLst>
              <a:ext uri="{FF2B5EF4-FFF2-40B4-BE49-F238E27FC236}">
                <a16:creationId xmlns:a16="http://schemas.microsoft.com/office/drawing/2014/main" id="{AF21A3FB-725F-AB04-8B5B-BB1A2553CA1F}"/>
              </a:ext>
            </a:extLst>
          </p:cNvPr>
          <p:cNvPicPr>
            <a:picLocks noChangeAspect="1"/>
          </p:cNvPicPr>
          <p:nvPr/>
        </p:nvPicPr>
        <p:blipFill>
          <a:blip r:embed="rId6"/>
          <a:srcRect l="-1324" t="3364" r="2756" b="7783"/>
          <a:stretch>
            <a:fillRect/>
          </a:stretch>
        </p:blipFill>
        <p:spPr bwMode="auto">
          <a:xfrm>
            <a:off x="6096000" y="0"/>
            <a:ext cx="6096000" cy="3886468"/>
          </a:xfrm>
          <a:prstGeom prst="rect">
            <a:avLst/>
          </a:prstGeom>
          <a:effectLst>
            <a:glow>
              <a:schemeClr val="accent1">
                <a:satMod val="175000"/>
              </a:schemeClr>
            </a:glow>
          </a:effectLst>
        </p:spPr>
      </p:pic>
      <p:sp>
        <p:nvSpPr>
          <p:cNvPr id="4" name="TextBox 3">
            <a:extLst>
              <a:ext uri="{FF2B5EF4-FFF2-40B4-BE49-F238E27FC236}">
                <a16:creationId xmlns:a16="http://schemas.microsoft.com/office/drawing/2014/main" id="{29AA006C-292C-7F8A-DE79-B6F8BF1A3C25}"/>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OUR EXPERIENCE</a:t>
            </a:r>
          </a:p>
        </p:txBody>
      </p:sp>
    </p:spTree>
    <p:extLst>
      <p:ext uri="{BB962C8B-B14F-4D97-AF65-F5344CB8AC3E}">
        <p14:creationId xmlns:p14="http://schemas.microsoft.com/office/powerpoint/2010/main" val="3635902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E113-953D-439B-6F59-BC9E51E25F69}"/>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4DDBCE17-8062-6B63-B884-5D4F4D780351}"/>
              </a:ext>
            </a:extLst>
          </p:cNvPr>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9" name="Group 9">
            <a:extLst>
              <a:ext uri="{FF2B5EF4-FFF2-40B4-BE49-F238E27FC236}">
                <a16:creationId xmlns:a16="http://schemas.microsoft.com/office/drawing/2014/main" id="{F7272355-5088-6FFE-C6BB-695E6D97C8FB}"/>
              </a:ext>
            </a:extLst>
          </p:cNvPr>
          <p:cNvGrpSpPr/>
          <p:nvPr/>
        </p:nvGrpSpPr>
        <p:grpSpPr>
          <a:xfrm>
            <a:off x="733622" y="4754984"/>
            <a:ext cx="4382644" cy="608551"/>
            <a:chOff x="0" y="0"/>
            <a:chExt cx="8765288" cy="1217103"/>
          </a:xfrm>
        </p:grpSpPr>
        <p:sp>
          <p:nvSpPr>
            <p:cNvPr id="10" name="TextBox 10">
              <a:extLst>
                <a:ext uri="{FF2B5EF4-FFF2-40B4-BE49-F238E27FC236}">
                  <a16:creationId xmlns:a16="http://schemas.microsoft.com/office/drawing/2014/main" id="{EB8699E9-5C1E-D8F6-0D94-4450A9302C8E}"/>
                </a:ext>
              </a:extLst>
            </p:cNvPr>
            <p:cNvSpPr txBox="1"/>
            <p:nvPr/>
          </p:nvSpPr>
          <p:spPr>
            <a:xfrm>
              <a:off x="0" y="790575"/>
              <a:ext cx="8765288" cy="426528"/>
            </a:xfrm>
            <a:prstGeom prst="rect">
              <a:avLst/>
            </a:prstGeom>
          </p:spPr>
          <p:txBody>
            <a:bodyPr lIns="0" tIns="0" rIns="0" bIns="0" rtlCol="0" anchor="t">
              <a:spAutoFit/>
            </a:bodyPr>
            <a:lstStyle/>
            <a:p>
              <a:pPr>
                <a:lnSpc>
                  <a:spcPts val="1773"/>
                </a:lnSpc>
              </a:pPr>
              <a:r>
                <a:rPr lang="en-US" sz="1266" b="1" dirty="0">
                  <a:solidFill>
                    <a:srgbClr val="5BC2E7"/>
                  </a:solidFill>
                  <a:latin typeface="Montserrat 1 Bold" panose="020B0604020202020204" charset="0"/>
                  <a:ea typeface="Trebuchet MS Bold"/>
                  <a:cs typeface="Trebuchet MS Bold"/>
                  <a:sym typeface="Trebuchet MS Bold"/>
                </a:rPr>
                <a:t>Projects in Malaysia</a:t>
              </a:r>
            </a:p>
          </p:txBody>
        </p:sp>
        <p:sp>
          <p:nvSpPr>
            <p:cNvPr id="11" name="TextBox 11">
              <a:extLst>
                <a:ext uri="{FF2B5EF4-FFF2-40B4-BE49-F238E27FC236}">
                  <a16:creationId xmlns:a16="http://schemas.microsoft.com/office/drawing/2014/main" id="{F2ED8487-A18D-C6EC-2399-BA1199091B63}"/>
                </a:ext>
              </a:extLst>
            </p:cNvPr>
            <p:cNvSpPr txBox="1"/>
            <p:nvPr/>
          </p:nvSpPr>
          <p:spPr>
            <a:xfrm>
              <a:off x="0" y="0"/>
              <a:ext cx="6437426" cy="709939"/>
            </a:xfrm>
            <a:prstGeom prst="rect">
              <a:avLst/>
            </a:prstGeom>
          </p:spPr>
          <p:txBody>
            <a:bodyPr lIns="0" tIns="0" rIns="0" bIns="0" rtlCol="0" anchor="t">
              <a:spAutoFit/>
            </a:bodyPr>
            <a:lstStyle/>
            <a:p>
              <a:pPr>
                <a:lnSpc>
                  <a:spcPts val="2880"/>
                </a:lnSpc>
              </a:pPr>
              <a:r>
                <a:rPr lang="en-US" sz="2400" b="1">
                  <a:solidFill>
                    <a:srgbClr val="183650"/>
                  </a:solidFill>
                  <a:latin typeface="Montserrat 1 Bold"/>
                  <a:ea typeface="Montserrat 1 Bold"/>
                  <a:cs typeface="Montserrat 1 Bold"/>
                  <a:sym typeface="Montserrat 1 Bold"/>
                </a:rPr>
                <a:t>OUR EXPERIENCE</a:t>
              </a:r>
            </a:p>
          </p:txBody>
        </p:sp>
      </p:grpSp>
      <p:grpSp>
        <p:nvGrpSpPr>
          <p:cNvPr id="12" name="Group 12">
            <a:extLst>
              <a:ext uri="{FF2B5EF4-FFF2-40B4-BE49-F238E27FC236}">
                <a16:creationId xmlns:a16="http://schemas.microsoft.com/office/drawing/2014/main" id="{63B25D36-7690-DE89-CC17-FBC20D175DEA}"/>
              </a:ext>
            </a:extLst>
          </p:cNvPr>
          <p:cNvGrpSpPr>
            <a:grpSpLocks/>
          </p:cNvGrpSpPr>
          <p:nvPr/>
        </p:nvGrpSpPr>
        <p:grpSpPr>
          <a:xfrm>
            <a:off x="7851228" y="4143609"/>
            <a:ext cx="3822611" cy="1707095"/>
            <a:chOff x="0" y="0"/>
            <a:chExt cx="2864740" cy="674408"/>
          </a:xfrm>
        </p:grpSpPr>
        <p:sp>
          <p:nvSpPr>
            <p:cNvPr id="13" name="Freeform 13">
              <a:extLst>
                <a:ext uri="{FF2B5EF4-FFF2-40B4-BE49-F238E27FC236}">
                  <a16:creationId xmlns:a16="http://schemas.microsoft.com/office/drawing/2014/main" id="{A1D9402A-7C21-EE84-F0B5-AA2AF2C8562F}"/>
                </a:ext>
              </a:extLst>
            </p:cNvPr>
            <p:cNvSpPr>
              <a:spLocks/>
            </p:cNvSpPr>
            <p:nvPr/>
          </p:nvSpPr>
          <p:spPr>
            <a:xfrm>
              <a:off x="0" y="0"/>
              <a:ext cx="2864740" cy="674408"/>
            </a:xfrm>
            <a:custGeom>
              <a:avLst/>
              <a:gdLst/>
              <a:ahLst/>
              <a:cxnLst/>
              <a:rect l="l" t="t" r="r" b="b"/>
              <a:pathLst>
                <a:path w="2864740" h="674408">
                  <a:moveTo>
                    <a:pt x="0" y="0"/>
                  </a:moveTo>
                  <a:lnTo>
                    <a:pt x="2864740" y="0"/>
                  </a:lnTo>
                  <a:lnTo>
                    <a:pt x="2864740" y="674408"/>
                  </a:lnTo>
                  <a:lnTo>
                    <a:pt x="0" y="674408"/>
                  </a:lnTo>
                  <a:close/>
                </a:path>
              </a:pathLst>
            </a:custGeom>
            <a:solidFill>
              <a:srgbClr val="FFFFFF"/>
            </a:solidFill>
          </p:spPr>
          <p:txBody>
            <a:bodyPr/>
            <a:lstStyle/>
            <a:p>
              <a:endParaRPr lang="en-US" sz="1200" dirty="0"/>
            </a:p>
          </p:txBody>
        </p:sp>
        <p:sp>
          <p:nvSpPr>
            <p:cNvPr id="14" name="TextBox 14">
              <a:extLst>
                <a:ext uri="{FF2B5EF4-FFF2-40B4-BE49-F238E27FC236}">
                  <a16:creationId xmlns:a16="http://schemas.microsoft.com/office/drawing/2014/main" id="{B9ECA441-23BE-90CE-A750-8F3E52978947}"/>
                </a:ext>
              </a:extLst>
            </p:cNvPr>
            <p:cNvSpPr txBox="1">
              <a:spLocks/>
            </p:cNvSpPr>
            <p:nvPr/>
          </p:nvSpPr>
          <p:spPr>
            <a:xfrm>
              <a:off x="0" y="-38100"/>
              <a:ext cx="2864740" cy="712508"/>
            </a:xfrm>
            <a:prstGeom prst="rect">
              <a:avLst/>
            </a:prstGeom>
          </p:spPr>
          <p:txBody>
            <a:bodyPr lIns="33867" tIns="33867" rIns="33867" bIns="33867" rtlCol="0" anchor="ctr"/>
            <a:lstStyle/>
            <a:p>
              <a:pPr algn="ctr">
                <a:lnSpc>
                  <a:spcPts val="1400"/>
                </a:lnSpc>
              </a:pPr>
              <a:endParaRPr sz="1200"/>
            </a:p>
          </p:txBody>
        </p:sp>
      </p:grpSp>
      <p:grpSp>
        <p:nvGrpSpPr>
          <p:cNvPr id="15" name="Group 15">
            <a:extLst>
              <a:ext uri="{FF2B5EF4-FFF2-40B4-BE49-F238E27FC236}">
                <a16:creationId xmlns:a16="http://schemas.microsoft.com/office/drawing/2014/main" id="{ED6FC5B6-BA78-161B-ED0F-784FA4D4223F}"/>
              </a:ext>
            </a:extLst>
          </p:cNvPr>
          <p:cNvGrpSpPr/>
          <p:nvPr/>
        </p:nvGrpSpPr>
        <p:grpSpPr>
          <a:xfrm>
            <a:off x="8289195" y="4487454"/>
            <a:ext cx="2946675" cy="1752162"/>
            <a:chOff x="0" y="-57151"/>
            <a:chExt cx="5893351" cy="3504318"/>
          </a:xfrm>
        </p:grpSpPr>
        <p:sp>
          <p:nvSpPr>
            <p:cNvPr id="16" name="TextBox 16">
              <a:extLst>
                <a:ext uri="{FF2B5EF4-FFF2-40B4-BE49-F238E27FC236}">
                  <a16:creationId xmlns:a16="http://schemas.microsoft.com/office/drawing/2014/main" id="{C56FCAD5-A3C9-6CA0-4EB6-A5CF5342A8DD}"/>
                </a:ext>
              </a:extLst>
            </p:cNvPr>
            <p:cNvSpPr txBox="1"/>
            <p:nvPr/>
          </p:nvSpPr>
          <p:spPr>
            <a:xfrm>
              <a:off x="0" y="-57151"/>
              <a:ext cx="1643412" cy="397673"/>
            </a:xfrm>
            <a:prstGeom prst="rect">
              <a:avLst/>
            </a:prstGeom>
          </p:spPr>
          <p:txBody>
            <a:bodyPr lIns="0" tIns="0" rIns="0" bIns="0" rtlCol="0" anchor="t">
              <a:spAutoFit/>
            </a:bodyPr>
            <a:lstStyle/>
            <a:p>
              <a:pPr>
                <a:lnSpc>
                  <a:spcPts val="1680"/>
                </a:lnSpc>
              </a:pPr>
              <a:r>
                <a:rPr lang="en-US" sz="1200" b="1" spc="7" dirty="0">
                  <a:solidFill>
                    <a:srgbClr val="5BC2E7"/>
                  </a:solidFill>
                  <a:latin typeface="Trebuchet MS Bold"/>
                  <a:ea typeface="Trebuchet MS Bold"/>
                  <a:cs typeface="Trebuchet MS Bold"/>
                  <a:sym typeface="Trebuchet MS Bold"/>
                </a:rPr>
                <a:t>PROJECT:</a:t>
              </a:r>
            </a:p>
          </p:txBody>
        </p:sp>
        <p:sp>
          <p:nvSpPr>
            <p:cNvPr id="17" name="TextBox 17">
              <a:extLst>
                <a:ext uri="{FF2B5EF4-FFF2-40B4-BE49-F238E27FC236}">
                  <a16:creationId xmlns:a16="http://schemas.microsoft.com/office/drawing/2014/main" id="{9FAA7D62-FBEC-1CE3-69A5-02423269715F}"/>
                </a:ext>
              </a:extLst>
            </p:cNvPr>
            <p:cNvSpPr txBox="1"/>
            <p:nvPr/>
          </p:nvSpPr>
          <p:spPr>
            <a:xfrm>
              <a:off x="0" y="535220"/>
              <a:ext cx="5893351" cy="2911947"/>
            </a:xfrm>
            <a:prstGeom prst="rect">
              <a:avLst/>
            </a:prstGeom>
          </p:spPr>
          <p:txBody>
            <a:bodyPr lIns="0" tIns="0" rIns="0" bIns="0" rtlCol="0" anchor="t">
              <a:spAutoFit/>
            </a:bodyPr>
            <a:lstStyle/>
            <a:p>
              <a:pPr>
                <a:lnSpc>
                  <a:spcPts val="2314"/>
                </a:lnSpc>
              </a:pPr>
              <a:r>
                <a:rPr lang="en-US" sz="1866" dirty="0">
                  <a:solidFill>
                    <a:srgbClr val="183650"/>
                  </a:solidFill>
                  <a:latin typeface="Trebuchet MS"/>
                  <a:ea typeface="Trebuchet MS"/>
                  <a:cs typeface="Trebuchet MS"/>
                  <a:sym typeface="Trebuchet MS"/>
                </a:rPr>
                <a:t>LEKAS LNG</a:t>
              </a:r>
            </a:p>
            <a:p>
              <a:pPr>
                <a:lnSpc>
                  <a:spcPts val="2314"/>
                </a:lnSpc>
              </a:pPr>
              <a:r>
                <a:rPr lang="en-US" sz="1400" dirty="0">
                  <a:solidFill>
                    <a:srgbClr val="183650"/>
                  </a:solidFill>
                  <a:latin typeface="Trebuchet MS"/>
                  <a:ea typeface="Trebuchet MS"/>
                  <a:cs typeface="Trebuchet MS"/>
                  <a:sym typeface="Trebuchet MS"/>
                </a:rPr>
                <a:t>1000mt modules from Thailand to Malaysia</a:t>
              </a:r>
            </a:p>
            <a:p>
              <a:pPr>
                <a:lnSpc>
                  <a:spcPts val="2314"/>
                </a:lnSpc>
              </a:pPr>
              <a:endParaRPr lang="en-US" sz="1866" dirty="0">
                <a:solidFill>
                  <a:srgbClr val="183650"/>
                </a:solidFill>
                <a:latin typeface="Trebuchet MS"/>
                <a:ea typeface="Trebuchet MS"/>
                <a:cs typeface="Trebuchet MS"/>
                <a:sym typeface="Trebuchet MS"/>
              </a:endParaRPr>
            </a:p>
            <a:p>
              <a:pPr>
                <a:lnSpc>
                  <a:spcPts val="2314"/>
                </a:lnSpc>
              </a:pPr>
              <a:endParaRPr lang="en-US" sz="1866" dirty="0">
                <a:solidFill>
                  <a:srgbClr val="183650"/>
                </a:solidFill>
                <a:latin typeface="Trebuchet MS"/>
                <a:ea typeface="Trebuchet MS"/>
                <a:cs typeface="Trebuchet MS"/>
                <a:sym typeface="Trebuchet MS"/>
              </a:endParaRPr>
            </a:p>
          </p:txBody>
        </p:sp>
      </p:grpSp>
      <p:pic>
        <p:nvPicPr>
          <p:cNvPr id="25" name="Graphic 24">
            <a:extLst>
              <a:ext uri="{FF2B5EF4-FFF2-40B4-BE49-F238E27FC236}">
                <a16:creationId xmlns:a16="http://schemas.microsoft.com/office/drawing/2014/main" id="{5A7FB3A6-E60E-BEDC-6C1D-7C1417C73F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599" y="282526"/>
            <a:ext cx="2178000" cy="365174"/>
          </a:xfrm>
          <a:prstGeom prst="rect">
            <a:avLst/>
          </a:prstGeom>
        </p:spPr>
      </p:pic>
      <p:pic>
        <p:nvPicPr>
          <p:cNvPr id="28" name="Graphic 27">
            <a:extLst>
              <a:ext uri="{FF2B5EF4-FFF2-40B4-BE49-F238E27FC236}">
                <a16:creationId xmlns:a16="http://schemas.microsoft.com/office/drawing/2014/main" id="{0DFCC2B9-4334-B656-9920-6C6DAE5C5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5839" y="282526"/>
            <a:ext cx="2178000" cy="365174"/>
          </a:xfrm>
          <a:prstGeom prst="rect">
            <a:avLst/>
          </a:prstGeom>
        </p:spPr>
      </p:pic>
      <p:pic>
        <p:nvPicPr>
          <p:cNvPr id="2" name="Grafik 5">
            <a:extLst>
              <a:ext uri="{FF2B5EF4-FFF2-40B4-BE49-F238E27FC236}">
                <a16:creationId xmlns:a16="http://schemas.microsoft.com/office/drawing/2014/main" id="{5CE37F26-A7FD-062F-5679-EBCB601F9F13}"/>
              </a:ext>
            </a:extLst>
          </p:cNvPr>
          <p:cNvPicPr>
            <a:picLocks noChangeAspect="1"/>
          </p:cNvPicPr>
          <p:nvPr/>
        </p:nvPicPr>
        <p:blipFill>
          <a:blip r:embed="rId5"/>
          <a:srcRect l="1569" t="29984" r="54204" b="13755"/>
          <a:stretch>
            <a:fillRect/>
          </a:stretch>
        </p:blipFill>
        <p:spPr bwMode="auto">
          <a:xfrm>
            <a:off x="6131894" y="0"/>
            <a:ext cx="6060105" cy="3866136"/>
          </a:xfrm>
          <a:prstGeom prst="rect">
            <a:avLst/>
          </a:prstGeom>
          <a:effectLst>
            <a:glow>
              <a:schemeClr val="accent1">
                <a:satMod val="175000"/>
              </a:schemeClr>
            </a:glow>
          </a:effectLst>
        </p:spPr>
      </p:pic>
      <p:pic>
        <p:nvPicPr>
          <p:cNvPr id="3" name="Grafik 5">
            <a:extLst>
              <a:ext uri="{FF2B5EF4-FFF2-40B4-BE49-F238E27FC236}">
                <a16:creationId xmlns:a16="http://schemas.microsoft.com/office/drawing/2014/main" id="{CA0E9970-4F59-611E-FFC5-F0ED4A95FE71}"/>
              </a:ext>
            </a:extLst>
          </p:cNvPr>
          <p:cNvPicPr>
            <a:picLocks noChangeAspect="1"/>
          </p:cNvPicPr>
          <p:nvPr/>
        </p:nvPicPr>
        <p:blipFill>
          <a:blip r:embed="rId5"/>
          <a:srcRect l="50954" t="28845" b="9017"/>
          <a:stretch>
            <a:fillRect/>
          </a:stretch>
        </p:blipFill>
        <p:spPr bwMode="auto">
          <a:xfrm>
            <a:off x="-15608" y="1"/>
            <a:ext cx="6147502" cy="3866136"/>
          </a:xfrm>
          <a:prstGeom prst="rect">
            <a:avLst/>
          </a:prstGeom>
          <a:effectLst>
            <a:glow>
              <a:schemeClr val="accent1">
                <a:satMod val="175000"/>
              </a:schemeClr>
            </a:glow>
          </a:effectLst>
        </p:spPr>
      </p:pic>
      <p:sp>
        <p:nvSpPr>
          <p:cNvPr id="4" name="TextBox 3">
            <a:extLst>
              <a:ext uri="{FF2B5EF4-FFF2-40B4-BE49-F238E27FC236}">
                <a16:creationId xmlns:a16="http://schemas.microsoft.com/office/drawing/2014/main" id="{BE21EA59-67B0-32F9-D00A-2D8BED3126DF}"/>
              </a:ext>
            </a:extLst>
          </p:cNvPr>
          <p:cNvSpPr txBox="1"/>
          <p:nvPr/>
        </p:nvSpPr>
        <p:spPr>
          <a:xfrm>
            <a:off x="548640" y="6269920"/>
            <a:ext cx="5553644" cy="153888"/>
          </a:xfrm>
          <a:prstGeom prst="rect">
            <a:avLst/>
          </a:prstGeom>
          <a:solidFill>
            <a:srgbClr val="F3F4F5"/>
          </a:solidFill>
        </p:spPr>
        <p:txBody>
          <a:bodyPr wrap="square" lIns="0" tIns="0" rIns="0" bIns="0" rtlCol="0">
            <a:spAutoFit/>
          </a:bodyPr>
          <a:lstStyle/>
          <a:p>
            <a:r>
              <a:rPr lang="en-US" sz="1000" b="1" dirty="0">
                <a:solidFill>
                  <a:srgbClr val="183650"/>
                </a:solidFill>
                <a:latin typeface="Montserrat" pitchFamily="2" charset="77"/>
              </a:rPr>
              <a:t>OUR EXPERIENCE</a:t>
            </a:r>
          </a:p>
        </p:txBody>
      </p:sp>
    </p:spTree>
    <p:extLst>
      <p:ext uri="{BB962C8B-B14F-4D97-AF65-F5344CB8AC3E}">
        <p14:creationId xmlns:p14="http://schemas.microsoft.com/office/powerpoint/2010/main" val="4362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21958443" h="14300436">
                <a:moveTo>
                  <a:pt x="0" y="0"/>
                </a:moveTo>
                <a:lnTo>
                  <a:pt x="21958444" y="0"/>
                </a:lnTo>
                <a:lnTo>
                  <a:pt x="21958444" y="14300436"/>
                </a:lnTo>
                <a:lnTo>
                  <a:pt x="0" y="14300436"/>
                </a:lnTo>
                <a:lnTo>
                  <a:pt x="0" y="0"/>
                </a:lnTo>
                <a:close/>
              </a:path>
            </a:pathLst>
          </a:custGeom>
          <a:blipFill>
            <a:blip r:embed="rId2"/>
            <a:stretch>
              <a:fillRect/>
            </a:stretch>
          </a:blipFill>
        </p:spPr>
        <p:txBody>
          <a:bodyPr/>
          <a:lstStyle/>
          <a:p>
            <a:pPr defTabSz="914446"/>
            <a:endParaRPr lang="en-US" sz="1200" dirty="0">
              <a:solidFill>
                <a:prstClr val="black"/>
              </a:solidFill>
              <a:latin typeface="Trebuchet MS"/>
            </a:endParaRPr>
          </a:p>
        </p:txBody>
      </p:sp>
      <p:grpSp>
        <p:nvGrpSpPr>
          <p:cNvPr id="3" name="Group 3"/>
          <p:cNvGrpSpPr>
            <a:grpSpLocks noGrp="1" noUngrp="1" noRot="1" noChangeAspect="1" noMove="1" noResize="1"/>
          </p:cNvGrpSpPr>
          <p:nvPr/>
        </p:nvGrpSpPr>
        <p:grpSpPr>
          <a:xfrm>
            <a:off x="1" y="0"/>
            <a:ext cx="12192000" cy="6874128"/>
            <a:chOff x="-4903850" y="1797507"/>
            <a:chExt cx="20320000" cy="11430000"/>
          </a:xfrm>
        </p:grpSpPr>
        <p:sp>
          <p:nvSpPr>
            <p:cNvPr id="4" name="Freeform 4"/>
            <p:cNvSpPr>
              <a:spLocks noGrp="1" noRot="1" noMove="1" noResize="1" noEditPoints="1" noAdjustHandles="1" noChangeArrowheads="1" noChangeShapeType="1"/>
            </p:cNvSpPr>
            <p:nvPr/>
          </p:nvSpPr>
          <p:spPr>
            <a:xfrm>
              <a:off x="-4903850" y="1797507"/>
              <a:ext cx="20320000" cy="11430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57647"/>
              </a:srgbClr>
            </a:solidFill>
          </p:spPr>
          <p:txBody>
            <a:bodyPr/>
            <a:lstStyle/>
            <a:p>
              <a:pPr defTabSz="914446"/>
              <a:endParaRPr lang="en-US" sz="1200" dirty="0">
                <a:solidFill>
                  <a:prstClr val="black"/>
                </a:solidFill>
                <a:latin typeface="Trebuchet MS"/>
              </a:endParaRPr>
            </a:p>
          </p:txBody>
        </p:sp>
      </p:grpSp>
      <p:sp>
        <p:nvSpPr>
          <p:cNvPr id="5" name="Freeform 5"/>
          <p:cNvSpPr>
            <a:spLocks noGrp="1" noRot="1" noMove="1" noResize="1" noEditPoints="1" noAdjustHandles="1" noChangeArrowheads="1" noChangeShapeType="1"/>
          </p:cNvSpPr>
          <p:nvPr/>
        </p:nvSpPr>
        <p:spPr>
          <a:xfrm>
            <a:off x="4378913" y="3137096"/>
            <a:ext cx="3434177" cy="583810"/>
          </a:xfrm>
          <a:custGeom>
            <a:avLst/>
            <a:gdLst/>
            <a:ahLst/>
            <a:cxnLst/>
            <a:rect l="l" t="t" r="r" b="b"/>
            <a:pathLst>
              <a:path w="5151266" h="875715">
                <a:moveTo>
                  <a:pt x="0" y="0"/>
                </a:moveTo>
                <a:lnTo>
                  <a:pt x="5151266" y="0"/>
                </a:lnTo>
                <a:lnTo>
                  <a:pt x="5151266" y="875716"/>
                </a:lnTo>
                <a:lnTo>
                  <a:pt x="0" y="87571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pPr defTabSz="914446"/>
            <a:endParaRPr lang="en-US" sz="1200">
              <a:solidFill>
                <a:prstClr val="black"/>
              </a:solidFill>
              <a:latin typeface="Trebuchet MS"/>
            </a:endParaRPr>
          </a:p>
        </p:txBody>
      </p:sp>
      <p:grpSp>
        <p:nvGrpSpPr>
          <p:cNvPr id="6" name="Group 6"/>
          <p:cNvGrpSpPr/>
          <p:nvPr/>
        </p:nvGrpSpPr>
        <p:grpSpPr>
          <a:xfrm>
            <a:off x="5231491" y="5989323"/>
            <a:ext cx="1729022" cy="365755"/>
            <a:chOff x="0" y="0"/>
            <a:chExt cx="3458044" cy="731509"/>
          </a:xfrm>
        </p:grpSpPr>
        <p:sp>
          <p:nvSpPr>
            <p:cNvPr id="7" name="Freeform 7"/>
            <p:cNvSpPr/>
            <p:nvPr/>
          </p:nvSpPr>
          <p:spPr>
            <a:xfrm>
              <a:off x="0" y="0"/>
              <a:ext cx="832311" cy="731509"/>
            </a:xfrm>
            <a:custGeom>
              <a:avLst/>
              <a:gdLst/>
              <a:ahLst/>
              <a:cxnLst/>
              <a:rect l="l" t="t" r="r" b="b"/>
              <a:pathLst>
                <a:path w="832311" h="731509">
                  <a:moveTo>
                    <a:pt x="0" y="0"/>
                  </a:moveTo>
                  <a:lnTo>
                    <a:pt x="832311" y="0"/>
                  </a:lnTo>
                  <a:lnTo>
                    <a:pt x="832311" y="731509"/>
                  </a:lnTo>
                  <a:lnTo>
                    <a:pt x="0" y="731509"/>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pPr defTabSz="914446"/>
              <a:endParaRPr lang="en-US" sz="1200">
                <a:solidFill>
                  <a:prstClr val="black"/>
                </a:solidFill>
                <a:latin typeface="Trebuchet MS"/>
              </a:endParaRPr>
            </a:p>
          </p:txBody>
        </p:sp>
        <p:sp>
          <p:nvSpPr>
            <p:cNvPr id="8" name="TextBox 8"/>
            <p:cNvSpPr txBox="1"/>
            <p:nvPr/>
          </p:nvSpPr>
          <p:spPr>
            <a:xfrm>
              <a:off x="862148" y="141740"/>
              <a:ext cx="2595896" cy="303160"/>
            </a:xfrm>
            <a:prstGeom prst="rect">
              <a:avLst/>
            </a:prstGeom>
          </p:spPr>
          <p:txBody>
            <a:bodyPr lIns="0" tIns="0" rIns="0" bIns="0" rtlCol="0" anchor="t">
              <a:spAutoFit/>
            </a:bodyPr>
            <a:lstStyle/>
            <a:p>
              <a:pPr defTabSz="914446">
                <a:lnSpc>
                  <a:spcPts val="1273"/>
                </a:lnSpc>
              </a:pPr>
              <a:r>
                <a:rPr lang="en-US" sz="909" b="1" dirty="0">
                  <a:solidFill>
                    <a:schemeClr val="bg1"/>
                  </a:solidFill>
                  <a:latin typeface="Trebuchet MS Bold"/>
                  <a:ea typeface="Trebuchet MS Bold"/>
                  <a:cs typeface="Trebuchet MS Bold"/>
                  <a:sym typeface="Trebuchet MS Bold"/>
                </a:rPr>
                <a:t>www.frachtgroup.com</a:t>
              </a:r>
              <a:endParaRPr lang="en-US" sz="909" b="1" dirty="0">
                <a:solidFill>
                  <a:schemeClr val="bg1"/>
                </a:solidFill>
                <a:latin typeface="Trebuchet MS Bold"/>
                <a:ea typeface="Trebuchet MS Bold"/>
                <a:cs typeface="Trebuchet MS Bold"/>
                <a:sym typeface="Trebuchet MS Bold"/>
                <a:hlinkClick r:id="rId5" tooltip="http://www.frachtgroup.com/">
                  <a:extLst>
                    <a:ext uri="{A12FA001-AC4F-418D-AE19-62706E023703}">
                      <ahyp:hlinkClr xmlns:ahyp="http://schemas.microsoft.com/office/drawing/2018/hyperlinkcolor" val="tx"/>
                    </a:ext>
                  </a:extLst>
                </a:hlinkClick>
              </a:endParaRPr>
            </a:p>
          </p:txBody>
        </p:sp>
      </p:grpSp>
      <p:sp>
        <p:nvSpPr>
          <p:cNvPr id="9" name="TextBox 9"/>
          <p:cNvSpPr txBox="1"/>
          <p:nvPr/>
        </p:nvSpPr>
        <p:spPr>
          <a:xfrm>
            <a:off x="2158692" y="5470742"/>
            <a:ext cx="7874619" cy="346249"/>
          </a:xfrm>
          <a:prstGeom prst="rect">
            <a:avLst/>
          </a:prstGeom>
        </p:spPr>
        <p:txBody>
          <a:bodyPr lIns="0" tIns="0" rIns="0" bIns="0" rtlCol="0" anchor="t">
            <a:spAutoFit/>
          </a:bodyPr>
          <a:lstStyle/>
          <a:p>
            <a:pPr algn="ctr" defTabSz="914446">
              <a:lnSpc>
                <a:spcPts val="2688"/>
              </a:lnSpc>
            </a:pPr>
            <a:r>
              <a:rPr lang="en-US" sz="2400" b="1">
                <a:solidFill>
                  <a:srgbClr val="FFFFFF"/>
                </a:solidFill>
                <a:latin typeface="Montserrat 1 Bold"/>
                <a:ea typeface="Montserrat 1 Bold"/>
                <a:cs typeface="Montserrat 1 Bold"/>
                <a:sym typeface="Montserrat 1 Bold"/>
              </a:rPr>
              <a:t>WHAT SOLUTIONS CAN WE PROVIDE FOR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flipH="1">
            <a:off x="0" y="0"/>
            <a:ext cx="3006514" cy="6858000"/>
          </a:xfrm>
          <a:custGeom>
            <a:avLst/>
            <a:gdLst/>
            <a:ahLst/>
            <a:cxnLst/>
            <a:rect l="l" t="t" r="r" b="b"/>
            <a:pathLst>
              <a:path w="4509771" h="10287000">
                <a:moveTo>
                  <a:pt x="4509771" y="0"/>
                </a:moveTo>
                <a:lnTo>
                  <a:pt x="0" y="0"/>
                </a:lnTo>
                <a:lnTo>
                  <a:pt x="0" y="10287000"/>
                </a:lnTo>
                <a:lnTo>
                  <a:pt x="4509771" y="10287000"/>
                </a:lnTo>
                <a:lnTo>
                  <a:pt x="4509771"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 name="Freeform 3"/>
          <p:cNvSpPr>
            <a:spLocks noGrp="1" noRot="1" noMove="1" noResize="1" noEditPoints="1" noAdjustHandles="1" noChangeArrowheads="1" noChangeShapeType="1"/>
          </p:cNvSpPr>
          <p:nvPr/>
        </p:nvSpPr>
        <p:spPr>
          <a:xfrm flipH="1">
            <a:off x="9215141" y="0"/>
            <a:ext cx="2976859" cy="6858000"/>
          </a:xfrm>
          <a:custGeom>
            <a:avLst/>
            <a:gdLst/>
            <a:ahLst/>
            <a:cxnLst/>
            <a:rect l="l" t="t" r="r" b="b"/>
            <a:pathLst>
              <a:path w="4465288" h="10287000">
                <a:moveTo>
                  <a:pt x="4465288" y="0"/>
                </a:moveTo>
                <a:lnTo>
                  <a:pt x="0" y="0"/>
                </a:lnTo>
                <a:lnTo>
                  <a:pt x="0" y="10287000"/>
                </a:lnTo>
                <a:lnTo>
                  <a:pt x="4465288" y="10287000"/>
                </a:lnTo>
                <a:lnTo>
                  <a:pt x="4465288"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4" name="Group 4"/>
          <p:cNvGrpSpPr>
            <a:grpSpLocks noGrp="1" noUngrp="1" noRot="1" noMove="1" noResize="1"/>
          </p:cNvGrpSpPr>
          <p:nvPr/>
        </p:nvGrpSpPr>
        <p:grpSpPr>
          <a:xfrm>
            <a:off x="3529586" y="1769006"/>
            <a:ext cx="1590099" cy="1319505"/>
            <a:chOff x="0" y="0"/>
            <a:chExt cx="628187" cy="521286"/>
          </a:xfrm>
        </p:grpSpPr>
        <p:sp>
          <p:nvSpPr>
            <p:cNvPr id="5" name="Freeform 5"/>
            <p:cNvSpPr>
              <a:spLocks noGrp="1" noRot="1" noMove="1" noResize="1" noEditPoints="1" noAdjustHandles="1" noChangeArrowheads="1" noChangeShapeType="1"/>
            </p:cNvSpPr>
            <p:nvPr/>
          </p:nvSpPr>
          <p:spPr>
            <a:xfrm>
              <a:off x="0" y="0"/>
              <a:ext cx="628187" cy="521286"/>
            </a:xfrm>
            <a:custGeom>
              <a:avLst/>
              <a:gdLst/>
              <a:ahLst/>
              <a:cxnLst/>
              <a:rect l="l" t="t" r="r" b="b"/>
              <a:pathLst>
                <a:path w="628187" h="521286">
                  <a:moveTo>
                    <a:pt x="0" y="0"/>
                  </a:moveTo>
                  <a:lnTo>
                    <a:pt x="628187" y="0"/>
                  </a:lnTo>
                  <a:lnTo>
                    <a:pt x="628187" y="521286"/>
                  </a:lnTo>
                  <a:lnTo>
                    <a:pt x="0" y="521286"/>
                  </a:lnTo>
                  <a:close/>
                </a:path>
              </a:pathLst>
            </a:custGeom>
            <a:solidFill>
              <a:srgbClr val="FFFFFF"/>
            </a:soli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0" y="-9525"/>
              <a:ext cx="628187" cy="530811"/>
            </a:xfrm>
            <a:prstGeom prst="rect">
              <a:avLst/>
            </a:prstGeom>
          </p:spPr>
          <p:txBody>
            <a:bodyPr lIns="33867" tIns="33867" rIns="33867" bIns="33867" rtlCol="0" anchor="ctr"/>
            <a:lstStyle/>
            <a:p>
              <a:pPr algn="ctr">
                <a:lnSpc>
                  <a:spcPts val="1397"/>
                </a:lnSpc>
              </a:pPr>
              <a:endParaRPr sz="1200"/>
            </a:p>
          </p:txBody>
        </p:sp>
      </p:grpSp>
      <p:grpSp>
        <p:nvGrpSpPr>
          <p:cNvPr id="7" name="Group 7"/>
          <p:cNvGrpSpPr>
            <a:grpSpLocks noGrp="1" noUngrp="1" noRot="1" noMove="1" noResize="1"/>
          </p:cNvGrpSpPr>
          <p:nvPr/>
        </p:nvGrpSpPr>
        <p:grpSpPr>
          <a:xfrm>
            <a:off x="6938378" y="1769006"/>
            <a:ext cx="1753693" cy="1319505"/>
            <a:chOff x="0" y="0"/>
            <a:chExt cx="692817" cy="521286"/>
          </a:xfrm>
        </p:grpSpPr>
        <p:sp>
          <p:nvSpPr>
            <p:cNvPr id="8" name="Freeform 8"/>
            <p:cNvSpPr>
              <a:spLocks noGrp="1" noRot="1" noMove="1" noResize="1" noEditPoints="1" noAdjustHandles="1" noChangeArrowheads="1" noChangeShapeType="1"/>
            </p:cNvSpPr>
            <p:nvPr/>
          </p:nvSpPr>
          <p:spPr>
            <a:xfrm>
              <a:off x="0" y="0"/>
              <a:ext cx="692817" cy="521286"/>
            </a:xfrm>
            <a:custGeom>
              <a:avLst/>
              <a:gdLst/>
              <a:ahLst/>
              <a:cxnLst/>
              <a:rect l="l" t="t" r="r" b="b"/>
              <a:pathLst>
                <a:path w="692817" h="521286">
                  <a:moveTo>
                    <a:pt x="0" y="0"/>
                  </a:moveTo>
                  <a:lnTo>
                    <a:pt x="692817" y="0"/>
                  </a:lnTo>
                  <a:lnTo>
                    <a:pt x="692817" y="521286"/>
                  </a:lnTo>
                  <a:lnTo>
                    <a:pt x="0" y="521286"/>
                  </a:lnTo>
                  <a:close/>
                </a:path>
              </a:pathLst>
            </a:custGeom>
            <a:solidFill>
              <a:srgbClr val="FFFFFF"/>
            </a:solidFill>
          </p:spPr>
          <p:txBody>
            <a:bodyPr/>
            <a:lstStyle/>
            <a:p>
              <a:endParaRPr lang="en-US" sz="1200"/>
            </a:p>
          </p:txBody>
        </p:sp>
        <p:sp>
          <p:nvSpPr>
            <p:cNvPr id="9" name="TextBox 9"/>
            <p:cNvSpPr txBox="1">
              <a:spLocks noGrp="1" noRot="1" noMove="1" noResize="1" noEditPoints="1" noAdjustHandles="1" noChangeArrowheads="1" noChangeShapeType="1"/>
            </p:cNvSpPr>
            <p:nvPr/>
          </p:nvSpPr>
          <p:spPr>
            <a:xfrm>
              <a:off x="0" y="-9525"/>
              <a:ext cx="692817" cy="530811"/>
            </a:xfrm>
            <a:prstGeom prst="rect">
              <a:avLst/>
            </a:prstGeom>
          </p:spPr>
          <p:txBody>
            <a:bodyPr lIns="33867" tIns="33867" rIns="33867" bIns="33867" rtlCol="0" anchor="ctr"/>
            <a:lstStyle/>
            <a:p>
              <a:pPr algn="ctr">
                <a:lnSpc>
                  <a:spcPts val="1397"/>
                </a:lnSpc>
              </a:pPr>
              <a:endParaRPr sz="1200"/>
            </a:p>
          </p:txBody>
        </p:sp>
      </p:grpSp>
      <p:grpSp>
        <p:nvGrpSpPr>
          <p:cNvPr id="10" name="Group 10"/>
          <p:cNvGrpSpPr>
            <a:grpSpLocks noGrp="1" noUngrp="1" noRot="1" noMove="1" noResize="1"/>
          </p:cNvGrpSpPr>
          <p:nvPr/>
        </p:nvGrpSpPr>
        <p:grpSpPr>
          <a:xfrm>
            <a:off x="5233979" y="1769006"/>
            <a:ext cx="1590099" cy="1319505"/>
            <a:chOff x="0" y="0"/>
            <a:chExt cx="628187" cy="521286"/>
          </a:xfrm>
        </p:grpSpPr>
        <p:sp>
          <p:nvSpPr>
            <p:cNvPr id="11" name="Freeform 11"/>
            <p:cNvSpPr>
              <a:spLocks noGrp="1" noRot="1" noMove="1" noResize="1" noEditPoints="1" noAdjustHandles="1" noChangeArrowheads="1" noChangeShapeType="1"/>
            </p:cNvSpPr>
            <p:nvPr/>
          </p:nvSpPr>
          <p:spPr>
            <a:xfrm>
              <a:off x="0" y="0"/>
              <a:ext cx="628187" cy="521286"/>
            </a:xfrm>
            <a:custGeom>
              <a:avLst/>
              <a:gdLst/>
              <a:ahLst/>
              <a:cxnLst/>
              <a:rect l="l" t="t" r="r" b="b"/>
              <a:pathLst>
                <a:path w="628187" h="521286">
                  <a:moveTo>
                    <a:pt x="0" y="0"/>
                  </a:moveTo>
                  <a:lnTo>
                    <a:pt x="628187" y="0"/>
                  </a:lnTo>
                  <a:lnTo>
                    <a:pt x="628187" y="521286"/>
                  </a:lnTo>
                  <a:lnTo>
                    <a:pt x="0" y="521286"/>
                  </a:lnTo>
                  <a:close/>
                </a:path>
              </a:pathLst>
            </a:custGeom>
            <a:solidFill>
              <a:srgbClr val="FFFFFF"/>
            </a:solidFill>
          </p:spPr>
          <p:txBody>
            <a:bodyPr/>
            <a:lstStyle/>
            <a:p>
              <a:endParaRPr lang="en-US" sz="1200"/>
            </a:p>
          </p:txBody>
        </p:sp>
        <p:sp>
          <p:nvSpPr>
            <p:cNvPr id="12" name="TextBox 12"/>
            <p:cNvSpPr txBox="1">
              <a:spLocks noGrp="1" noRot="1" noMove="1" noResize="1" noEditPoints="1" noAdjustHandles="1" noChangeArrowheads="1" noChangeShapeType="1"/>
            </p:cNvSpPr>
            <p:nvPr/>
          </p:nvSpPr>
          <p:spPr>
            <a:xfrm>
              <a:off x="0" y="-9525"/>
              <a:ext cx="628187" cy="530811"/>
            </a:xfrm>
            <a:prstGeom prst="rect">
              <a:avLst/>
            </a:prstGeom>
          </p:spPr>
          <p:txBody>
            <a:bodyPr lIns="33867" tIns="33867" rIns="33867" bIns="33867" rtlCol="0" anchor="ctr"/>
            <a:lstStyle/>
            <a:p>
              <a:pPr algn="ctr">
                <a:lnSpc>
                  <a:spcPts val="1397"/>
                </a:lnSpc>
              </a:pPr>
              <a:endParaRPr sz="1200"/>
            </a:p>
          </p:txBody>
        </p:sp>
      </p:grpSp>
      <p:grpSp>
        <p:nvGrpSpPr>
          <p:cNvPr id="13" name="Group 13"/>
          <p:cNvGrpSpPr/>
          <p:nvPr/>
        </p:nvGrpSpPr>
        <p:grpSpPr>
          <a:xfrm>
            <a:off x="7183991" y="1906280"/>
            <a:ext cx="1386147" cy="900503"/>
            <a:chOff x="0" y="-9525"/>
            <a:chExt cx="2772293" cy="1801006"/>
          </a:xfrm>
        </p:grpSpPr>
        <p:sp>
          <p:nvSpPr>
            <p:cNvPr id="14" name="TextBox 14"/>
            <p:cNvSpPr txBox="1"/>
            <p:nvPr/>
          </p:nvSpPr>
          <p:spPr>
            <a:xfrm>
              <a:off x="0" y="-9525"/>
              <a:ext cx="2772293" cy="1179810"/>
            </a:xfrm>
            <a:prstGeom prst="rect">
              <a:avLst/>
            </a:prstGeom>
          </p:spPr>
          <p:txBody>
            <a:bodyPr lIns="0" tIns="0" rIns="0" bIns="0" rtlCol="0" anchor="t">
              <a:spAutoFit/>
            </a:bodyPr>
            <a:lstStyle/>
            <a:p>
              <a:pPr>
                <a:lnSpc>
                  <a:spcPts val="4618"/>
                </a:lnSpc>
              </a:pPr>
              <a:r>
                <a:rPr lang="en-US" sz="3848" b="1" spc="-77">
                  <a:solidFill>
                    <a:srgbClr val="5BC2E7"/>
                  </a:solidFill>
                  <a:latin typeface="Trebuchet MS Bold"/>
                  <a:ea typeface="Trebuchet MS Bold"/>
                  <a:cs typeface="Trebuchet MS Bold"/>
                  <a:sym typeface="Trebuchet MS Bold"/>
                </a:rPr>
                <a:t>2500+</a:t>
              </a:r>
            </a:p>
          </p:txBody>
        </p:sp>
        <p:sp>
          <p:nvSpPr>
            <p:cNvPr id="15" name="TextBox 15"/>
            <p:cNvSpPr txBox="1"/>
            <p:nvPr/>
          </p:nvSpPr>
          <p:spPr>
            <a:xfrm>
              <a:off x="349044" y="1094623"/>
              <a:ext cx="2074205" cy="696858"/>
            </a:xfrm>
            <a:prstGeom prst="rect">
              <a:avLst/>
            </a:prstGeom>
          </p:spPr>
          <p:txBody>
            <a:bodyPr lIns="0" tIns="0" rIns="0" bIns="0" rtlCol="0" anchor="t">
              <a:spAutoFit/>
            </a:bodyPr>
            <a:lstStyle/>
            <a:p>
              <a:pPr algn="ctr">
                <a:lnSpc>
                  <a:spcPts val="1397"/>
                </a:lnSpc>
              </a:pPr>
              <a:r>
                <a:rPr lang="en-US" sz="1164">
                  <a:solidFill>
                    <a:srgbClr val="183650"/>
                  </a:solidFill>
                  <a:latin typeface="Trebuchet MS"/>
                  <a:ea typeface="Trebuchet MS"/>
                  <a:cs typeface="Trebuchet MS"/>
                  <a:sym typeface="Trebuchet MS"/>
                </a:rPr>
                <a:t>CURRENT</a:t>
              </a:r>
            </a:p>
            <a:p>
              <a:pPr algn="ctr">
                <a:lnSpc>
                  <a:spcPts val="1397"/>
                </a:lnSpc>
              </a:pPr>
              <a:r>
                <a:rPr lang="en-US" sz="1164">
                  <a:solidFill>
                    <a:srgbClr val="183650"/>
                  </a:solidFill>
                  <a:latin typeface="Trebuchet MS"/>
                  <a:ea typeface="Trebuchet MS"/>
                  <a:cs typeface="Trebuchet MS"/>
                  <a:sym typeface="Trebuchet MS"/>
                </a:rPr>
                <a:t>EMPLOYEES</a:t>
              </a:r>
            </a:p>
          </p:txBody>
        </p:sp>
      </p:grpSp>
      <p:grpSp>
        <p:nvGrpSpPr>
          <p:cNvPr id="16" name="Group 16"/>
          <p:cNvGrpSpPr/>
          <p:nvPr/>
        </p:nvGrpSpPr>
        <p:grpSpPr>
          <a:xfrm>
            <a:off x="3720038" y="1911387"/>
            <a:ext cx="1123093" cy="895396"/>
            <a:chOff x="0" y="-9525"/>
            <a:chExt cx="2246185" cy="1790793"/>
          </a:xfrm>
        </p:grpSpPr>
        <p:sp>
          <p:nvSpPr>
            <p:cNvPr id="17" name="TextBox 17"/>
            <p:cNvSpPr txBox="1"/>
            <p:nvPr/>
          </p:nvSpPr>
          <p:spPr>
            <a:xfrm>
              <a:off x="0" y="-9525"/>
              <a:ext cx="2246185" cy="1179811"/>
            </a:xfrm>
            <a:prstGeom prst="rect">
              <a:avLst/>
            </a:prstGeom>
          </p:spPr>
          <p:txBody>
            <a:bodyPr lIns="0" tIns="0" rIns="0" bIns="0" rtlCol="0" anchor="t">
              <a:spAutoFit/>
            </a:bodyPr>
            <a:lstStyle/>
            <a:p>
              <a:pPr>
                <a:lnSpc>
                  <a:spcPts val="4618"/>
                </a:lnSpc>
              </a:pPr>
              <a:r>
                <a:rPr lang="en-US" sz="3848" b="1" spc="-77">
                  <a:solidFill>
                    <a:srgbClr val="5BC2E7"/>
                  </a:solidFill>
                  <a:latin typeface="Trebuchet MS Bold"/>
                  <a:ea typeface="Trebuchet MS Bold"/>
                  <a:cs typeface="Trebuchet MS Bold"/>
                  <a:sym typeface="Trebuchet MS Bold"/>
                </a:rPr>
                <a:t>1955</a:t>
              </a:r>
            </a:p>
          </p:txBody>
        </p:sp>
        <p:sp>
          <p:nvSpPr>
            <p:cNvPr id="18" name="TextBox 18"/>
            <p:cNvSpPr txBox="1"/>
            <p:nvPr/>
          </p:nvSpPr>
          <p:spPr>
            <a:xfrm>
              <a:off x="85990" y="1084410"/>
              <a:ext cx="2074205" cy="696858"/>
            </a:xfrm>
            <a:prstGeom prst="rect">
              <a:avLst/>
            </a:prstGeom>
          </p:spPr>
          <p:txBody>
            <a:bodyPr lIns="0" tIns="0" rIns="0" bIns="0" rtlCol="0" anchor="t">
              <a:spAutoFit/>
            </a:bodyPr>
            <a:lstStyle/>
            <a:p>
              <a:pPr algn="ctr">
                <a:lnSpc>
                  <a:spcPts val="1397"/>
                </a:lnSpc>
              </a:pPr>
              <a:r>
                <a:rPr lang="en-US" sz="1164">
                  <a:solidFill>
                    <a:srgbClr val="183650"/>
                  </a:solidFill>
                  <a:latin typeface="Trebuchet MS"/>
                  <a:ea typeface="Trebuchet MS"/>
                  <a:cs typeface="Trebuchet MS"/>
                  <a:sym typeface="Trebuchet MS"/>
                </a:rPr>
                <a:t>BASEL,</a:t>
              </a:r>
            </a:p>
            <a:p>
              <a:pPr algn="ctr">
                <a:lnSpc>
                  <a:spcPts val="1397"/>
                </a:lnSpc>
              </a:pPr>
              <a:r>
                <a:rPr lang="en-US" sz="1164">
                  <a:solidFill>
                    <a:srgbClr val="183650"/>
                  </a:solidFill>
                  <a:latin typeface="Trebuchet MS"/>
                  <a:ea typeface="Trebuchet MS"/>
                  <a:cs typeface="Trebuchet MS"/>
                  <a:sym typeface="Trebuchet MS"/>
                </a:rPr>
                <a:t>SWITZERLAND</a:t>
              </a:r>
            </a:p>
          </p:txBody>
        </p:sp>
      </p:grpSp>
      <p:grpSp>
        <p:nvGrpSpPr>
          <p:cNvPr id="19" name="Group 19"/>
          <p:cNvGrpSpPr/>
          <p:nvPr/>
        </p:nvGrpSpPr>
        <p:grpSpPr>
          <a:xfrm>
            <a:off x="5452014" y="1911387"/>
            <a:ext cx="1123093" cy="895396"/>
            <a:chOff x="0" y="-9525"/>
            <a:chExt cx="2246185" cy="1790793"/>
          </a:xfrm>
        </p:grpSpPr>
        <p:sp>
          <p:nvSpPr>
            <p:cNvPr id="20" name="TextBox 20"/>
            <p:cNvSpPr txBox="1"/>
            <p:nvPr/>
          </p:nvSpPr>
          <p:spPr>
            <a:xfrm>
              <a:off x="0" y="-9525"/>
              <a:ext cx="2246185" cy="1179811"/>
            </a:xfrm>
            <a:prstGeom prst="rect">
              <a:avLst/>
            </a:prstGeom>
          </p:spPr>
          <p:txBody>
            <a:bodyPr lIns="0" tIns="0" rIns="0" bIns="0" rtlCol="0" anchor="t">
              <a:spAutoFit/>
            </a:bodyPr>
            <a:lstStyle/>
            <a:p>
              <a:pPr>
                <a:lnSpc>
                  <a:spcPts val="4618"/>
                </a:lnSpc>
              </a:pPr>
              <a:r>
                <a:rPr lang="en-US" sz="3848" b="1" spc="-77">
                  <a:solidFill>
                    <a:srgbClr val="5BC2E7"/>
                  </a:solidFill>
                  <a:latin typeface="Trebuchet MS Bold"/>
                  <a:ea typeface="Trebuchet MS Bold"/>
                  <a:cs typeface="Trebuchet MS Bold"/>
                  <a:sym typeface="Trebuchet MS Bold"/>
                </a:rPr>
                <a:t>150+</a:t>
              </a:r>
            </a:p>
          </p:txBody>
        </p:sp>
        <p:sp>
          <p:nvSpPr>
            <p:cNvPr id="21" name="TextBox 21"/>
            <p:cNvSpPr txBox="1"/>
            <p:nvPr/>
          </p:nvSpPr>
          <p:spPr>
            <a:xfrm>
              <a:off x="85990" y="1084410"/>
              <a:ext cx="2074205" cy="696858"/>
            </a:xfrm>
            <a:prstGeom prst="rect">
              <a:avLst/>
            </a:prstGeom>
          </p:spPr>
          <p:txBody>
            <a:bodyPr lIns="0" tIns="0" rIns="0" bIns="0" rtlCol="0" anchor="t">
              <a:spAutoFit/>
            </a:bodyPr>
            <a:lstStyle/>
            <a:p>
              <a:pPr algn="ctr">
                <a:lnSpc>
                  <a:spcPts val="1397"/>
                </a:lnSpc>
              </a:pPr>
              <a:r>
                <a:rPr lang="en-US" sz="1164">
                  <a:solidFill>
                    <a:srgbClr val="183650"/>
                  </a:solidFill>
                  <a:latin typeface="Trebuchet MS"/>
                  <a:ea typeface="Trebuchet MS"/>
                  <a:cs typeface="Trebuchet MS"/>
                  <a:sym typeface="Trebuchet MS"/>
                </a:rPr>
                <a:t>WORLDWIDE</a:t>
              </a:r>
            </a:p>
            <a:p>
              <a:pPr algn="ctr">
                <a:lnSpc>
                  <a:spcPts val="1397"/>
                </a:lnSpc>
              </a:pPr>
              <a:r>
                <a:rPr lang="en-US" sz="1164">
                  <a:solidFill>
                    <a:srgbClr val="183650"/>
                  </a:solidFill>
                  <a:latin typeface="Trebuchet MS"/>
                  <a:ea typeface="Trebuchet MS"/>
                  <a:cs typeface="Trebuchet MS"/>
                  <a:sym typeface="Trebuchet MS"/>
                </a:rPr>
                <a:t>LOCATIONS </a:t>
              </a:r>
            </a:p>
          </p:txBody>
        </p:sp>
      </p:grpSp>
      <p:sp>
        <p:nvSpPr>
          <p:cNvPr id="22" name="TextBox 22"/>
          <p:cNvSpPr txBox="1"/>
          <p:nvPr/>
        </p:nvSpPr>
        <p:spPr>
          <a:xfrm>
            <a:off x="3746011" y="1016961"/>
            <a:ext cx="4549625" cy="354969"/>
          </a:xfrm>
          <a:prstGeom prst="rect">
            <a:avLst/>
          </a:prstGeom>
        </p:spPr>
        <p:txBody>
          <a:bodyPr lIns="0" tIns="0" rIns="0" bIns="0" rtlCol="0" anchor="t">
            <a:spAutoFit/>
          </a:bodyPr>
          <a:lstStyle/>
          <a:p>
            <a:pPr algn="ctr">
              <a:lnSpc>
                <a:spcPts val="2881"/>
              </a:lnSpc>
            </a:pPr>
            <a:r>
              <a:rPr lang="en-US" sz="2401" b="1">
                <a:solidFill>
                  <a:srgbClr val="183650"/>
                </a:solidFill>
                <a:latin typeface="Montserrat 2 Bold"/>
                <a:ea typeface="Montserrat 2 Bold"/>
                <a:cs typeface="Montserrat 2 Bold"/>
                <a:sym typeface="Montserrat 2 Bold"/>
              </a:rPr>
              <a:t>WHO WE ARE</a:t>
            </a:r>
          </a:p>
        </p:txBody>
      </p:sp>
      <p:sp>
        <p:nvSpPr>
          <p:cNvPr id="23" name="TextBox 23"/>
          <p:cNvSpPr txBox="1"/>
          <p:nvPr/>
        </p:nvSpPr>
        <p:spPr>
          <a:xfrm>
            <a:off x="3616115" y="3342511"/>
            <a:ext cx="4954023" cy="179536"/>
          </a:xfrm>
          <a:prstGeom prst="rect">
            <a:avLst/>
          </a:prstGeom>
        </p:spPr>
        <p:txBody>
          <a:bodyPr lIns="0" tIns="0" rIns="0" bIns="0" rtlCol="0" anchor="t">
            <a:spAutoFit/>
          </a:bodyPr>
          <a:lstStyle/>
          <a:p>
            <a:pPr algn="ctr">
              <a:lnSpc>
                <a:spcPts val="1444"/>
              </a:lnSpc>
            </a:pPr>
            <a:r>
              <a:rPr lang="en-US" sz="1267" b="1" spc="17" dirty="0">
                <a:solidFill>
                  <a:srgbClr val="5BC2E7"/>
                </a:solidFill>
                <a:latin typeface="Montserrat 1 Bold" panose="020B0604020202020204" charset="0"/>
                <a:ea typeface="Trebuchet MS Bold"/>
                <a:cs typeface="Trebuchet MS Bold"/>
                <a:sym typeface="Trebuchet MS Bold"/>
              </a:rPr>
              <a:t>Commitment, Reliability and Punctuality</a:t>
            </a:r>
          </a:p>
        </p:txBody>
      </p:sp>
      <p:sp>
        <p:nvSpPr>
          <p:cNvPr id="24" name="TextBox 24"/>
          <p:cNvSpPr txBox="1"/>
          <p:nvPr/>
        </p:nvSpPr>
        <p:spPr>
          <a:xfrm>
            <a:off x="3616114" y="3735844"/>
            <a:ext cx="4810476" cy="175689"/>
          </a:xfrm>
          <a:prstGeom prst="rect">
            <a:avLst/>
          </a:prstGeom>
        </p:spPr>
        <p:txBody>
          <a:bodyPr lIns="0" tIns="0" rIns="0" bIns="0" rtlCol="0" anchor="t">
            <a:spAutoFit/>
          </a:bodyPr>
          <a:lstStyle/>
          <a:p>
            <a:pPr algn="ctr">
              <a:lnSpc>
                <a:spcPts val="1493"/>
              </a:lnSpc>
            </a:pPr>
            <a:r>
              <a:rPr lang="en-US" sz="1067" b="1">
                <a:solidFill>
                  <a:srgbClr val="183650"/>
                </a:solidFill>
                <a:latin typeface="Trebuchet MS Bold"/>
                <a:ea typeface="Trebuchet MS Bold"/>
                <a:cs typeface="Trebuchet MS Bold"/>
                <a:sym typeface="Trebuchet MS Bold"/>
              </a:rPr>
              <a:t>COMMITMENT</a:t>
            </a:r>
          </a:p>
        </p:txBody>
      </p:sp>
      <p:sp>
        <p:nvSpPr>
          <p:cNvPr id="25" name="TextBox 25"/>
          <p:cNvSpPr txBox="1"/>
          <p:nvPr/>
        </p:nvSpPr>
        <p:spPr>
          <a:xfrm>
            <a:off x="3616114" y="4526255"/>
            <a:ext cx="4810476" cy="175689"/>
          </a:xfrm>
          <a:prstGeom prst="rect">
            <a:avLst/>
          </a:prstGeom>
        </p:spPr>
        <p:txBody>
          <a:bodyPr lIns="0" tIns="0" rIns="0" bIns="0" rtlCol="0" anchor="t">
            <a:spAutoFit/>
          </a:bodyPr>
          <a:lstStyle/>
          <a:p>
            <a:pPr algn="ctr">
              <a:lnSpc>
                <a:spcPts val="1493"/>
              </a:lnSpc>
            </a:pPr>
            <a:r>
              <a:rPr lang="en-US" sz="1067" b="1">
                <a:solidFill>
                  <a:srgbClr val="183650"/>
                </a:solidFill>
                <a:latin typeface="Trebuchet MS Bold"/>
                <a:ea typeface="Trebuchet MS Bold"/>
                <a:cs typeface="Trebuchet MS Bold"/>
                <a:sym typeface="Trebuchet MS Bold"/>
              </a:rPr>
              <a:t>RELIABILITY</a:t>
            </a:r>
          </a:p>
        </p:txBody>
      </p:sp>
      <p:sp>
        <p:nvSpPr>
          <p:cNvPr id="26" name="TextBox 26"/>
          <p:cNvSpPr txBox="1"/>
          <p:nvPr/>
        </p:nvSpPr>
        <p:spPr>
          <a:xfrm>
            <a:off x="3616114" y="5466548"/>
            <a:ext cx="4810476" cy="175689"/>
          </a:xfrm>
          <a:prstGeom prst="rect">
            <a:avLst/>
          </a:prstGeom>
        </p:spPr>
        <p:txBody>
          <a:bodyPr lIns="0" tIns="0" rIns="0" bIns="0" rtlCol="0" anchor="t">
            <a:spAutoFit/>
          </a:bodyPr>
          <a:lstStyle/>
          <a:p>
            <a:pPr algn="ctr">
              <a:lnSpc>
                <a:spcPts val="1493"/>
              </a:lnSpc>
            </a:pPr>
            <a:r>
              <a:rPr lang="en-US" sz="1067" b="1">
                <a:solidFill>
                  <a:srgbClr val="183650"/>
                </a:solidFill>
                <a:latin typeface="Trebuchet MS Bold"/>
                <a:ea typeface="Trebuchet MS Bold"/>
                <a:cs typeface="Trebuchet MS Bold"/>
                <a:sym typeface="Trebuchet MS Bold"/>
              </a:rPr>
              <a:t>PUNCTUALITY</a:t>
            </a:r>
          </a:p>
        </p:txBody>
      </p:sp>
      <p:sp>
        <p:nvSpPr>
          <p:cNvPr id="27" name="TextBox 27"/>
          <p:cNvSpPr txBox="1"/>
          <p:nvPr/>
        </p:nvSpPr>
        <p:spPr>
          <a:xfrm>
            <a:off x="3616114" y="3989067"/>
            <a:ext cx="4810476" cy="307777"/>
          </a:xfrm>
          <a:prstGeom prst="rect">
            <a:avLst/>
          </a:prstGeom>
        </p:spPr>
        <p:txBody>
          <a:bodyPr lIns="0" tIns="0" rIns="0" bIns="0" rtlCol="0" anchor="t">
            <a:spAutoFit/>
          </a:bodyPr>
          <a:lstStyle/>
          <a:p>
            <a:pPr algn="just">
              <a:lnSpc>
                <a:spcPts val="1240"/>
              </a:lnSpc>
            </a:pPr>
            <a:r>
              <a:rPr lang="en-US" sz="1000">
                <a:solidFill>
                  <a:srgbClr val="183650"/>
                </a:solidFill>
                <a:latin typeface="Trebuchet MS"/>
                <a:ea typeface="Trebuchet MS"/>
                <a:cs typeface="Trebuchet MS"/>
                <a:sym typeface="Trebuchet MS"/>
              </a:rPr>
              <a:t>As an international company, we have a deep understanding of the global markets. Born as project forwarders, we have a rich history dating back to 1955.</a:t>
            </a:r>
          </a:p>
        </p:txBody>
      </p:sp>
      <p:sp>
        <p:nvSpPr>
          <p:cNvPr id="28" name="TextBox 28"/>
          <p:cNvSpPr txBox="1"/>
          <p:nvPr/>
        </p:nvSpPr>
        <p:spPr>
          <a:xfrm>
            <a:off x="3616114" y="4779478"/>
            <a:ext cx="4810476" cy="461665"/>
          </a:xfrm>
          <a:prstGeom prst="rect">
            <a:avLst/>
          </a:prstGeom>
        </p:spPr>
        <p:txBody>
          <a:bodyPr lIns="0" tIns="0" rIns="0" bIns="0" rtlCol="0" anchor="t">
            <a:spAutoFit/>
          </a:bodyPr>
          <a:lstStyle/>
          <a:p>
            <a:pPr algn="just">
              <a:lnSpc>
                <a:spcPts val="1240"/>
              </a:lnSpc>
            </a:pPr>
            <a:r>
              <a:rPr lang="en-US" sz="1000">
                <a:solidFill>
                  <a:srgbClr val="183650"/>
                </a:solidFill>
                <a:latin typeface="Trebuchet MS"/>
                <a:ea typeface="Trebuchet MS"/>
                <a:cs typeface="Trebuchet MS"/>
                <a:sym typeface="Trebuchet MS"/>
              </a:rPr>
              <a:t>We offer our clients customized options to best fit their timelines. With full logistics services at origin and destination, tailor-made solutions &amp; over 150 offices worldwide, we pride ourselves on being outstanding strategic providers.</a:t>
            </a:r>
          </a:p>
        </p:txBody>
      </p:sp>
      <p:sp>
        <p:nvSpPr>
          <p:cNvPr id="29" name="TextBox 29"/>
          <p:cNvSpPr txBox="1"/>
          <p:nvPr/>
        </p:nvSpPr>
        <p:spPr>
          <a:xfrm>
            <a:off x="3616114" y="5719770"/>
            <a:ext cx="4810476" cy="307777"/>
          </a:xfrm>
          <a:prstGeom prst="rect">
            <a:avLst/>
          </a:prstGeom>
        </p:spPr>
        <p:txBody>
          <a:bodyPr lIns="0" tIns="0" rIns="0" bIns="0" rtlCol="0" anchor="t">
            <a:spAutoFit/>
          </a:bodyPr>
          <a:lstStyle/>
          <a:p>
            <a:pPr algn="just">
              <a:lnSpc>
                <a:spcPts val="1240"/>
              </a:lnSpc>
            </a:pPr>
            <a:r>
              <a:rPr lang="en-US" sz="1000">
                <a:solidFill>
                  <a:srgbClr val="183650"/>
                </a:solidFill>
                <a:latin typeface="Trebuchet MS"/>
                <a:ea typeface="Trebuchet MS"/>
                <a:cs typeface="Trebuchet MS"/>
                <a:sym typeface="Trebuchet MS"/>
              </a:rPr>
              <a:t>We are of Swiss origin and we honor the principles of commitment, reliability, and punctuality. We extend these values to our clients every step of the way.</a:t>
            </a:r>
          </a:p>
        </p:txBody>
      </p:sp>
      <p:sp>
        <p:nvSpPr>
          <p:cNvPr id="32" name="Freeform 32"/>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3" name="Freeform 24">
            <a:extLst>
              <a:ext uri="{FF2B5EF4-FFF2-40B4-BE49-F238E27FC236}">
                <a16:creationId xmlns:a16="http://schemas.microsoft.com/office/drawing/2014/main" id="{829E973F-3075-07D3-31AB-FAF99B706622}"/>
              </a:ext>
            </a:extLst>
          </p:cNvPr>
          <p:cNvSpPr>
            <a:spLocks noGrp="1" noRot="1" noMove="1" noResize="1" noEditPoints="1" noAdjustHandles="1" noChangeArrowheads="1" noChangeShapeType="1"/>
          </p:cNvSpPr>
          <p:nvPr/>
        </p:nvSpPr>
        <p:spPr>
          <a:xfrm>
            <a:off x="9681217" y="375553"/>
            <a:ext cx="1824983" cy="310247"/>
          </a:xfrm>
          <a:custGeom>
            <a:avLst/>
            <a:gdLst/>
            <a:ahLst/>
            <a:cxnLst/>
            <a:rect l="l" t="t" r="r" b="b"/>
            <a:pathLst>
              <a:path w="2737475" h="465371">
                <a:moveTo>
                  <a:pt x="0" y="0"/>
                </a:moveTo>
                <a:lnTo>
                  <a:pt x="2737475" y="0"/>
                </a:lnTo>
                <a:lnTo>
                  <a:pt x="2737475" y="465371"/>
                </a:lnTo>
                <a:lnTo>
                  <a:pt x="0" y="465371"/>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4" name="TextBox 33">
            <a:extLst>
              <a:ext uri="{FF2B5EF4-FFF2-40B4-BE49-F238E27FC236}">
                <a16:creationId xmlns:a16="http://schemas.microsoft.com/office/drawing/2014/main" id="{8BC32EF9-A4F9-C4AE-4510-6E5C5EAD0128}"/>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rgbClr val="F3F4F5"/>
                </a:solidFill>
                <a:latin typeface="Montserrat" pitchFamily="2" charset="77"/>
              </a:rPr>
              <a:t>INTRODUCING FRACHT GROUP</a:t>
            </a:r>
          </a:p>
        </p:txBody>
      </p:sp>
      <p:sp>
        <p:nvSpPr>
          <p:cNvPr id="35" name="Title Placeholder 1">
            <a:extLst>
              <a:ext uri="{FF2B5EF4-FFF2-40B4-BE49-F238E27FC236}">
                <a16:creationId xmlns:a16="http://schemas.microsoft.com/office/drawing/2014/main" id="{B7736407-E87F-27FC-F892-5FBFA12686BE}"/>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chemeClr val="bg1"/>
                </a:solidFill>
              </a:rPr>
              <a:t>4</a:t>
            </a:fld>
            <a:r>
              <a:rPr lang="en-US" sz="1500" dirty="0">
                <a:solidFill>
                  <a:schemeClr val="bg1"/>
                </a:solidFill>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3E3E0BA-FE11-9E1D-B708-10F26EE00756}"/>
              </a:ext>
            </a:extLst>
          </p:cNvPr>
          <p:cNvSpPr>
            <a:spLocks/>
          </p:cNvSpPr>
          <p:nvPr/>
        </p:nvSpPr>
        <p:spPr>
          <a:xfrm flipV="1">
            <a:off x="7509746" y="0"/>
            <a:ext cx="4682254" cy="6858000"/>
          </a:xfrm>
          <a:custGeom>
            <a:avLst/>
            <a:gdLst/>
            <a:ahLst/>
            <a:cxnLst/>
            <a:rect l="l" t="t" r="r" b="b"/>
            <a:pathLst>
              <a:path w="18449912" h="10478227">
                <a:moveTo>
                  <a:pt x="0" y="10478227"/>
                </a:moveTo>
                <a:lnTo>
                  <a:pt x="18449912" y="10478227"/>
                </a:lnTo>
                <a:lnTo>
                  <a:pt x="18449912" y="0"/>
                </a:lnTo>
                <a:lnTo>
                  <a:pt x="0" y="0"/>
                </a:lnTo>
                <a:lnTo>
                  <a:pt x="0" y="10478227"/>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pic>
        <p:nvPicPr>
          <p:cNvPr id="9" name="Graphic 8">
            <a:extLst>
              <a:ext uri="{FF2B5EF4-FFF2-40B4-BE49-F238E27FC236}">
                <a16:creationId xmlns:a16="http://schemas.microsoft.com/office/drawing/2014/main" id="{F50C8331-E781-E3BD-AE4D-6769F00846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0600" y="274613"/>
            <a:ext cx="2178000" cy="365173"/>
          </a:xfrm>
          <a:prstGeom prst="rect">
            <a:avLst/>
          </a:prstGeom>
        </p:spPr>
      </p:pic>
      <p:sp>
        <p:nvSpPr>
          <p:cNvPr id="5" name="Freeform 4">
            <a:extLst>
              <a:ext uri="{FF2B5EF4-FFF2-40B4-BE49-F238E27FC236}">
                <a16:creationId xmlns:a16="http://schemas.microsoft.com/office/drawing/2014/main" id="{5CBFFA03-EC39-5A89-D075-D3E316C7D67C}"/>
              </a:ext>
            </a:extLst>
          </p:cNvPr>
          <p:cNvSpPr>
            <a:spLocks/>
          </p:cNvSpPr>
          <p:nvPr/>
        </p:nvSpPr>
        <p:spPr>
          <a:xfrm>
            <a:off x="7509746" y="0"/>
            <a:ext cx="4682254" cy="6858000"/>
          </a:xfrm>
          <a:custGeom>
            <a:avLst/>
            <a:gdLst/>
            <a:ahLst/>
            <a:cxnLst/>
            <a:rect l="l" t="t" r="r" b="b"/>
            <a:pathLst>
              <a:path w="1849779" h="2709333">
                <a:moveTo>
                  <a:pt x="0" y="0"/>
                </a:moveTo>
                <a:lnTo>
                  <a:pt x="1849779" y="0"/>
                </a:lnTo>
                <a:lnTo>
                  <a:pt x="1849779" y="2709333"/>
                </a:lnTo>
                <a:lnTo>
                  <a:pt x="0" y="2709333"/>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dirty="0"/>
          </a:p>
        </p:txBody>
      </p:sp>
      <p:sp>
        <p:nvSpPr>
          <p:cNvPr id="12" name="Title 1">
            <a:extLst>
              <a:ext uri="{FF2B5EF4-FFF2-40B4-BE49-F238E27FC236}">
                <a16:creationId xmlns:a16="http://schemas.microsoft.com/office/drawing/2014/main" id="{68F4DBD7-4DE3-08AB-127F-D2122F8249D4}"/>
              </a:ext>
            </a:extLst>
          </p:cNvPr>
          <p:cNvSpPr txBox="1">
            <a:spLocks/>
          </p:cNvSpPr>
          <p:nvPr/>
        </p:nvSpPr>
        <p:spPr>
          <a:xfrm>
            <a:off x="548640" y="467949"/>
            <a:ext cx="5372099" cy="286719"/>
          </a:xfrm>
          <a:prstGeom prst="rect">
            <a:avLst/>
          </a:prstGeom>
        </p:spPr>
        <p:txBody>
          <a:bodyPr lIns="0" tIns="0" rIns="0" bIns="0"/>
          <a:lstStyle>
            <a:lvl1pPr algn="l" defTabSz="914400" rtl="0" eaLnBrk="1" latinLnBrk="0" hangingPunct="1">
              <a:lnSpc>
                <a:spcPct val="90000"/>
              </a:lnSpc>
              <a:spcBef>
                <a:spcPct val="0"/>
              </a:spcBef>
              <a:buNone/>
              <a:defRPr sz="1500" b="1" kern="1200">
                <a:solidFill>
                  <a:srgbClr val="183650"/>
                </a:solidFill>
                <a:latin typeface="Montserrat" pitchFamily="2" charset="77"/>
                <a:ea typeface="+mj-ea"/>
                <a:cs typeface="+mj-cs"/>
              </a:defRPr>
            </a:lvl1pPr>
          </a:lstStyle>
          <a:p>
            <a:r>
              <a:rPr lang="en-US" dirty="0"/>
              <a:t>INTRO</a:t>
            </a:r>
          </a:p>
        </p:txBody>
      </p:sp>
      <p:sp>
        <p:nvSpPr>
          <p:cNvPr id="3" name="Title Placeholder 1">
            <a:extLst>
              <a:ext uri="{FF2B5EF4-FFF2-40B4-BE49-F238E27FC236}">
                <a16:creationId xmlns:a16="http://schemas.microsoft.com/office/drawing/2014/main" id="{39637D8F-4D13-2BC0-15A3-32E0F4936A6D}"/>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5</a:t>
            </a:fld>
            <a:endParaRPr lang="en-US" sz="1500" dirty="0">
              <a:solidFill>
                <a:srgbClr val="F3F4F5"/>
              </a:solidFill>
            </a:endParaRPr>
          </a:p>
        </p:txBody>
      </p:sp>
      <p:grpSp>
        <p:nvGrpSpPr>
          <p:cNvPr id="13" name="Group 11">
            <a:extLst>
              <a:ext uri="{FF2B5EF4-FFF2-40B4-BE49-F238E27FC236}">
                <a16:creationId xmlns:a16="http://schemas.microsoft.com/office/drawing/2014/main" id="{CFFAB226-221E-7135-4D92-C28312BD1207}"/>
              </a:ext>
            </a:extLst>
          </p:cNvPr>
          <p:cNvGrpSpPr/>
          <p:nvPr/>
        </p:nvGrpSpPr>
        <p:grpSpPr>
          <a:xfrm>
            <a:off x="1529430" y="2752607"/>
            <a:ext cx="4412665" cy="2966933"/>
            <a:chOff x="0" y="0"/>
            <a:chExt cx="1743275" cy="1172122"/>
          </a:xfrm>
        </p:grpSpPr>
        <p:sp>
          <p:nvSpPr>
            <p:cNvPr id="14" name="Freeform 12">
              <a:extLst>
                <a:ext uri="{FF2B5EF4-FFF2-40B4-BE49-F238E27FC236}">
                  <a16:creationId xmlns:a16="http://schemas.microsoft.com/office/drawing/2014/main" id="{E0843D74-D8EF-6B9A-D9DB-F2EAA62A267E}"/>
                </a:ext>
              </a:extLst>
            </p:cNvPr>
            <p:cNvSpPr/>
            <p:nvPr/>
          </p:nvSpPr>
          <p:spPr>
            <a:xfrm>
              <a:off x="0" y="0"/>
              <a:ext cx="1743275" cy="1172122"/>
            </a:xfrm>
            <a:custGeom>
              <a:avLst/>
              <a:gdLst/>
              <a:ahLst/>
              <a:cxnLst/>
              <a:rect l="l" t="t" r="r" b="b"/>
              <a:pathLst>
                <a:path w="1743275" h="1172122">
                  <a:moveTo>
                    <a:pt x="0" y="0"/>
                  </a:moveTo>
                  <a:lnTo>
                    <a:pt x="1743275" y="0"/>
                  </a:lnTo>
                  <a:lnTo>
                    <a:pt x="1743275" y="1172122"/>
                  </a:lnTo>
                  <a:lnTo>
                    <a:pt x="0" y="1172122"/>
                  </a:lnTo>
                  <a:close/>
                </a:path>
              </a:pathLst>
            </a:custGeom>
            <a:solidFill>
              <a:srgbClr val="FFFFFF"/>
            </a:solidFill>
          </p:spPr>
          <p:txBody>
            <a:bodyPr/>
            <a:lstStyle/>
            <a:p>
              <a:endParaRPr lang="en-US" sz="1200"/>
            </a:p>
          </p:txBody>
        </p:sp>
        <p:sp>
          <p:nvSpPr>
            <p:cNvPr id="15" name="TextBox 13">
              <a:extLst>
                <a:ext uri="{FF2B5EF4-FFF2-40B4-BE49-F238E27FC236}">
                  <a16:creationId xmlns:a16="http://schemas.microsoft.com/office/drawing/2014/main" id="{8736288A-B47D-98E1-977C-9CD5258ACB07}"/>
                </a:ext>
              </a:extLst>
            </p:cNvPr>
            <p:cNvSpPr txBox="1"/>
            <p:nvPr/>
          </p:nvSpPr>
          <p:spPr>
            <a:xfrm>
              <a:off x="0" y="-9525"/>
              <a:ext cx="1743275" cy="1181647"/>
            </a:xfrm>
            <a:prstGeom prst="rect">
              <a:avLst/>
            </a:prstGeom>
          </p:spPr>
          <p:txBody>
            <a:bodyPr lIns="33867" tIns="33867" rIns="33867" bIns="33867" rtlCol="0" anchor="ctr"/>
            <a:lstStyle/>
            <a:p>
              <a:pPr algn="ctr">
                <a:lnSpc>
                  <a:spcPts val="1397"/>
                </a:lnSpc>
              </a:pPr>
              <a:endParaRPr sz="1200"/>
            </a:p>
          </p:txBody>
        </p:sp>
      </p:grpSp>
      <p:sp>
        <p:nvSpPr>
          <p:cNvPr id="16" name="TextBox 14">
            <a:extLst>
              <a:ext uri="{FF2B5EF4-FFF2-40B4-BE49-F238E27FC236}">
                <a16:creationId xmlns:a16="http://schemas.microsoft.com/office/drawing/2014/main" id="{20212313-C27E-4CB4-0D8C-D6E65638DBB7}"/>
              </a:ext>
            </a:extLst>
          </p:cNvPr>
          <p:cNvSpPr txBox="1"/>
          <p:nvPr/>
        </p:nvSpPr>
        <p:spPr>
          <a:xfrm>
            <a:off x="1511920" y="1524726"/>
            <a:ext cx="4524006" cy="354969"/>
          </a:xfrm>
          <a:prstGeom prst="rect">
            <a:avLst/>
          </a:prstGeom>
        </p:spPr>
        <p:txBody>
          <a:bodyPr lIns="0" tIns="0" rIns="0" bIns="0" rtlCol="0" anchor="t">
            <a:spAutoFit/>
          </a:bodyPr>
          <a:lstStyle/>
          <a:p>
            <a:pPr>
              <a:lnSpc>
                <a:spcPts val="2881"/>
              </a:lnSpc>
            </a:pPr>
            <a:r>
              <a:rPr lang="en-US" sz="2401" b="1" dirty="0">
                <a:solidFill>
                  <a:srgbClr val="183650"/>
                </a:solidFill>
                <a:latin typeface="Montserrat 2 Bold"/>
                <a:ea typeface="Montserrat 2 Bold"/>
                <a:cs typeface="Montserrat 2 Bold"/>
                <a:sym typeface="Montserrat 2 Bold"/>
              </a:rPr>
              <a:t>GLOBAL NUMBERS</a:t>
            </a:r>
          </a:p>
        </p:txBody>
      </p:sp>
      <p:sp>
        <p:nvSpPr>
          <p:cNvPr id="17" name="TextBox 15">
            <a:extLst>
              <a:ext uri="{FF2B5EF4-FFF2-40B4-BE49-F238E27FC236}">
                <a16:creationId xmlns:a16="http://schemas.microsoft.com/office/drawing/2014/main" id="{75BCA00C-1A9C-D25F-FF18-1ABCB78F3C9E}"/>
              </a:ext>
            </a:extLst>
          </p:cNvPr>
          <p:cNvSpPr txBox="1"/>
          <p:nvPr/>
        </p:nvSpPr>
        <p:spPr>
          <a:xfrm>
            <a:off x="1511920" y="2145039"/>
            <a:ext cx="4336341" cy="333425"/>
          </a:xfrm>
          <a:prstGeom prst="rect">
            <a:avLst/>
          </a:prstGeom>
        </p:spPr>
        <p:txBody>
          <a:bodyPr lIns="0" tIns="0" rIns="0" bIns="0" rtlCol="0" anchor="t">
            <a:spAutoFit/>
          </a:bodyPr>
          <a:lstStyle/>
          <a:p>
            <a:pPr algn="just">
              <a:lnSpc>
                <a:spcPts val="1326"/>
              </a:lnSpc>
            </a:pPr>
            <a:r>
              <a:rPr lang="en-US" sz="1133">
                <a:solidFill>
                  <a:srgbClr val="183650"/>
                </a:solidFill>
                <a:latin typeface="Trebuchet MS"/>
                <a:ea typeface="Trebuchet MS"/>
                <a:cs typeface="Trebuchet MS"/>
                <a:sym typeface="Trebuchet MS"/>
              </a:rPr>
              <a:t>The </a:t>
            </a:r>
            <a:r>
              <a:rPr lang="en-US" sz="1133" b="1">
                <a:solidFill>
                  <a:srgbClr val="183650"/>
                </a:solidFill>
                <a:latin typeface="Trebuchet MS Bold"/>
                <a:ea typeface="Trebuchet MS Bold"/>
                <a:cs typeface="Trebuchet MS Bold"/>
                <a:sym typeface="Trebuchet MS Bold"/>
              </a:rPr>
              <a:t>Fracht Group</a:t>
            </a:r>
            <a:r>
              <a:rPr lang="en-US" sz="1133">
                <a:solidFill>
                  <a:srgbClr val="183650"/>
                </a:solidFill>
                <a:latin typeface="Trebuchet MS"/>
                <a:ea typeface="Trebuchet MS"/>
                <a:cs typeface="Trebuchet MS"/>
                <a:sym typeface="Trebuchet MS"/>
              </a:rPr>
              <a:t> handles a wide variety of general cargo from all corners of the world!</a:t>
            </a:r>
          </a:p>
        </p:txBody>
      </p:sp>
      <p:sp>
        <p:nvSpPr>
          <p:cNvPr id="18" name="TextBox 16">
            <a:extLst>
              <a:ext uri="{FF2B5EF4-FFF2-40B4-BE49-F238E27FC236}">
                <a16:creationId xmlns:a16="http://schemas.microsoft.com/office/drawing/2014/main" id="{91AC594A-FA3C-F5F3-3F47-7430409F3961}"/>
              </a:ext>
            </a:extLst>
          </p:cNvPr>
          <p:cNvSpPr txBox="1"/>
          <p:nvPr/>
        </p:nvSpPr>
        <p:spPr>
          <a:xfrm>
            <a:off x="1511920" y="4803657"/>
            <a:ext cx="4336341" cy="554319"/>
          </a:xfrm>
          <a:prstGeom prst="rect">
            <a:avLst/>
          </a:prstGeom>
        </p:spPr>
        <p:txBody>
          <a:bodyPr lIns="0" tIns="0" rIns="0" bIns="0" rtlCol="0" anchor="t">
            <a:spAutoFit/>
          </a:bodyPr>
          <a:lstStyle/>
          <a:p>
            <a:pPr algn="ctr">
              <a:lnSpc>
                <a:spcPts val="4559"/>
              </a:lnSpc>
            </a:pPr>
            <a:r>
              <a:rPr lang="en-US" sz="3799" b="1">
                <a:solidFill>
                  <a:srgbClr val="5BC2E7"/>
                </a:solidFill>
                <a:latin typeface="Trebuchet MS Bold"/>
                <a:ea typeface="Trebuchet MS Bold"/>
                <a:cs typeface="Trebuchet MS Bold"/>
                <a:sym typeface="Trebuchet MS Bold"/>
              </a:rPr>
              <a:t>123 Air Charters</a:t>
            </a:r>
          </a:p>
        </p:txBody>
      </p:sp>
      <p:sp>
        <p:nvSpPr>
          <p:cNvPr id="19" name="TextBox 17">
            <a:extLst>
              <a:ext uri="{FF2B5EF4-FFF2-40B4-BE49-F238E27FC236}">
                <a16:creationId xmlns:a16="http://schemas.microsoft.com/office/drawing/2014/main" id="{8407A8BC-47F0-2E12-3139-4E02B7FA4560}"/>
              </a:ext>
            </a:extLst>
          </p:cNvPr>
          <p:cNvSpPr txBox="1"/>
          <p:nvPr/>
        </p:nvSpPr>
        <p:spPr>
          <a:xfrm>
            <a:off x="1511920" y="2867632"/>
            <a:ext cx="4336341" cy="554319"/>
          </a:xfrm>
          <a:prstGeom prst="rect">
            <a:avLst/>
          </a:prstGeom>
        </p:spPr>
        <p:txBody>
          <a:bodyPr lIns="0" tIns="0" rIns="0" bIns="0" rtlCol="0" anchor="t">
            <a:spAutoFit/>
          </a:bodyPr>
          <a:lstStyle/>
          <a:p>
            <a:pPr algn="ctr">
              <a:lnSpc>
                <a:spcPts val="4559"/>
              </a:lnSpc>
            </a:pPr>
            <a:r>
              <a:rPr lang="en-US" sz="3799" b="1">
                <a:solidFill>
                  <a:srgbClr val="5BC2E7"/>
                </a:solidFill>
                <a:latin typeface="Trebuchet MS Bold"/>
                <a:ea typeface="Trebuchet MS Bold"/>
                <a:cs typeface="Trebuchet MS Bold"/>
                <a:sym typeface="Trebuchet MS Bold"/>
              </a:rPr>
              <a:t>250,000 TEUS</a:t>
            </a:r>
          </a:p>
        </p:txBody>
      </p:sp>
      <p:sp>
        <p:nvSpPr>
          <p:cNvPr id="20" name="TextBox 18">
            <a:extLst>
              <a:ext uri="{FF2B5EF4-FFF2-40B4-BE49-F238E27FC236}">
                <a16:creationId xmlns:a16="http://schemas.microsoft.com/office/drawing/2014/main" id="{D0858156-FED2-4FB8-A8EB-9475995DE063}"/>
              </a:ext>
            </a:extLst>
          </p:cNvPr>
          <p:cNvSpPr txBox="1"/>
          <p:nvPr/>
        </p:nvSpPr>
        <p:spPr>
          <a:xfrm>
            <a:off x="1511920" y="3841868"/>
            <a:ext cx="4336341" cy="554319"/>
          </a:xfrm>
          <a:prstGeom prst="rect">
            <a:avLst/>
          </a:prstGeom>
        </p:spPr>
        <p:txBody>
          <a:bodyPr lIns="0" tIns="0" rIns="0" bIns="0" rtlCol="0" anchor="t">
            <a:spAutoFit/>
          </a:bodyPr>
          <a:lstStyle/>
          <a:p>
            <a:pPr algn="ctr">
              <a:lnSpc>
                <a:spcPts val="4559"/>
              </a:lnSpc>
            </a:pPr>
            <a:r>
              <a:rPr lang="en-US" sz="3799" b="1">
                <a:solidFill>
                  <a:srgbClr val="5BC2E7"/>
                </a:solidFill>
                <a:latin typeface="Trebuchet MS Bold"/>
                <a:ea typeface="Trebuchet MS Bold"/>
                <a:cs typeface="Trebuchet MS Bold"/>
                <a:sym typeface="Trebuchet MS Bold"/>
              </a:rPr>
              <a:t>18 Million Kilos</a:t>
            </a:r>
          </a:p>
        </p:txBody>
      </p:sp>
      <p:sp>
        <p:nvSpPr>
          <p:cNvPr id="21" name="TextBox 19">
            <a:extLst>
              <a:ext uri="{FF2B5EF4-FFF2-40B4-BE49-F238E27FC236}">
                <a16:creationId xmlns:a16="http://schemas.microsoft.com/office/drawing/2014/main" id="{2CE90C5B-DAB6-B497-86CC-DB5F3AFD1D36}"/>
              </a:ext>
            </a:extLst>
          </p:cNvPr>
          <p:cNvSpPr txBox="1"/>
          <p:nvPr/>
        </p:nvSpPr>
        <p:spPr>
          <a:xfrm>
            <a:off x="1529429" y="3449850"/>
            <a:ext cx="4301323" cy="168316"/>
          </a:xfrm>
          <a:prstGeom prst="rect">
            <a:avLst/>
          </a:prstGeom>
        </p:spPr>
        <p:txBody>
          <a:bodyPr lIns="0" tIns="0" rIns="0" bIns="0" rtlCol="0" anchor="t">
            <a:spAutoFit/>
          </a:bodyPr>
          <a:lstStyle/>
          <a:p>
            <a:pPr algn="ctr">
              <a:lnSpc>
                <a:spcPts val="1373"/>
              </a:lnSpc>
            </a:pPr>
            <a:r>
              <a:rPr lang="en-US" sz="1144">
                <a:solidFill>
                  <a:srgbClr val="183650"/>
                </a:solidFill>
                <a:latin typeface="Trebuchet MS"/>
                <a:ea typeface="Trebuchet MS"/>
                <a:cs typeface="Trebuchet MS"/>
                <a:sym typeface="Trebuchet MS"/>
              </a:rPr>
              <a:t>MOVED IN 2024.</a:t>
            </a:r>
          </a:p>
        </p:txBody>
      </p:sp>
      <p:sp>
        <p:nvSpPr>
          <p:cNvPr id="22" name="TextBox 20">
            <a:extLst>
              <a:ext uri="{FF2B5EF4-FFF2-40B4-BE49-F238E27FC236}">
                <a16:creationId xmlns:a16="http://schemas.microsoft.com/office/drawing/2014/main" id="{5DAAB4FA-B998-0927-EFFE-5DBD546E80E4}"/>
              </a:ext>
            </a:extLst>
          </p:cNvPr>
          <p:cNvSpPr txBox="1"/>
          <p:nvPr/>
        </p:nvSpPr>
        <p:spPr>
          <a:xfrm>
            <a:off x="1529429" y="4363857"/>
            <a:ext cx="4301323" cy="168316"/>
          </a:xfrm>
          <a:prstGeom prst="rect">
            <a:avLst/>
          </a:prstGeom>
        </p:spPr>
        <p:txBody>
          <a:bodyPr lIns="0" tIns="0" rIns="0" bIns="0" rtlCol="0" anchor="t">
            <a:spAutoFit/>
          </a:bodyPr>
          <a:lstStyle/>
          <a:p>
            <a:pPr algn="ctr">
              <a:lnSpc>
                <a:spcPts val="1373"/>
              </a:lnSpc>
            </a:pPr>
            <a:r>
              <a:rPr lang="en-US" sz="1144">
                <a:solidFill>
                  <a:srgbClr val="183650"/>
                </a:solidFill>
                <a:latin typeface="Trebuchet MS"/>
                <a:ea typeface="Trebuchet MS"/>
                <a:cs typeface="Trebuchet MS"/>
                <a:sym typeface="Trebuchet MS"/>
              </a:rPr>
              <a:t>OF AIR SHIPMENTS IN 2024.</a:t>
            </a:r>
          </a:p>
        </p:txBody>
      </p:sp>
      <p:sp>
        <p:nvSpPr>
          <p:cNvPr id="23" name="TextBox 21">
            <a:extLst>
              <a:ext uri="{FF2B5EF4-FFF2-40B4-BE49-F238E27FC236}">
                <a16:creationId xmlns:a16="http://schemas.microsoft.com/office/drawing/2014/main" id="{DA3E76BB-25DB-F959-DE1A-6577C427CFEB}"/>
              </a:ext>
            </a:extLst>
          </p:cNvPr>
          <p:cNvSpPr txBox="1"/>
          <p:nvPr/>
        </p:nvSpPr>
        <p:spPr>
          <a:xfrm>
            <a:off x="1529429" y="5337566"/>
            <a:ext cx="4301323" cy="168316"/>
          </a:xfrm>
          <a:prstGeom prst="rect">
            <a:avLst/>
          </a:prstGeom>
        </p:spPr>
        <p:txBody>
          <a:bodyPr lIns="0" tIns="0" rIns="0" bIns="0" rtlCol="0" anchor="t">
            <a:spAutoFit/>
          </a:bodyPr>
          <a:lstStyle/>
          <a:p>
            <a:pPr algn="ctr">
              <a:lnSpc>
                <a:spcPts val="1373"/>
              </a:lnSpc>
            </a:pPr>
            <a:r>
              <a:rPr lang="en-US" sz="1144">
                <a:solidFill>
                  <a:srgbClr val="183650"/>
                </a:solidFill>
                <a:latin typeface="Trebuchet MS"/>
                <a:ea typeface="Trebuchet MS"/>
                <a:cs typeface="Trebuchet MS"/>
                <a:sym typeface="Trebuchet MS"/>
              </a:rPr>
              <a:t>MOVED SINCE 2023.</a:t>
            </a:r>
          </a:p>
        </p:txBody>
      </p:sp>
    </p:spTree>
    <p:extLst>
      <p:ext uri="{BB962C8B-B14F-4D97-AF65-F5344CB8AC3E}">
        <p14:creationId xmlns:p14="http://schemas.microsoft.com/office/powerpoint/2010/main" val="3938924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7509746" cy="6858000"/>
          </a:xfrm>
          <a:custGeom>
            <a:avLst/>
            <a:gdLst/>
            <a:ahLst/>
            <a:cxnLst/>
            <a:rect l="l" t="t" r="r" b="b"/>
            <a:pathLst>
              <a:path w="2966813" h="2709333">
                <a:moveTo>
                  <a:pt x="0" y="0"/>
                </a:moveTo>
                <a:lnTo>
                  <a:pt x="2966813" y="0"/>
                </a:lnTo>
                <a:lnTo>
                  <a:pt x="2966813" y="2709333"/>
                </a:lnTo>
                <a:lnTo>
                  <a:pt x="0" y="2709333"/>
                </a:lnTo>
                <a:close/>
              </a:path>
            </a:pathLst>
          </a:custGeom>
          <a:solidFill>
            <a:srgbClr val="183650"/>
          </a:solidFill>
        </p:spPr>
        <p:txBody>
          <a:bodyPr/>
          <a:lstStyle/>
          <a:p>
            <a:endParaRPr lang="en-US" sz="1200"/>
          </a:p>
        </p:txBody>
      </p:sp>
      <p:sp>
        <p:nvSpPr>
          <p:cNvPr id="8" name="Freeform 8"/>
          <p:cNvSpPr/>
          <p:nvPr/>
        </p:nvSpPr>
        <p:spPr>
          <a:xfrm>
            <a:off x="2496835" y="5287787"/>
            <a:ext cx="201001" cy="241351"/>
          </a:xfrm>
          <a:custGeom>
            <a:avLst/>
            <a:gdLst/>
            <a:ahLst/>
            <a:cxnLst/>
            <a:rect l="l" t="t" r="r" b="b"/>
            <a:pathLst>
              <a:path w="301502" h="362026">
                <a:moveTo>
                  <a:pt x="0" y="0"/>
                </a:moveTo>
                <a:lnTo>
                  <a:pt x="301502" y="0"/>
                </a:lnTo>
                <a:lnTo>
                  <a:pt x="301502" y="362026"/>
                </a:lnTo>
                <a:lnTo>
                  <a:pt x="0" y="36202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9" name="Freeform 9"/>
          <p:cNvSpPr/>
          <p:nvPr/>
        </p:nvSpPr>
        <p:spPr>
          <a:xfrm>
            <a:off x="4759329" y="5287787"/>
            <a:ext cx="201001" cy="241351"/>
          </a:xfrm>
          <a:custGeom>
            <a:avLst/>
            <a:gdLst/>
            <a:ahLst/>
            <a:cxnLst/>
            <a:rect l="l" t="t" r="r" b="b"/>
            <a:pathLst>
              <a:path w="301502" h="362026">
                <a:moveTo>
                  <a:pt x="0" y="0"/>
                </a:moveTo>
                <a:lnTo>
                  <a:pt x="301502" y="0"/>
                </a:lnTo>
                <a:lnTo>
                  <a:pt x="301502" y="362026"/>
                </a:lnTo>
                <a:lnTo>
                  <a:pt x="0" y="36202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3" name="Group 13"/>
          <p:cNvGrpSpPr>
            <a:grpSpLocks noGrp="1" noUngrp="1" noRot="1" noMove="1" noResize="1"/>
          </p:cNvGrpSpPr>
          <p:nvPr/>
        </p:nvGrpSpPr>
        <p:grpSpPr>
          <a:xfrm>
            <a:off x="8239996" y="1142894"/>
            <a:ext cx="3105325" cy="4667794"/>
            <a:chOff x="0" y="0"/>
            <a:chExt cx="1226795" cy="1844067"/>
          </a:xfrm>
        </p:grpSpPr>
        <p:sp>
          <p:nvSpPr>
            <p:cNvPr id="14" name="Freeform 14"/>
            <p:cNvSpPr>
              <a:spLocks noGrp="1" noRot="1" noMove="1" noResize="1" noEditPoints="1" noAdjustHandles="1" noChangeArrowheads="1" noChangeShapeType="1"/>
            </p:cNvSpPr>
            <p:nvPr/>
          </p:nvSpPr>
          <p:spPr>
            <a:xfrm>
              <a:off x="0" y="0"/>
              <a:ext cx="1226795" cy="1844067"/>
            </a:xfrm>
            <a:custGeom>
              <a:avLst/>
              <a:gdLst/>
              <a:ahLst/>
              <a:cxnLst/>
              <a:rect l="l" t="t" r="r" b="b"/>
              <a:pathLst>
                <a:path w="1226795" h="1844067">
                  <a:moveTo>
                    <a:pt x="0" y="0"/>
                  </a:moveTo>
                  <a:lnTo>
                    <a:pt x="1226795" y="0"/>
                  </a:lnTo>
                  <a:lnTo>
                    <a:pt x="1226795" y="1844067"/>
                  </a:lnTo>
                  <a:lnTo>
                    <a:pt x="0" y="1844067"/>
                  </a:lnTo>
                  <a:close/>
                </a:path>
              </a:pathLst>
            </a:custGeom>
            <a:solidFill>
              <a:srgbClr val="FFFFFF"/>
            </a:solidFill>
          </p:spPr>
          <p:txBody>
            <a:bodyPr/>
            <a:lstStyle/>
            <a:p>
              <a:endParaRPr lang="en-US" sz="1200"/>
            </a:p>
          </p:txBody>
        </p:sp>
        <p:sp>
          <p:nvSpPr>
            <p:cNvPr id="15" name="TextBox 15"/>
            <p:cNvSpPr txBox="1">
              <a:spLocks noGrp="1" noRot="1" noMove="1" noResize="1" noEditPoints="1" noAdjustHandles="1" noChangeArrowheads="1" noChangeShapeType="1"/>
            </p:cNvSpPr>
            <p:nvPr/>
          </p:nvSpPr>
          <p:spPr>
            <a:xfrm>
              <a:off x="0" y="-9525"/>
              <a:ext cx="1226795" cy="1853592"/>
            </a:xfrm>
            <a:prstGeom prst="rect">
              <a:avLst/>
            </a:prstGeom>
          </p:spPr>
          <p:txBody>
            <a:bodyPr lIns="33867" tIns="33867" rIns="33867" bIns="33867" rtlCol="0" anchor="ctr"/>
            <a:lstStyle/>
            <a:p>
              <a:pPr algn="ctr">
                <a:lnSpc>
                  <a:spcPts val="1397"/>
                </a:lnSpc>
              </a:pPr>
              <a:endParaRPr sz="1200"/>
            </a:p>
          </p:txBody>
        </p:sp>
      </p:grpSp>
      <p:sp>
        <p:nvSpPr>
          <p:cNvPr id="16" name="TextBox 16"/>
          <p:cNvSpPr txBox="1"/>
          <p:nvPr/>
        </p:nvSpPr>
        <p:spPr>
          <a:xfrm>
            <a:off x="8584821" y="1111144"/>
            <a:ext cx="957953" cy="632224"/>
          </a:xfrm>
          <a:prstGeom prst="rect">
            <a:avLst/>
          </a:prstGeom>
        </p:spPr>
        <p:txBody>
          <a:bodyPr lIns="0" tIns="0" rIns="0" bIns="0" rtlCol="0" anchor="t">
            <a:spAutoFit/>
          </a:bodyPr>
          <a:lstStyle/>
          <a:p>
            <a:pPr>
              <a:lnSpc>
                <a:spcPts val="5367"/>
              </a:lnSpc>
            </a:pPr>
            <a:r>
              <a:rPr lang="en-US" sz="3834" b="1" spc="23">
                <a:solidFill>
                  <a:srgbClr val="5BC2E7"/>
                </a:solidFill>
                <a:latin typeface="Trebuchet MS Bold"/>
                <a:ea typeface="Trebuchet MS Bold"/>
                <a:cs typeface="Trebuchet MS Bold"/>
                <a:sym typeface="Trebuchet MS Bold"/>
              </a:rPr>
              <a:t>35+</a:t>
            </a:r>
          </a:p>
        </p:txBody>
      </p:sp>
      <p:sp>
        <p:nvSpPr>
          <p:cNvPr id="17" name="TextBox 17"/>
          <p:cNvSpPr txBox="1"/>
          <p:nvPr/>
        </p:nvSpPr>
        <p:spPr>
          <a:xfrm>
            <a:off x="9537848" y="1279409"/>
            <a:ext cx="1577465" cy="410369"/>
          </a:xfrm>
          <a:prstGeom prst="rect">
            <a:avLst/>
          </a:prstGeom>
        </p:spPr>
        <p:txBody>
          <a:bodyPr lIns="0" tIns="0" rIns="0" bIns="0" rtlCol="0" anchor="t">
            <a:spAutoFit/>
          </a:bodyPr>
          <a:lstStyle/>
          <a:p>
            <a:pPr>
              <a:lnSpc>
                <a:spcPts val="1625"/>
              </a:lnSpc>
            </a:pPr>
            <a:r>
              <a:rPr lang="en-US" sz="1533" b="1" spc="9">
                <a:solidFill>
                  <a:srgbClr val="183650"/>
                </a:solidFill>
                <a:latin typeface="Trebuchet MS Bold"/>
                <a:ea typeface="Trebuchet MS Bold"/>
                <a:cs typeface="Trebuchet MS Bold"/>
                <a:sym typeface="Trebuchet MS Bold"/>
              </a:rPr>
              <a:t>NORTH &amp;</a:t>
            </a:r>
          </a:p>
          <a:p>
            <a:pPr>
              <a:lnSpc>
                <a:spcPts val="1625"/>
              </a:lnSpc>
            </a:pPr>
            <a:r>
              <a:rPr lang="en-US" sz="1533" b="1" spc="9">
                <a:solidFill>
                  <a:srgbClr val="183650"/>
                </a:solidFill>
                <a:latin typeface="Trebuchet MS Bold"/>
                <a:ea typeface="Trebuchet MS Bold"/>
                <a:cs typeface="Trebuchet MS Bold"/>
                <a:sym typeface="Trebuchet MS Bold"/>
              </a:rPr>
              <a:t>SOUTH AMERICA</a:t>
            </a:r>
          </a:p>
        </p:txBody>
      </p:sp>
      <p:sp>
        <p:nvSpPr>
          <p:cNvPr id="18" name="TextBox 18"/>
          <p:cNvSpPr txBox="1"/>
          <p:nvPr/>
        </p:nvSpPr>
        <p:spPr>
          <a:xfrm>
            <a:off x="8584821" y="1747416"/>
            <a:ext cx="2530493" cy="215444"/>
          </a:xfrm>
          <a:prstGeom prst="rect">
            <a:avLst/>
          </a:prstGeom>
        </p:spPr>
        <p:txBody>
          <a:bodyPr lIns="0" tIns="0" rIns="0" bIns="0" rtlCol="0" anchor="t">
            <a:spAutoFit/>
          </a:bodyPr>
          <a:lstStyle/>
          <a:p>
            <a:r>
              <a:rPr lang="en-US" sz="700" dirty="0">
                <a:solidFill>
                  <a:srgbClr val="183650"/>
                </a:solidFill>
                <a:latin typeface="Trebuchet MS" panose="020B0603020202020204" pitchFamily="34" charset="0"/>
                <a:ea typeface="Trebuchet MS"/>
                <a:cs typeface="Trebuchet MS"/>
                <a:sym typeface="Trebuchet MS"/>
              </a:rPr>
              <a:t>UNITED STATES, MEXICO, CANADA, COLOMBIA, ARGENTINA, EL SALVADOR, BRAZIL, PERU, URUGUAY, CHILE.</a:t>
            </a:r>
          </a:p>
        </p:txBody>
      </p:sp>
      <p:sp>
        <p:nvSpPr>
          <p:cNvPr id="19" name="TextBox 19"/>
          <p:cNvSpPr txBox="1"/>
          <p:nvPr/>
        </p:nvSpPr>
        <p:spPr>
          <a:xfrm>
            <a:off x="8584821" y="2142047"/>
            <a:ext cx="957953" cy="632224"/>
          </a:xfrm>
          <a:prstGeom prst="rect">
            <a:avLst/>
          </a:prstGeom>
        </p:spPr>
        <p:txBody>
          <a:bodyPr lIns="0" tIns="0" rIns="0" bIns="0" rtlCol="0" anchor="t">
            <a:spAutoFit/>
          </a:bodyPr>
          <a:lstStyle/>
          <a:p>
            <a:pPr>
              <a:lnSpc>
                <a:spcPts val="5367"/>
              </a:lnSpc>
            </a:pPr>
            <a:r>
              <a:rPr lang="en-US" sz="3834" b="1" spc="23">
                <a:solidFill>
                  <a:srgbClr val="5BC2E7"/>
                </a:solidFill>
                <a:latin typeface="Trebuchet MS Bold"/>
                <a:ea typeface="Trebuchet MS Bold"/>
                <a:cs typeface="Trebuchet MS Bold"/>
                <a:sym typeface="Trebuchet MS Bold"/>
              </a:rPr>
              <a:t>28+</a:t>
            </a:r>
          </a:p>
        </p:txBody>
      </p:sp>
      <p:sp>
        <p:nvSpPr>
          <p:cNvPr id="20" name="TextBox 20"/>
          <p:cNvSpPr txBox="1"/>
          <p:nvPr/>
        </p:nvSpPr>
        <p:spPr>
          <a:xfrm>
            <a:off x="9537848" y="2411911"/>
            <a:ext cx="1577465" cy="205184"/>
          </a:xfrm>
          <a:prstGeom prst="rect">
            <a:avLst/>
          </a:prstGeom>
        </p:spPr>
        <p:txBody>
          <a:bodyPr lIns="0" tIns="0" rIns="0" bIns="0" rtlCol="0" anchor="t">
            <a:spAutoFit/>
          </a:bodyPr>
          <a:lstStyle/>
          <a:p>
            <a:pPr>
              <a:lnSpc>
                <a:spcPts val="1625"/>
              </a:lnSpc>
            </a:pPr>
            <a:r>
              <a:rPr lang="en-US" sz="1533" b="1" spc="9">
                <a:solidFill>
                  <a:srgbClr val="183650"/>
                </a:solidFill>
                <a:latin typeface="Trebuchet MS Bold"/>
                <a:ea typeface="Trebuchet MS Bold"/>
                <a:cs typeface="Trebuchet MS Bold"/>
                <a:sym typeface="Trebuchet MS Bold"/>
              </a:rPr>
              <a:t>AFRICA</a:t>
            </a:r>
          </a:p>
        </p:txBody>
      </p:sp>
      <p:sp>
        <p:nvSpPr>
          <p:cNvPr id="21" name="TextBox 21"/>
          <p:cNvSpPr txBox="1"/>
          <p:nvPr/>
        </p:nvSpPr>
        <p:spPr>
          <a:xfrm>
            <a:off x="8584821" y="2778317"/>
            <a:ext cx="2530493" cy="453394"/>
          </a:xfrm>
          <a:prstGeom prst="rect">
            <a:avLst/>
          </a:prstGeom>
        </p:spPr>
        <p:txBody>
          <a:bodyPr lIns="0" tIns="0" rIns="0" bIns="0" rtlCol="0" anchor="t">
            <a:spAutoFit/>
          </a:bodyPr>
          <a:lstStyle/>
          <a:p>
            <a:pPr>
              <a:lnSpc>
                <a:spcPts val="873"/>
              </a:lnSpc>
            </a:pPr>
            <a:r>
              <a:rPr lang="en-US" sz="700" dirty="0">
                <a:solidFill>
                  <a:srgbClr val="183650"/>
                </a:solidFill>
                <a:latin typeface="Trebuchet MS" panose="020B0603020202020204" pitchFamily="34" charset="0"/>
                <a:ea typeface="Trebuchet MS"/>
                <a:cs typeface="Trebuchet MS"/>
                <a:sym typeface="Trebuchet MS"/>
              </a:rPr>
              <a:t>IVORY COAST, MALI, BURKINA FASO, BURUNDI, MOROCCO, SENEGAL, TANZANIA, SOUTH AFRICA, UGANDA, RWANDA, CONGO- KINSHASA, ZIMBABWE, TOGO, ZAMBIA, KENYA, NIGER, MAURITIUS, NAMIBIA.</a:t>
            </a:r>
            <a:endParaRPr lang="en-US" sz="733" dirty="0">
              <a:solidFill>
                <a:srgbClr val="183650"/>
              </a:solidFill>
              <a:latin typeface="Trebuchet MS"/>
              <a:ea typeface="Trebuchet MS"/>
              <a:cs typeface="Trebuchet MS"/>
              <a:sym typeface="Trebuchet MS"/>
            </a:endParaRPr>
          </a:p>
        </p:txBody>
      </p:sp>
      <p:sp>
        <p:nvSpPr>
          <p:cNvPr id="22" name="TextBox 22"/>
          <p:cNvSpPr txBox="1"/>
          <p:nvPr/>
        </p:nvSpPr>
        <p:spPr>
          <a:xfrm>
            <a:off x="8584821" y="3388849"/>
            <a:ext cx="957953" cy="632224"/>
          </a:xfrm>
          <a:prstGeom prst="rect">
            <a:avLst/>
          </a:prstGeom>
        </p:spPr>
        <p:txBody>
          <a:bodyPr lIns="0" tIns="0" rIns="0" bIns="0" rtlCol="0" anchor="t">
            <a:spAutoFit/>
          </a:bodyPr>
          <a:lstStyle/>
          <a:p>
            <a:pPr>
              <a:lnSpc>
                <a:spcPts val="5367"/>
              </a:lnSpc>
            </a:pPr>
            <a:r>
              <a:rPr lang="en-US" sz="3834" b="1" spc="23">
                <a:solidFill>
                  <a:srgbClr val="5BC2E7"/>
                </a:solidFill>
                <a:latin typeface="Trebuchet MS Bold"/>
                <a:ea typeface="Trebuchet MS Bold"/>
                <a:cs typeface="Trebuchet MS Bold"/>
                <a:sym typeface="Trebuchet MS Bold"/>
              </a:rPr>
              <a:t>50+</a:t>
            </a:r>
          </a:p>
        </p:txBody>
      </p:sp>
      <p:sp>
        <p:nvSpPr>
          <p:cNvPr id="23" name="TextBox 23"/>
          <p:cNvSpPr txBox="1"/>
          <p:nvPr/>
        </p:nvSpPr>
        <p:spPr>
          <a:xfrm>
            <a:off x="9566296" y="3557113"/>
            <a:ext cx="1577465" cy="410369"/>
          </a:xfrm>
          <a:prstGeom prst="rect">
            <a:avLst/>
          </a:prstGeom>
        </p:spPr>
        <p:txBody>
          <a:bodyPr lIns="0" tIns="0" rIns="0" bIns="0" rtlCol="0" anchor="t">
            <a:spAutoFit/>
          </a:bodyPr>
          <a:lstStyle/>
          <a:p>
            <a:pPr>
              <a:lnSpc>
                <a:spcPts val="1625"/>
              </a:lnSpc>
            </a:pPr>
            <a:r>
              <a:rPr lang="en-US" sz="1533" b="1" spc="9">
                <a:solidFill>
                  <a:srgbClr val="183650"/>
                </a:solidFill>
                <a:latin typeface="Trebuchet MS Bold"/>
                <a:ea typeface="Trebuchet MS Bold"/>
                <a:cs typeface="Trebuchet MS Bold"/>
                <a:sym typeface="Trebuchet MS Bold"/>
              </a:rPr>
              <a:t>EUROPE &amp; MIDDLE EAST</a:t>
            </a:r>
          </a:p>
        </p:txBody>
      </p:sp>
      <p:sp>
        <p:nvSpPr>
          <p:cNvPr id="24" name="TextBox 24"/>
          <p:cNvSpPr txBox="1"/>
          <p:nvPr/>
        </p:nvSpPr>
        <p:spPr>
          <a:xfrm>
            <a:off x="8584821" y="4044739"/>
            <a:ext cx="2451809" cy="569387"/>
          </a:xfrm>
          <a:prstGeom prst="rect">
            <a:avLst/>
          </a:prstGeom>
        </p:spPr>
        <p:txBody>
          <a:bodyPr lIns="0" tIns="0" rIns="0" bIns="0" rtlCol="0" anchor="t">
            <a:spAutoFit/>
          </a:bodyPr>
          <a:lstStyle/>
          <a:p>
            <a:r>
              <a:rPr lang="en-US" sz="700" dirty="0">
                <a:solidFill>
                  <a:srgbClr val="183650"/>
                </a:solidFill>
                <a:latin typeface="Trebuchet MS" panose="020B0703020202090204" pitchFamily="34" charset="0"/>
                <a:ea typeface="Trebuchet MS"/>
                <a:cs typeface="Trebuchet MS"/>
                <a:sym typeface="Trebuchet MS"/>
              </a:rPr>
              <a:t>ITALY, BELGIUM, SWITZERLAND, SPAIN, GERMANY, UNITED KINGDOM, FRANCE, ROMANIA, AUSTRIA, SWEDEN, POLAND, CZECHIA, HUNGARY, PORTUGAL, NETHERLANDS, FINLAND, UNITED ARAB EMIRATES, TURKEY, EGYPT, SAUDI-ARABIA, UZBEKISTAN, IRELAND</a:t>
            </a:r>
            <a:r>
              <a:rPr lang="en-US" sz="900" dirty="0">
                <a:solidFill>
                  <a:srgbClr val="183650"/>
                </a:solidFill>
                <a:latin typeface="Trebuchet MS" panose="020B0703020202090204" pitchFamily="34" charset="0"/>
                <a:ea typeface="Trebuchet MS"/>
                <a:cs typeface="Trebuchet MS"/>
                <a:sym typeface="Trebuchet MS"/>
              </a:rPr>
              <a:t>.</a:t>
            </a:r>
            <a:endParaRPr lang="en-US" sz="733" dirty="0">
              <a:solidFill>
                <a:srgbClr val="183650"/>
              </a:solidFill>
              <a:latin typeface="Trebuchet MS"/>
              <a:ea typeface="Trebuchet MS"/>
              <a:cs typeface="Trebuchet MS"/>
              <a:sym typeface="Trebuchet MS"/>
            </a:endParaRPr>
          </a:p>
        </p:txBody>
      </p:sp>
      <p:sp>
        <p:nvSpPr>
          <p:cNvPr id="25" name="TextBox 25"/>
          <p:cNvSpPr txBox="1"/>
          <p:nvPr/>
        </p:nvSpPr>
        <p:spPr>
          <a:xfrm>
            <a:off x="8584821" y="4655271"/>
            <a:ext cx="957953" cy="632224"/>
          </a:xfrm>
          <a:prstGeom prst="rect">
            <a:avLst/>
          </a:prstGeom>
        </p:spPr>
        <p:txBody>
          <a:bodyPr lIns="0" tIns="0" rIns="0" bIns="0" rtlCol="0" anchor="t">
            <a:spAutoFit/>
          </a:bodyPr>
          <a:lstStyle/>
          <a:p>
            <a:pPr>
              <a:lnSpc>
                <a:spcPts val="5367"/>
              </a:lnSpc>
            </a:pPr>
            <a:r>
              <a:rPr lang="en-US" sz="3834" b="1" spc="23">
                <a:solidFill>
                  <a:srgbClr val="5BC2E7"/>
                </a:solidFill>
                <a:latin typeface="Trebuchet MS Bold"/>
                <a:ea typeface="Trebuchet MS Bold"/>
                <a:cs typeface="Trebuchet MS Bold"/>
                <a:sym typeface="Trebuchet MS Bold"/>
              </a:rPr>
              <a:t>28+</a:t>
            </a:r>
          </a:p>
        </p:txBody>
      </p:sp>
      <p:sp>
        <p:nvSpPr>
          <p:cNvPr id="26" name="TextBox 26"/>
          <p:cNvSpPr txBox="1"/>
          <p:nvPr/>
        </p:nvSpPr>
        <p:spPr>
          <a:xfrm>
            <a:off x="9566296" y="4925136"/>
            <a:ext cx="1577465" cy="205184"/>
          </a:xfrm>
          <a:prstGeom prst="rect">
            <a:avLst/>
          </a:prstGeom>
        </p:spPr>
        <p:txBody>
          <a:bodyPr lIns="0" tIns="0" rIns="0" bIns="0" rtlCol="0" anchor="t">
            <a:spAutoFit/>
          </a:bodyPr>
          <a:lstStyle/>
          <a:p>
            <a:pPr>
              <a:lnSpc>
                <a:spcPts val="1625"/>
              </a:lnSpc>
            </a:pPr>
            <a:r>
              <a:rPr lang="en-US" sz="1533" b="1" spc="9">
                <a:solidFill>
                  <a:srgbClr val="183650"/>
                </a:solidFill>
                <a:latin typeface="Trebuchet MS Bold"/>
                <a:ea typeface="Trebuchet MS Bold"/>
                <a:cs typeface="Trebuchet MS Bold"/>
                <a:sym typeface="Trebuchet MS Bold"/>
              </a:rPr>
              <a:t>ASIA &amp; OCEANIA</a:t>
            </a:r>
          </a:p>
        </p:txBody>
      </p:sp>
      <p:sp>
        <p:nvSpPr>
          <p:cNvPr id="27" name="TextBox 27"/>
          <p:cNvSpPr txBox="1"/>
          <p:nvPr/>
        </p:nvSpPr>
        <p:spPr>
          <a:xfrm>
            <a:off x="8584821" y="5311162"/>
            <a:ext cx="2451809" cy="353943"/>
          </a:xfrm>
          <a:prstGeom prst="rect">
            <a:avLst/>
          </a:prstGeom>
        </p:spPr>
        <p:txBody>
          <a:bodyPr lIns="0" tIns="0" rIns="0" bIns="0" rtlCol="0" anchor="t">
            <a:spAutoFit/>
          </a:bodyPr>
          <a:lstStyle/>
          <a:p>
            <a:r>
              <a:rPr lang="en-US" sz="700" dirty="0">
                <a:solidFill>
                  <a:srgbClr val="183650"/>
                </a:solidFill>
                <a:latin typeface="Trebuchet MS" panose="020B0603020202020204" pitchFamily="34" charset="0"/>
                <a:ea typeface="Trebuchet MS"/>
                <a:cs typeface="Trebuchet MS"/>
                <a:sym typeface="Trebuchet MS"/>
              </a:rPr>
              <a:t>THAILAND, CHINA, VIETNAM, HONG KONG SAR CHINA, INDONESIA, PAKISTAN, PHILIPPINES, JAPAN, INDIA, SINGAPORE, TAIWAN, AUSTRALIA</a:t>
            </a:r>
            <a:r>
              <a:rPr lang="en-US" sz="900" dirty="0">
                <a:solidFill>
                  <a:srgbClr val="183650"/>
                </a:solidFill>
                <a:latin typeface="Trebuchet MS"/>
                <a:ea typeface="Trebuchet MS"/>
                <a:cs typeface="Trebuchet MS"/>
                <a:sym typeface="Trebuchet MS"/>
              </a:rPr>
              <a:t>.</a:t>
            </a:r>
          </a:p>
        </p:txBody>
      </p:sp>
      <p:sp>
        <p:nvSpPr>
          <p:cNvPr id="28" name="TextBox 28"/>
          <p:cNvSpPr txBox="1"/>
          <p:nvPr/>
        </p:nvSpPr>
        <p:spPr>
          <a:xfrm>
            <a:off x="765609" y="5319538"/>
            <a:ext cx="1350524" cy="487313"/>
          </a:xfrm>
          <a:prstGeom prst="rect">
            <a:avLst/>
          </a:prstGeom>
        </p:spPr>
        <p:txBody>
          <a:bodyPr lIns="0" tIns="0" rIns="0" bIns="0" rtlCol="0" anchor="t">
            <a:spAutoFit/>
          </a:bodyPr>
          <a:lstStyle/>
          <a:p>
            <a:pPr>
              <a:lnSpc>
                <a:spcPts val="1922"/>
              </a:lnSpc>
            </a:pPr>
            <a:r>
              <a:rPr lang="en-US" sz="1866" b="1">
                <a:solidFill>
                  <a:srgbClr val="5BC2E7"/>
                </a:solidFill>
                <a:latin typeface="Trebuchet MS Bold"/>
                <a:ea typeface="Trebuchet MS Bold"/>
                <a:cs typeface="Trebuchet MS Bold"/>
                <a:sym typeface="Trebuchet MS Bold"/>
              </a:rPr>
              <a:t>NETWORK</a:t>
            </a:r>
          </a:p>
          <a:p>
            <a:pPr>
              <a:lnSpc>
                <a:spcPts val="1922"/>
              </a:lnSpc>
            </a:pPr>
            <a:r>
              <a:rPr lang="en-US" sz="1866" b="1">
                <a:solidFill>
                  <a:srgbClr val="5BC2E7"/>
                </a:solidFill>
                <a:latin typeface="Trebuchet MS Bold"/>
                <a:ea typeface="Trebuchet MS Bold"/>
                <a:cs typeface="Trebuchet MS Bold"/>
                <a:sym typeface="Trebuchet MS Bold"/>
              </a:rPr>
              <a:t>EXPANSION</a:t>
            </a:r>
          </a:p>
        </p:txBody>
      </p:sp>
      <p:sp>
        <p:nvSpPr>
          <p:cNvPr id="29" name="TextBox 29"/>
          <p:cNvSpPr txBox="1"/>
          <p:nvPr/>
        </p:nvSpPr>
        <p:spPr>
          <a:xfrm>
            <a:off x="2843886" y="5262388"/>
            <a:ext cx="1413793" cy="602601"/>
          </a:xfrm>
          <a:prstGeom prst="rect">
            <a:avLst/>
          </a:prstGeom>
        </p:spPr>
        <p:txBody>
          <a:bodyPr lIns="0" tIns="0" rIns="0" bIns="0" rtlCol="0" anchor="t">
            <a:spAutoFit/>
          </a:bodyPr>
          <a:lstStyle/>
          <a:p>
            <a:pPr>
              <a:lnSpc>
                <a:spcPts val="1213"/>
              </a:lnSpc>
            </a:pPr>
            <a:r>
              <a:rPr lang="en-US" sz="867">
                <a:solidFill>
                  <a:srgbClr val="FFFFFF"/>
                </a:solidFill>
                <a:latin typeface="Trebuchet MS"/>
                <a:ea typeface="Trebuchet MS"/>
                <a:cs typeface="Trebuchet MS"/>
                <a:sym typeface="Trebuchet MS"/>
              </a:rPr>
              <a:t>Network expansion includes, on average, the addition of 7 new offices each year.</a:t>
            </a:r>
          </a:p>
        </p:txBody>
      </p:sp>
      <p:sp>
        <p:nvSpPr>
          <p:cNvPr id="30" name="TextBox 30"/>
          <p:cNvSpPr txBox="1"/>
          <p:nvPr/>
        </p:nvSpPr>
        <p:spPr>
          <a:xfrm>
            <a:off x="5107981" y="5262388"/>
            <a:ext cx="1634544" cy="448713"/>
          </a:xfrm>
          <a:prstGeom prst="rect">
            <a:avLst/>
          </a:prstGeom>
        </p:spPr>
        <p:txBody>
          <a:bodyPr lIns="0" tIns="0" rIns="0" bIns="0" rtlCol="0" anchor="t">
            <a:spAutoFit/>
          </a:bodyPr>
          <a:lstStyle/>
          <a:p>
            <a:pPr>
              <a:lnSpc>
                <a:spcPts val="1213"/>
              </a:lnSpc>
            </a:pPr>
            <a:r>
              <a:rPr lang="en-US" sz="867">
                <a:solidFill>
                  <a:srgbClr val="FFFFFF"/>
                </a:solidFill>
                <a:latin typeface="Trebuchet MS"/>
                <a:ea typeface="Trebuchet MS"/>
                <a:cs typeface="Trebuchet MS"/>
                <a:sym typeface="Trebuchet MS"/>
              </a:rPr>
              <a:t>CW implementation of operating systems in Germany, Switzerland and other countries.</a:t>
            </a:r>
          </a:p>
        </p:txBody>
      </p:sp>
      <p:sp>
        <p:nvSpPr>
          <p:cNvPr id="31" name="TextBox 31"/>
          <p:cNvSpPr txBox="1"/>
          <p:nvPr/>
        </p:nvSpPr>
        <p:spPr>
          <a:xfrm>
            <a:off x="1596741" y="831744"/>
            <a:ext cx="3908083" cy="354969"/>
          </a:xfrm>
          <a:prstGeom prst="rect">
            <a:avLst/>
          </a:prstGeom>
        </p:spPr>
        <p:txBody>
          <a:bodyPr lIns="0" tIns="0" rIns="0" bIns="0" rtlCol="0" anchor="t">
            <a:spAutoFit/>
          </a:bodyPr>
          <a:lstStyle/>
          <a:p>
            <a:pPr algn="ctr">
              <a:lnSpc>
                <a:spcPts val="2880"/>
              </a:lnSpc>
            </a:pPr>
            <a:r>
              <a:rPr lang="en-US" sz="2400" b="1">
                <a:solidFill>
                  <a:srgbClr val="FFFFFF"/>
                </a:solidFill>
                <a:latin typeface="Montserrat 2 Bold"/>
                <a:ea typeface="Montserrat 2 Bold"/>
                <a:cs typeface="Montserrat 2 Bold"/>
                <a:sym typeface="Montserrat 2 Bold"/>
              </a:rPr>
              <a:t>GLOBAL OFFICES</a:t>
            </a:r>
          </a:p>
        </p:txBody>
      </p:sp>
      <p:sp>
        <p:nvSpPr>
          <p:cNvPr id="2" name="TextBox 1">
            <a:extLst>
              <a:ext uri="{FF2B5EF4-FFF2-40B4-BE49-F238E27FC236}">
                <a16:creationId xmlns:a16="http://schemas.microsoft.com/office/drawing/2014/main" id="{5E53A83F-A230-8334-8A20-0F0DA41760C9}"/>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INTRODUCING FRACHT GROUP</a:t>
            </a:r>
          </a:p>
        </p:txBody>
      </p:sp>
      <p:sp>
        <p:nvSpPr>
          <p:cNvPr id="4" name="Freeform 10">
            <a:extLst>
              <a:ext uri="{FF2B5EF4-FFF2-40B4-BE49-F238E27FC236}">
                <a16:creationId xmlns:a16="http://schemas.microsoft.com/office/drawing/2014/main" id="{DF9D448D-1C9F-0FF8-5C11-A8D23EA426D0}"/>
              </a:ext>
            </a:extLst>
          </p:cNvPr>
          <p:cNvSpPr>
            <a:spLocks/>
          </p:cNvSpPr>
          <p:nvPr/>
        </p:nvSpPr>
        <p:spPr>
          <a:xfrm rot="-5400000">
            <a:off x="540442" y="458932"/>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pic>
        <p:nvPicPr>
          <p:cNvPr id="10" name="Picture 9" descr="A map of the world&#10;&#10;AI-generated content may be incorrect.">
            <a:extLst>
              <a:ext uri="{FF2B5EF4-FFF2-40B4-BE49-F238E27FC236}">
                <a16:creationId xmlns:a16="http://schemas.microsoft.com/office/drawing/2014/main" id="{54E0A051-662C-571D-B624-D0CD9AE6801B}"/>
              </a:ext>
            </a:extLst>
          </p:cNvPr>
          <p:cNvPicPr>
            <a:picLocks noChangeAspect="1"/>
          </p:cNvPicPr>
          <p:nvPr/>
        </p:nvPicPr>
        <p:blipFill>
          <a:blip r:embed="rId5"/>
          <a:stretch>
            <a:fillRect/>
          </a:stretch>
        </p:blipFill>
        <p:spPr>
          <a:xfrm>
            <a:off x="338268" y="1649782"/>
            <a:ext cx="6833209" cy="335029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0" y="4862200"/>
            <a:ext cx="12192000" cy="1995800"/>
          </a:xfrm>
          <a:custGeom>
            <a:avLst/>
            <a:gdLst/>
            <a:ahLst/>
            <a:cxnLst/>
            <a:rect l="l" t="t" r="r" b="b"/>
            <a:pathLst>
              <a:path w="18288000" h="4607943">
                <a:moveTo>
                  <a:pt x="18288000" y="0"/>
                </a:moveTo>
                <a:lnTo>
                  <a:pt x="0" y="0"/>
                </a:lnTo>
                <a:lnTo>
                  <a:pt x="0" y="4607943"/>
                </a:lnTo>
                <a:lnTo>
                  <a:pt x="18288000" y="4607943"/>
                </a:lnTo>
                <a:lnTo>
                  <a:pt x="1828800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5" name="Freeform 5"/>
          <p:cNvSpPr>
            <a:spLocks noGrp="1" noRot="1" noMove="1" noResize="1" noEditPoints="1" noAdjustHandles="1" noChangeArrowheads="1" noChangeShapeType="1"/>
          </p:cNvSpPr>
          <p:nvPr/>
        </p:nvSpPr>
        <p:spPr>
          <a:xfrm>
            <a:off x="0" y="4862201"/>
            <a:ext cx="12192000" cy="1995799"/>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44706"/>
            </a:srgbClr>
          </a:solidFill>
        </p:spPr>
        <p:txBody>
          <a:bodyPr/>
          <a:lstStyle/>
          <a:p>
            <a:endParaRPr lang="en-US" sz="1200" dirty="0"/>
          </a:p>
        </p:txBody>
      </p:sp>
      <p:grpSp>
        <p:nvGrpSpPr>
          <p:cNvPr id="7" name="Group 7"/>
          <p:cNvGrpSpPr/>
          <p:nvPr/>
        </p:nvGrpSpPr>
        <p:grpSpPr>
          <a:xfrm>
            <a:off x="6659280" y="1768581"/>
            <a:ext cx="4449478" cy="2518530"/>
            <a:chOff x="0" y="0"/>
            <a:chExt cx="1757818" cy="994975"/>
          </a:xfrm>
        </p:grpSpPr>
        <p:sp>
          <p:nvSpPr>
            <p:cNvPr id="8" name="Freeform 8"/>
            <p:cNvSpPr/>
            <p:nvPr/>
          </p:nvSpPr>
          <p:spPr>
            <a:xfrm>
              <a:off x="0" y="0"/>
              <a:ext cx="1757818" cy="994975"/>
            </a:xfrm>
            <a:custGeom>
              <a:avLst/>
              <a:gdLst/>
              <a:ahLst/>
              <a:cxnLst/>
              <a:rect l="l" t="t" r="r" b="b"/>
              <a:pathLst>
                <a:path w="1757818" h="994975">
                  <a:moveTo>
                    <a:pt x="0" y="0"/>
                  </a:moveTo>
                  <a:lnTo>
                    <a:pt x="1757818" y="0"/>
                  </a:lnTo>
                  <a:lnTo>
                    <a:pt x="1757818" y="994975"/>
                  </a:lnTo>
                  <a:lnTo>
                    <a:pt x="0" y="994975"/>
                  </a:lnTo>
                  <a:close/>
                </a:path>
              </a:pathLst>
            </a:custGeom>
            <a:solidFill>
              <a:srgbClr val="FFFFFF"/>
            </a:solidFill>
          </p:spPr>
          <p:txBody>
            <a:bodyPr/>
            <a:lstStyle/>
            <a:p>
              <a:endParaRPr lang="en-US" sz="1200"/>
            </a:p>
          </p:txBody>
        </p:sp>
        <p:sp>
          <p:nvSpPr>
            <p:cNvPr id="9" name="TextBox 9"/>
            <p:cNvSpPr txBox="1"/>
            <p:nvPr/>
          </p:nvSpPr>
          <p:spPr>
            <a:xfrm>
              <a:off x="0" y="-9525"/>
              <a:ext cx="1757818" cy="1004500"/>
            </a:xfrm>
            <a:prstGeom prst="rect">
              <a:avLst/>
            </a:prstGeom>
          </p:spPr>
          <p:txBody>
            <a:bodyPr lIns="33867" tIns="33867" rIns="33867" bIns="33867" rtlCol="0" anchor="ctr"/>
            <a:lstStyle/>
            <a:p>
              <a:pPr algn="ctr">
                <a:lnSpc>
                  <a:spcPts val="1397"/>
                </a:lnSpc>
              </a:pPr>
              <a:endParaRPr sz="1200"/>
            </a:p>
          </p:txBody>
        </p:sp>
      </p:grpSp>
      <p:sp>
        <p:nvSpPr>
          <p:cNvPr id="10" name="TextBox 10"/>
          <p:cNvSpPr txBox="1"/>
          <p:nvPr/>
        </p:nvSpPr>
        <p:spPr>
          <a:xfrm>
            <a:off x="1367576" y="3302322"/>
            <a:ext cx="4165145" cy="187231"/>
          </a:xfrm>
          <a:prstGeom prst="rect">
            <a:avLst/>
          </a:prstGeom>
        </p:spPr>
        <p:txBody>
          <a:bodyPr wrap="square" lIns="0" tIns="0" rIns="0" bIns="0" rtlCol="0" anchor="t">
            <a:spAutoFit/>
          </a:bodyPr>
          <a:lstStyle/>
          <a:p>
            <a:pPr marL="244698" lvl="1" indent="-122349">
              <a:lnSpc>
                <a:spcPts val="1586"/>
              </a:lnSpc>
              <a:buFont typeface="Arial"/>
              <a:buChar char="•"/>
            </a:pPr>
            <a:r>
              <a:rPr lang="en-US" sz="1133" dirty="0">
                <a:solidFill>
                  <a:srgbClr val="183650"/>
                </a:solidFill>
                <a:latin typeface="Trebuchet MS"/>
                <a:ea typeface="Trebuchet MS"/>
                <a:cs typeface="Trebuchet MS"/>
                <a:sym typeface="Trebuchet MS"/>
              </a:rPr>
              <a:t>Priority space allocations with top ocean &amp; air carriers.</a:t>
            </a:r>
          </a:p>
        </p:txBody>
      </p:sp>
      <p:sp>
        <p:nvSpPr>
          <p:cNvPr id="11" name="TextBox 11"/>
          <p:cNvSpPr txBox="1"/>
          <p:nvPr/>
        </p:nvSpPr>
        <p:spPr>
          <a:xfrm>
            <a:off x="1367576" y="3562328"/>
            <a:ext cx="3929638" cy="187231"/>
          </a:xfrm>
          <a:prstGeom prst="rect">
            <a:avLst/>
          </a:prstGeom>
        </p:spPr>
        <p:txBody>
          <a:bodyPr wrap="square" lIns="0" tIns="0" rIns="0" bIns="0" rtlCol="0" anchor="t">
            <a:spAutoFit/>
          </a:bodyPr>
          <a:lstStyle/>
          <a:p>
            <a:pPr marL="244698" lvl="1" indent="-122349">
              <a:lnSpc>
                <a:spcPts val="1586"/>
              </a:lnSpc>
              <a:buFont typeface="Arial"/>
              <a:buChar char="•"/>
            </a:pPr>
            <a:r>
              <a:rPr lang="en-US" sz="1133" dirty="0">
                <a:solidFill>
                  <a:srgbClr val="183650"/>
                </a:solidFill>
                <a:latin typeface="Trebuchet MS"/>
                <a:ea typeface="Trebuchet MS"/>
                <a:cs typeface="Trebuchet MS"/>
                <a:sym typeface="Trebuchet MS"/>
              </a:rPr>
              <a:t>Custom logistics solutions across all commodities.</a:t>
            </a:r>
          </a:p>
        </p:txBody>
      </p:sp>
      <p:sp>
        <p:nvSpPr>
          <p:cNvPr id="12" name="TextBox 12"/>
          <p:cNvSpPr txBox="1"/>
          <p:nvPr/>
        </p:nvSpPr>
        <p:spPr>
          <a:xfrm>
            <a:off x="1367576" y="3819604"/>
            <a:ext cx="3535442" cy="187231"/>
          </a:xfrm>
          <a:prstGeom prst="rect">
            <a:avLst/>
          </a:prstGeom>
        </p:spPr>
        <p:txBody>
          <a:bodyPr lIns="0" tIns="0" rIns="0" bIns="0" rtlCol="0" anchor="t">
            <a:spAutoFit/>
          </a:bodyPr>
          <a:lstStyle/>
          <a:p>
            <a:pPr marL="244698" lvl="1" indent="-122349">
              <a:lnSpc>
                <a:spcPts val="1586"/>
              </a:lnSpc>
              <a:buFont typeface="Arial"/>
              <a:buChar char="•"/>
            </a:pPr>
            <a:r>
              <a:rPr lang="en-US" sz="1133" dirty="0">
                <a:solidFill>
                  <a:srgbClr val="183650"/>
                </a:solidFill>
                <a:latin typeface="Trebuchet MS"/>
                <a:ea typeface="Trebuchet MS"/>
                <a:cs typeface="Trebuchet MS"/>
                <a:sym typeface="Trebuchet MS"/>
              </a:rPr>
              <a:t>Visibility tools with real-time tracking &amp; reporting.</a:t>
            </a:r>
          </a:p>
        </p:txBody>
      </p:sp>
      <p:sp>
        <p:nvSpPr>
          <p:cNvPr id="13" name="TextBox 13"/>
          <p:cNvSpPr txBox="1"/>
          <p:nvPr/>
        </p:nvSpPr>
        <p:spPr>
          <a:xfrm>
            <a:off x="1367576" y="4087298"/>
            <a:ext cx="4339541" cy="187231"/>
          </a:xfrm>
          <a:prstGeom prst="rect">
            <a:avLst/>
          </a:prstGeom>
        </p:spPr>
        <p:txBody>
          <a:bodyPr wrap="square" lIns="0" tIns="0" rIns="0" bIns="0" rtlCol="0" anchor="t">
            <a:spAutoFit/>
          </a:bodyPr>
          <a:lstStyle/>
          <a:p>
            <a:pPr marL="244698" lvl="1" indent="-122349">
              <a:lnSpc>
                <a:spcPts val="1586"/>
              </a:lnSpc>
              <a:buFont typeface="Arial"/>
              <a:buChar char="•"/>
            </a:pPr>
            <a:r>
              <a:rPr lang="en-US" sz="1133" dirty="0">
                <a:solidFill>
                  <a:srgbClr val="183650"/>
                </a:solidFill>
                <a:latin typeface="Trebuchet MS"/>
                <a:ea typeface="Trebuchet MS"/>
                <a:cs typeface="Trebuchet MS"/>
                <a:sym typeface="Trebuchet MS"/>
              </a:rPr>
              <a:t>Strong presence through global offices &amp; exclusive agents.</a:t>
            </a:r>
          </a:p>
        </p:txBody>
      </p:sp>
      <p:sp>
        <p:nvSpPr>
          <p:cNvPr id="16" name="TextBox 16"/>
          <p:cNvSpPr txBox="1"/>
          <p:nvPr/>
        </p:nvSpPr>
        <p:spPr>
          <a:xfrm>
            <a:off x="1367576" y="2149370"/>
            <a:ext cx="4240744" cy="347531"/>
          </a:xfrm>
          <a:prstGeom prst="rect">
            <a:avLst/>
          </a:prstGeom>
        </p:spPr>
        <p:txBody>
          <a:bodyPr wrap="square" lIns="0" tIns="0" rIns="0" bIns="0" rtlCol="0" anchor="t">
            <a:spAutoFit/>
          </a:bodyPr>
          <a:lstStyle/>
          <a:p>
            <a:pPr algn="just">
              <a:lnSpc>
                <a:spcPts val="1405"/>
              </a:lnSpc>
            </a:pPr>
            <a:r>
              <a:rPr lang="en-US" sz="1133" dirty="0">
                <a:solidFill>
                  <a:srgbClr val="183650"/>
                </a:solidFill>
                <a:latin typeface="Trebuchet MS"/>
                <a:ea typeface="Trebuchet MS"/>
                <a:cs typeface="Trebuchet MS"/>
                <a:sym typeface="Trebuchet MS"/>
              </a:rPr>
              <a:t>We assess and optimize your supply chain using custom strategies backed by a global network and deep carrier relationships.</a:t>
            </a:r>
          </a:p>
        </p:txBody>
      </p:sp>
      <p:sp>
        <p:nvSpPr>
          <p:cNvPr id="17" name="TextBox 17"/>
          <p:cNvSpPr txBox="1"/>
          <p:nvPr/>
        </p:nvSpPr>
        <p:spPr>
          <a:xfrm>
            <a:off x="6946621" y="2281652"/>
            <a:ext cx="1353506" cy="1803058"/>
          </a:xfrm>
          <a:prstGeom prst="rect">
            <a:avLst/>
          </a:prstGeom>
        </p:spPr>
        <p:txBody>
          <a:bodyPr lIns="0" tIns="0" rIns="0" bIns="0" rtlCol="0" anchor="t">
            <a:spAutoFit/>
          </a:bodyPr>
          <a:lstStyle/>
          <a:p>
            <a:pPr>
              <a:lnSpc>
                <a:spcPts val="2266"/>
              </a:lnSpc>
            </a:pPr>
            <a:r>
              <a:rPr lang="en-US" sz="1133" b="1">
                <a:solidFill>
                  <a:srgbClr val="183650"/>
                </a:solidFill>
                <a:latin typeface="Trebuchet MS Bold"/>
                <a:ea typeface="Trebuchet MS Bold"/>
                <a:cs typeface="Trebuchet MS Bold"/>
                <a:sym typeface="Trebuchet MS Bold"/>
              </a:rPr>
              <a:t>Core Services:</a:t>
            </a:r>
          </a:p>
          <a:p>
            <a:pPr marL="244698" lvl="1" indent="-122349">
              <a:lnSpc>
                <a:spcPts val="1983"/>
              </a:lnSpc>
              <a:buFont typeface="Arial"/>
              <a:buChar char="•"/>
            </a:pPr>
            <a:r>
              <a:rPr lang="en-US" sz="1133">
                <a:solidFill>
                  <a:srgbClr val="183650"/>
                </a:solidFill>
                <a:latin typeface="Trebuchet MS"/>
                <a:ea typeface="Trebuchet MS"/>
                <a:cs typeface="Trebuchet MS"/>
                <a:sym typeface="Trebuchet MS"/>
              </a:rPr>
              <a:t>Seafreight </a:t>
            </a:r>
          </a:p>
          <a:p>
            <a:pPr marL="244698" lvl="1" indent="-122349">
              <a:lnSpc>
                <a:spcPts val="1983"/>
              </a:lnSpc>
              <a:buFont typeface="Arial"/>
              <a:buChar char="•"/>
            </a:pPr>
            <a:r>
              <a:rPr lang="en-US" sz="1133">
                <a:solidFill>
                  <a:srgbClr val="183650"/>
                </a:solidFill>
                <a:latin typeface="Trebuchet MS"/>
                <a:ea typeface="Trebuchet MS"/>
                <a:cs typeface="Trebuchet MS"/>
                <a:sym typeface="Trebuchet MS"/>
              </a:rPr>
              <a:t>Airfreight</a:t>
            </a:r>
          </a:p>
          <a:p>
            <a:pPr marL="244698" lvl="1" indent="-122349">
              <a:lnSpc>
                <a:spcPts val="1983"/>
              </a:lnSpc>
              <a:buFont typeface="Arial"/>
              <a:buChar char="•"/>
            </a:pPr>
            <a:r>
              <a:rPr lang="en-US" sz="1133">
                <a:solidFill>
                  <a:srgbClr val="183650"/>
                </a:solidFill>
                <a:latin typeface="Trebuchet MS"/>
                <a:ea typeface="Trebuchet MS"/>
                <a:cs typeface="Trebuchet MS"/>
                <a:sym typeface="Trebuchet MS"/>
              </a:rPr>
              <a:t>Project Cargo</a:t>
            </a:r>
          </a:p>
          <a:p>
            <a:pPr marL="244698" lvl="1" indent="-122349">
              <a:lnSpc>
                <a:spcPts val="1983"/>
              </a:lnSpc>
              <a:buFont typeface="Arial"/>
              <a:buChar char="•"/>
            </a:pPr>
            <a:r>
              <a:rPr lang="en-US" sz="1133">
                <a:solidFill>
                  <a:srgbClr val="183650"/>
                </a:solidFill>
                <a:latin typeface="Trebuchet MS"/>
                <a:ea typeface="Trebuchet MS"/>
                <a:cs typeface="Trebuchet MS"/>
                <a:sym typeface="Trebuchet MS"/>
              </a:rPr>
              <a:t>Rail</a:t>
            </a:r>
          </a:p>
          <a:p>
            <a:pPr marL="244698" lvl="1" indent="-122349">
              <a:lnSpc>
                <a:spcPts val="1983"/>
              </a:lnSpc>
              <a:buFont typeface="Arial"/>
              <a:buChar char="•"/>
            </a:pPr>
            <a:r>
              <a:rPr lang="en-US" sz="1133">
                <a:solidFill>
                  <a:srgbClr val="183650"/>
                </a:solidFill>
                <a:latin typeface="Trebuchet MS"/>
                <a:ea typeface="Trebuchet MS"/>
                <a:cs typeface="Trebuchet MS"/>
                <a:sym typeface="Trebuchet MS"/>
              </a:rPr>
              <a:t>Trucking </a:t>
            </a:r>
          </a:p>
          <a:p>
            <a:pPr marL="244698" lvl="1" indent="-122349">
              <a:lnSpc>
                <a:spcPts val="1983"/>
              </a:lnSpc>
              <a:buFont typeface="Arial"/>
              <a:buChar char="•"/>
            </a:pPr>
            <a:r>
              <a:rPr lang="en-US" sz="1133">
                <a:solidFill>
                  <a:srgbClr val="183650"/>
                </a:solidFill>
                <a:latin typeface="Trebuchet MS"/>
                <a:ea typeface="Trebuchet MS"/>
                <a:cs typeface="Trebuchet MS"/>
                <a:sym typeface="Trebuchet MS"/>
              </a:rPr>
              <a:t>Warehousing</a:t>
            </a:r>
          </a:p>
        </p:txBody>
      </p:sp>
      <p:sp>
        <p:nvSpPr>
          <p:cNvPr id="18" name="TextBox 18"/>
          <p:cNvSpPr txBox="1"/>
          <p:nvPr/>
        </p:nvSpPr>
        <p:spPr>
          <a:xfrm>
            <a:off x="1367576" y="1209228"/>
            <a:ext cx="6122315" cy="354969"/>
          </a:xfrm>
          <a:prstGeom prst="rect">
            <a:avLst/>
          </a:prstGeom>
        </p:spPr>
        <p:txBody>
          <a:bodyPr lIns="0" tIns="0" rIns="0" bIns="0" rtlCol="0" anchor="t">
            <a:spAutoFit/>
          </a:bodyPr>
          <a:lstStyle/>
          <a:p>
            <a:pPr>
              <a:lnSpc>
                <a:spcPts val="2881"/>
              </a:lnSpc>
            </a:pPr>
            <a:r>
              <a:rPr lang="en-US" sz="2401" b="1">
                <a:solidFill>
                  <a:srgbClr val="183650"/>
                </a:solidFill>
                <a:latin typeface="Montserrat 2 Bold"/>
                <a:ea typeface="Montserrat 2 Bold"/>
                <a:cs typeface="Montserrat 2 Bold"/>
                <a:sym typeface="Montserrat 2 Bold"/>
              </a:rPr>
              <a:t>DOOR-TO-DOOR GLOBAL LOGISTICS </a:t>
            </a:r>
          </a:p>
        </p:txBody>
      </p:sp>
      <p:sp>
        <p:nvSpPr>
          <p:cNvPr id="19" name="TextBox 19"/>
          <p:cNvSpPr txBox="1"/>
          <p:nvPr/>
        </p:nvSpPr>
        <p:spPr>
          <a:xfrm>
            <a:off x="1367576" y="1743181"/>
            <a:ext cx="3612596" cy="213264"/>
          </a:xfrm>
          <a:prstGeom prst="rect">
            <a:avLst/>
          </a:prstGeom>
        </p:spPr>
        <p:txBody>
          <a:bodyPr lIns="0" tIns="0" rIns="0" bIns="0" rtlCol="0" anchor="t">
            <a:spAutoFit/>
          </a:bodyPr>
          <a:lstStyle/>
          <a:p>
            <a:pPr>
              <a:lnSpc>
                <a:spcPts val="1773"/>
              </a:lnSpc>
            </a:pPr>
            <a:r>
              <a:rPr lang="en-US" sz="1267" b="1" spc="7" dirty="0">
                <a:solidFill>
                  <a:srgbClr val="5BC2E7"/>
                </a:solidFill>
                <a:latin typeface="Montserrat 1 Bold"/>
                <a:ea typeface="Montserrat 1 Bold"/>
                <a:cs typeface="Montserrat 1 Bold"/>
                <a:sym typeface="Montserrat 1 Bold"/>
              </a:rPr>
              <a:t>Tailored, End-to-End Solutions</a:t>
            </a:r>
          </a:p>
        </p:txBody>
      </p:sp>
      <p:sp>
        <p:nvSpPr>
          <p:cNvPr id="20" name="TextBox 20"/>
          <p:cNvSpPr txBox="1"/>
          <p:nvPr/>
        </p:nvSpPr>
        <p:spPr>
          <a:xfrm>
            <a:off x="6940271" y="1972544"/>
            <a:ext cx="3808338" cy="210442"/>
          </a:xfrm>
          <a:prstGeom prst="rect">
            <a:avLst/>
          </a:prstGeom>
        </p:spPr>
        <p:txBody>
          <a:bodyPr lIns="0" tIns="0" rIns="0" bIns="0" rtlCol="0" anchor="t">
            <a:spAutoFit/>
          </a:bodyPr>
          <a:lstStyle/>
          <a:p>
            <a:pPr>
              <a:lnSpc>
                <a:spcPts val="1773"/>
              </a:lnSpc>
            </a:pPr>
            <a:r>
              <a:rPr lang="en-US" sz="1266" b="1">
                <a:solidFill>
                  <a:srgbClr val="183650"/>
                </a:solidFill>
                <a:latin typeface="Trebuchet MS Bold"/>
                <a:ea typeface="Trebuchet MS Bold"/>
                <a:cs typeface="Trebuchet MS Bold"/>
                <a:sym typeface="Trebuchet MS Bold"/>
              </a:rPr>
              <a:t>SERVICE HIGHLIGHTS</a:t>
            </a:r>
          </a:p>
        </p:txBody>
      </p:sp>
      <p:sp>
        <p:nvSpPr>
          <p:cNvPr id="21" name="TextBox 21"/>
          <p:cNvSpPr txBox="1"/>
          <p:nvPr/>
        </p:nvSpPr>
        <p:spPr>
          <a:xfrm>
            <a:off x="1367576" y="2993057"/>
            <a:ext cx="3608727" cy="210442"/>
          </a:xfrm>
          <a:prstGeom prst="rect">
            <a:avLst/>
          </a:prstGeom>
        </p:spPr>
        <p:txBody>
          <a:bodyPr lIns="0" tIns="0" rIns="0" bIns="0" rtlCol="0" anchor="t">
            <a:spAutoFit/>
          </a:bodyPr>
          <a:lstStyle/>
          <a:p>
            <a:pPr>
              <a:lnSpc>
                <a:spcPts val="1773"/>
              </a:lnSpc>
            </a:pPr>
            <a:r>
              <a:rPr lang="en-US" sz="1267" b="1">
                <a:solidFill>
                  <a:srgbClr val="183650"/>
                </a:solidFill>
                <a:latin typeface="Trebuchet MS Bold"/>
                <a:ea typeface="Trebuchet MS Bold"/>
                <a:cs typeface="Trebuchet MS Bold"/>
                <a:sym typeface="Trebuchet MS Bold"/>
              </a:rPr>
              <a:t>KEY CAPABILITIES</a:t>
            </a:r>
          </a:p>
        </p:txBody>
      </p:sp>
      <p:sp>
        <p:nvSpPr>
          <p:cNvPr id="22" name="TextBox 22"/>
          <p:cNvSpPr txBox="1"/>
          <p:nvPr/>
        </p:nvSpPr>
        <p:spPr>
          <a:xfrm>
            <a:off x="8516448" y="2281652"/>
            <a:ext cx="2375989" cy="1803058"/>
          </a:xfrm>
          <a:prstGeom prst="rect">
            <a:avLst/>
          </a:prstGeom>
        </p:spPr>
        <p:txBody>
          <a:bodyPr lIns="0" tIns="0" rIns="0" bIns="0" rtlCol="0" anchor="t">
            <a:spAutoFit/>
          </a:bodyPr>
          <a:lstStyle/>
          <a:p>
            <a:pPr>
              <a:lnSpc>
                <a:spcPts val="2267"/>
              </a:lnSpc>
            </a:pPr>
            <a:r>
              <a:rPr lang="en-US" sz="1133" b="1" dirty="0">
                <a:solidFill>
                  <a:srgbClr val="183650"/>
                </a:solidFill>
                <a:latin typeface="Trebuchet MS Bold"/>
                <a:ea typeface="Trebuchet MS Bold"/>
                <a:cs typeface="Trebuchet MS Bold"/>
                <a:sym typeface="Trebuchet MS Bold"/>
              </a:rPr>
              <a:t>Specialized Solutions:</a:t>
            </a:r>
          </a:p>
          <a:p>
            <a:pPr marL="244700" lvl="1" indent="-122349">
              <a:lnSpc>
                <a:spcPts val="1983"/>
              </a:lnSpc>
              <a:buFont typeface="Arial"/>
              <a:buChar char="•"/>
            </a:pPr>
            <a:r>
              <a:rPr lang="en-US" sz="1133" dirty="0">
                <a:solidFill>
                  <a:srgbClr val="183650"/>
                </a:solidFill>
                <a:latin typeface="Trebuchet MS"/>
                <a:ea typeface="Trebuchet MS"/>
                <a:cs typeface="Trebuchet MS"/>
                <a:sym typeface="Trebuchet MS"/>
              </a:rPr>
              <a:t>White Glove Delivery</a:t>
            </a:r>
          </a:p>
          <a:p>
            <a:pPr marL="244700" lvl="1" indent="-122349">
              <a:lnSpc>
                <a:spcPts val="1983"/>
              </a:lnSpc>
              <a:buFont typeface="Arial"/>
              <a:buChar char="•"/>
            </a:pPr>
            <a:r>
              <a:rPr lang="en-US" sz="1133" dirty="0">
                <a:solidFill>
                  <a:srgbClr val="183650"/>
                </a:solidFill>
                <a:latin typeface="Trebuchet MS"/>
                <a:ea typeface="Trebuchet MS"/>
                <a:cs typeface="Trebuchet MS"/>
                <a:sym typeface="Trebuchet MS"/>
              </a:rPr>
              <a:t>Supervised Offloading</a:t>
            </a:r>
          </a:p>
          <a:p>
            <a:pPr marL="244700" lvl="1" indent="-122349">
              <a:lnSpc>
                <a:spcPts val="1983"/>
              </a:lnSpc>
              <a:buFont typeface="Arial"/>
              <a:buChar char="•"/>
            </a:pPr>
            <a:r>
              <a:rPr lang="en-US" sz="1133" dirty="0">
                <a:solidFill>
                  <a:srgbClr val="183650"/>
                </a:solidFill>
                <a:latin typeface="Trebuchet MS"/>
                <a:ea typeface="Trebuchet MS"/>
                <a:cs typeface="Trebuchet MS"/>
                <a:sym typeface="Trebuchet MS"/>
              </a:rPr>
              <a:t>Barge Services &amp; Final Mile</a:t>
            </a:r>
          </a:p>
          <a:p>
            <a:pPr marL="244700" lvl="1" indent="-122349">
              <a:lnSpc>
                <a:spcPts val="1983"/>
              </a:lnSpc>
              <a:buFont typeface="Arial"/>
              <a:buChar char="•"/>
            </a:pPr>
            <a:r>
              <a:rPr lang="en-US" sz="1133" dirty="0">
                <a:solidFill>
                  <a:srgbClr val="183650"/>
                </a:solidFill>
                <a:latin typeface="Trebuchet MS"/>
                <a:ea typeface="Trebuchet MS"/>
                <a:cs typeface="Trebuchet MS"/>
                <a:sym typeface="Trebuchet MS"/>
              </a:rPr>
              <a:t>Custom Services (Export/Import)</a:t>
            </a:r>
          </a:p>
          <a:p>
            <a:pPr marL="244700" lvl="1" indent="-122349">
              <a:lnSpc>
                <a:spcPts val="1983"/>
              </a:lnSpc>
              <a:buFont typeface="Arial"/>
              <a:buChar char="•"/>
            </a:pPr>
            <a:r>
              <a:rPr lang="en-US" sz="1133" dirty="0">
                <a:solidFill>
                  <a:srgbClr val="183650"/>
                </a:solidFill>
                <a:latin typeface="Trebuchet MS"/>
                <a:ea typeface="Trebuchet MS"/>
                <a:cs typeface="Trebuchet MS"/>
                <a:sym typeface="Trebuchet MS"/>
              </a:rPr>
              <a:t>3PL/4PL </a:t>
            </a:r>
          </a:p>
          <a:p>
            <a:pPr marL="244700" lvl="1" indent="-122349">
              <a:lnSpc>
                <a:spcPts val="1983"/>
              </a:lnSpc>
              <a:buFont typeface="Arial"/>
              <a:buChar char="•"/>
            </a:pPr>
            <a:r>
              <a:rPr lang="en-US" sz="1133" dirty="0">
                <a:solidFill>
                  <a:srgbClr val="183650"/>
                </a:solidFill>
                <a:latin typeface="Trebuchet MS"/>
                <a:ea typeface="Trebuchet MS"/>
                <a:cs typeface="Trebuchet MS"/>
                <a:sym typeface="Trebuchet MS"/>
              </a:rPr>
              <a:t>Charters (Air/Ocean)</a:t>
            </a:r>
          </a:p>
        </p:txBody>
      </p:sp>
      <p:sp>
        <p:nvSpPr>
          <p:cNvPr id="24" name="Title Placeholder 1">
            <a:extLst>
              <a:ext uri="{FF2B5EF4-FFF2-40B4-BE49-F238E27FC236}">
                <a16:creationId xmlns:a16="http://schemas.microsoft.com/office/drawing/2014/main" id="{6A631FE9-CA80-875C-B68D-F442C81B3389}"/>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7</a:t>
            </a:fld>
            <a:endParaRPr lang="en-US" sz="1500" dirty="0">
              <a:solidFill>
                <a:srgbClr val="F3F4F5"/>
              </a:solidFill>
            </a:endParaRPr>
          </a:p>
        </p:txBody>
      </p:sp>
      <p:sp>
        <p:nvSpPr>
          <p:cNvPr id="25" name="TextBox 24">
            <a:extLst>
              <a:ext uri="{FF2B5EF4-FFF2-40B4-BE49-F238E27FC236}">
                <a16:creationId xmlns:a16="http://schemas.microsoft.com/office/drawing/2014/main" id="{3E1C6DCF-46E3-26A0-E431-EA734A7D3C33}"/>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INTRODUCING FRACHT GROUP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15457" cy="6858000"/>
          </a:xfrm>
          <a:custGeom>
            <a:avLst/>
            <a:gdLst/>
            <a:ahLst/>
            <a:cxnLst/>
            <a:rect l="l" t="t" r="r" b="b"/>
            <a:pathLst>
              <a:path w="9414454" h="10436952">
                <a:moveTo>
                  <a:pt x="0" y="0"/>
                </a:moveTo>
                <a:lnTo>
                  <a:pt x="9414455" y="0"/>
                </a:lnTo>
                <a:lnTo>
                  <a:pt x="9414455" y="10436952"/>
                </a:lnTo>
                <a:lnTo>
                  <a:pt x="0" y="10436952"/>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6" name="TextBox 6"/>
          <p:cNvSpPr txBox="1"/>
          <p:nvPr/>
        </p:nvSpPr>
        <p:spPr>
          <a:xfrm>
            <a:off x="6674489" y="1975333"/>
            <a:ext cx="4558479" cy="213264"/>
          </a:xfrm>
          <a:prstGeom prst="rect">
            <a:avLst/>
          </a:prstGeom>
        </p:spPr>
        <p:txBody>
          <a:bodyPr lIns="0" tIns="0" rIns="0" bIns="0" rtlCol="0" anchor="t">
            <a:spAutoFit/>
          </a:bodyPr>
          <a:lstStyle/>
          <a:p>
            <a:pPr>
              <a:lnSpc>
                <a:spcPts val="1773"/>
              </a:lnSpc>
            </a:pPr>
            <a:r>
              <a:rPr lang="en-US" sz="1266" b="1" spc="7" dirty="0">
                <a:solidFill>
                  <a:srgbClr val="5BC2E7"/>
                </a:solidFill>
                <a:latin typeface="Montserrat 1 Bold"/>
                <a:ea typeface="Montserrat 1 Bold"/>
                <a:cs typeface="Montserrat 1 Bold"/>
                <a:sym typeface="Montserrat 1 Bold"/>
              </a:rPr>
              <a:t>Control Tower Methodology</a:t>
            </a:r>
          </a:p>
        </p:txBody>
      </p:sp>
      <p:sp>
        <p:nvSpPr>
          <p:cNvPr id="7" name="TextBox 7"/>
          <p:cNvSpPr txBox="1"/>
          <p:nvPr/>
        </p:nvSpPr>
        <p:spPr>
          <a:xfrm>
            <a:off x="6674489" y="1460593"/>
            <a:ext cx="4424815" cy="354969"/>
          </a:xfrm>
          <a:prstGeom prst="rect">
            <a:avLst/>
          </a:prstGeom>
        </p:spPr>
        <p:txBody>
          <a:bodyPr lIns="0" tIns="0" rIns="0" bIns="0" rtlCol="0" anchor="t">
            <a:spAutoFit/>
          </a:bodyPr>
          <a:lstStyle/>
          <a:p>
            <a:pPr>
              <a:lnSpc>
                <a:spcPts val="2881"/>
              </a:lnSpc>
            </a:pPr>
            <a:r>
              <a:rPr lang="en-US" sz="2401" b="1" dirty="0">
                <a:solidFill>
                  <a:srgbClr val="183650"/>
                </a:solidFill>
                <a:latin typeface="Montserrat 2 Bold"/>
                <a:ea typeface="Montserrat 2 Bold"/>
                <a:cs typeface="Montserrat 2 Bold"/>
                <a:sym typeface="Montserrat 2 Bold"/>
              </a:rPr>
              <a:t>ACCOUNT MANAGEMENT</a:t>
            </a:r>
          </a:p>
        </p:txBody>
      </p:sp>
      <p:sp>
        <p:nvSpPr>
          <p:cNvPr id="8" name="TextBox 8"/>
          <p:cNvSpPr txBox="1"/>
          <p:nvPr/>
        </p:nvSpPr>
        <p:spPr>
          <a:xfrm>
            <a:off x="6674489" y="3620634"/>
            <a:ext cx="2162783" cy="179536"/>
          </a:xfrm>
          <a:prstGeom prst="rect">
            <a:avLst/>
          </a:prstGeom>
        </p:spPr>
        <p:txBody>
          <a:bodyPr lIns="0" tIns="0" rIns="0" bIns="0" rtlCol="0" anchor="t">
            <a:spAutoFit/>
          </a:bodyPr>
          <a:lstStyle/>
          <a:p>
            <a:pPr>
              <a:lnSpc>
                <a:spcPts val="1443"/>
              </a:lnSpc>
            </a:pPr>
            <a:r>
              <a:rPr lang="en-US" sz="1266" b="1" spc="17">
                <a:solidFill>
                  <a:srgbClr val="183650"/>
                </a:solidFill>
                <a:latin typeface="Trebuchet MS Bold"/>
                <a:ea typeface="Trebuchet MS Bold"/>
                <a:cs typeface="Trebuchet MS Bold"/>
                <a:sym typeface="Trebuchet MS Bold"/>
              </a:rPr>
              <a:t>BENEFITS</a:t>
            </a:r>
          </a:p>
        </p:txBody>
      </p:sp>
      <p:sp>
        <p:nvSpPr>
          <p:cNvPr id="9" name="TextBox 9"/>
          <p:cNvSpPr txBox="1"/>
          <p:nvPr/>
        </p:nvSpPr>
        <p:spPr>
          <a:xfrm>
            <a:off x="6674489" y="2622611"/>
            <a:ext cx="4558479" cy="527067"/>
          </a:xfrm>
          <a:prstGeom prst="rect">
            <a:avLst/>
          </a:prstGeom>
        </p:spPr>
        <p:txBody>
          <a:bodyPr lIns="0" tIns="0" rIns="0" bIns="0" rtlCol="0" anchor="t">
            <a:spAutoFit/>
          </a:bodyPr>
          <a:lstStyle/>
          <a:p>
            <a:pPr algn="just">
              <a:lnSpc>
                <a:spcPts val="1405"/>
              </a:lnSpc>
            </a:pPr>
            <a:r>
              <a:rPr lang="en-US" sz="1133">
                <a:solidFill>
                  <a:srgbClr val="183650"/>
                </a:solidFill>
                <a:latin typeface="Trebuchet MS"/>
                <a:ea typeface="Trebuchet MS"/>
                <a:cs typeface="Trebuchet MS"/>
                <a:sym typeface="Trebuchet MS"/>
              </a:rPr>
              <a:t>Fracht’s global control tower methodology allows for a hub and centralized solution for visibility, decision-making processes, and execution of transportation/logistics services.</a:t>
            </a:r>
          </a:p>
        </p:txBody>
      </p:sp>
      <p:sp>
        <p:nvSpPr>
          <p:cNvPr id="10" name="TextBox 10"/>
          <p:cNvSpPr txBox="1"/>
          <p:nvPr/>
        </p:nvSpPr>
        <p:spPr>
          <a:xfrm>
            <a:off x="6608090" y="3814436"/>
            <a:ext cx="3311059" cy="1950534"/>
          </a:xfrm>
          <a:prstGeom prst="rect">
            <a:avLst/>
          </a:prstGeom>
        </p:spPr>
        <p:txBody>
          <a:bodyPr lIns="0" tIns="0" rIns="0" bIns="0" rtlCol="0" anchor="t">
            <a:spAutoFit/>
          </a:bodyPr>
          <a:lstStyle/>
          <a:p>
            <a:pPr marL="244556" lvl="1" indent="-122278">
              <a:lnSpc>
                <a:spcPts val="2605"/>
              </a:lnSpc>
              <a:buFont typeface="Arial"/>
              <a:buChar char="•"/>
            </a:pPr>
            <a:r>
              <a:rPr lang="en-US" sz="1133" spc="10">
                <a:solidFill>
                  <a:srgbClr val="183650"/>
                </a:solidFill>
                <a:latin typeface="Trebuchet MS"/>
                <a:ea typeface="Trebuchet MS"/>
                <a:cs typeface="Trebuchet MS"/>
                <a:sym typeface="Trebuchet MS"/>
              </a:rPr>
              <a:t>Single point of contact.</a:t>
            </a:r>
          </a:p>
          <a:p>
            <a:pPr marL="244556" lvl="1" indent="-122278">
              <a:lnSpc>
                <a:spcPts val="2605"/>
              </a:lnSpc>
              <a:buFont typeface="Arial"/>
              <a:buChar char="•"/>
            </a:pPr>
            <a:r>
              <a:rPr lang="en-US" sz="1133" spc="10">
                <a:solidFill>
                  <a:srgbClr val="183650"/>
                </a:solidFill>
                <a:latin typeface="Trebuchet MS"/>
                <a:ea typeface="Trebuchet MS"/>
                <a:cs typeface="Trebuchet MS"/>
                <a:sym typeface="Trebuchet MS"/>
              </a:rPr>
              <a:t>Global Network.</a:t>
            </a:r>
          </a:p>
          <a:p>
            <a:pPr marL="244556" lvl="1" indent="-122278">
              <a:lnSpc>
                <a:spcPts val="2605"/>
              </a:lnSpc>
              <a:buFont typeface="Arial"/>
              <a:buChar char="•"/>
            </a:pPr>
            <a:r>
              <a:rPr lang="en-US" sz="1133" spc="10">
                <a:solidFill>
                  <a:srgbClr val="183650"/>
                </a:solidFill>
                <a:latin typeface="Trebuchet MS"/>
                <a:ea typeface="Trebuchet MS"/>
                <a:cs typeface="Trebuchet MS"/>
                <a:sym typeface="Trebuchet MS"/>
              </a:rPr>
              <a:t>Custom Solutions.</a:t>
            </a:r>
          </a:p>
          <a:p>
            <a:pPr marL="244556" lvl="1" indent="-122278">
              <a:lnSpc>
                <a:spcPts val="2605"/>
              </a:lnSpc>
              <a:buFont typeface="Arial"/>
              <a:buChar char="•"/>
            </a:pPr>
            <a:r>
              <a:rPr lang="en-US" sz="1133" spc="10">
                <a:solidFill>
                  <a:srgbClr val="183650"/>
                </a:solidFill>
                <a:latin typeface="Trebuchet MS"/>
                <a:ea typeface="Trebuchet MS"/>
                <a:cs typeface="Trebuchet MS"/>
                <a:sym typeface="Trebuchet MS"/>
              </a:rPr>
              <a:t>End-to-end visibility &amp; control.</a:t>
            </a:r>
          </a:p>
          <a:p>
            <a:pPr marL="244556" lvl="1" indent="-122278">
              <a:lnSpc>
                <a:spcPts val="2605"/>
              </a:lnSpc>
              <a:buFont typeface="Arial"/>
              <a:buChar char="•"/>
            </a:pPr>
            <a:r>
              <a:rPr lang="en-US" sz="1133" spc="10">
                <a:solidFill>
                  <a:srgbClr val="183650"/>
                </a:solidFill>
                <a:latin typeface="Trebuchet MS"/>
                <a:ea typeface="Trebuchet MS"/>
                <a:cs typeface="Trebuchet MS"/>
                <a:sym typeface="Trebuchet MS"/>
              </a:rPr>
              <a:t>Global Reach &amp; Local Support.</a:t>
            </a:r>
          </a:p>
          <a:p>
            <a:pPr marL="244556" lvl="1" indent="-122278">
              <a:lnSpc>
                <a:spcPts val="2605"/>
              </a:lnSpc>
              <a:buFont typeface="Arial"/>
              <a:buChar char="•"/>
            </a:pPr>
            <a:r>
              <a:rPr lang="en-US" sz="1133" spc="10">
                <a:solidFill>
                  <a:srgbClr val="183650"/>
                </a:solidFill>
                <a:latin typeface="Trebuchet MS"/>
                <a:ea typeface="Trebuchet MS"/>
                <a:cs typeface="Trebuchet MS"/>
                <a:sym typeface="Trebuchet MS"/>
              </a:rPr>
              <a:t>Finance &amp; Reporting.</a:t>
            </a:r>
          </a:p>
        </p:txBody>
      </p:sp>
      <p:sp>
        <p:nvSpPr>
          <p:cNvPr id="12" name="Freeform 12"/>
          <p:cNvSpPr>
            <a:spLocks noGrp="1" noRot="1" noMove="1" noResize="1" noEditPoints="1" noAdjustHandles="1" noChangeArrowheads="1" noChangeShapeType="1"/>
          </p:cNvSpPr>
          <p:nvPr/>
        </p:nvSpPr>
        <p:spPr>
          <a:xfrm>
            <a:off x="0" y="0"/>
            <a:ext cx="5715457" cy="6858000"/>
          </a:xfrm>
          <a:custGeom>
            <a:avLst/>
            <a:gdLst/>
            <a:ahLst/>
            <a:cxnLst/>
            <a:rect l="l" t="t" r="r" b="b"/>
            <a:pathLst>
              <a:path w="2257958" h="2709333">
                <a:moveTo>
                  <a:pt x="0" y="0"/>
                </a:moveTo>
                <a:lnTo>
                  <a:pt x="2257958" y="0"/>
                </a:lnTo>
                <a:lnTo>
                  <a:pt x="2257958" y="2709333"/>
                </a:lnTo>
                <a:lnTo>
                  <a:pt x="0" y="2709333"/>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13" name="TextBox 13"/>
          <p:cNvSpPr txBox="1"/>
          <p:nvPr/>
        </p:nvSpPr>
        <p:spPr>
          <a:xfrm>
            <a:off x="0" y="-96441"/>
            <a:ext cx="5715457" cy="6954441"/>
          </a:xfrm>
          <a:prstGeom prst="rect">
            <a:avLst/>
          </a:prstGeom>
        </p:spPr>
        <p:txBody>
          <a:bodyPr lIns="33867" tIns="33867" rIns="33867" bIns="33867" rtlCol="0" anchor="ctr"/>
          <a:lstStyle/>
          <a:p>
            <a:pPr algn="ctr">
              <a:lnSpc>
                <a:spcPts val="1400"/>
              </a:lnSpc>
            </a:pPr>
            <a:endParaRPr sz="1200"/>
          </a:p>
        </p:txBody>
      </p:sp>
      <p:sp>
        <p:nvSpPr>
          <p:cNvPr id="3" name="TextBox 2">
            <a:extLst>
              <a:ext uri="{FF2B5EF4-FFF2-40B4-BE49-F238E27FC236}">
                <a16:creationId xmlns:a16="http://schemas.microsoft.com/office/drawing/2014/main" id="{114E0F3C-AA9F-1A37-720C-6A1654FF5830}"/>
              </a:ext>
            </a:extLst>
          </p:cNvPr>
          <p:cNvSpPr txBox="1"/>
          <p:nvPr/>
        </p:nvSpPr>
        <p:spPr>
          <a:xfrm>
            <a:off x="548640" y="6269920"/>
            <a:ext cx="5553644" cy="153888"/>
          </a:xfrm>
          <a:prstGeom prst="rect">
            <a:avLst/>
          </a:prstGeom>
          <a:noFill/>
        </p:spPr>
        <p:txBody>
          <a:bodyPr wrap="square" lIns="0" tIns="0" rIns="0" bIns="0" rtlCol="0">
            <a:spAutoFit/>
          </a:bodyPr>
          <a:lstStyle/>
          <a:p>
            <a:r>
              <a:rPr lang="en-US" sz="1000" b="1" dirty="0">
                <a:solidFill>
                  <a:schemeClr val="bg1"/>
                </a:solidFill>
                <a:latin typeface="Montserrat" pitchFamily="2" charset="77"/>
              </a:rPr>
              <a:t>INTRODUCING FRACHT GROUP</a:t>
            </a:r>
          </a:p>
        </p:txBody>
      </p:sp>
      <p:sp>
        <p:nvSpPr>
          <p:cNvPr id="4" name="Freeform 10">
            <a:extLst>
              <a:ext uri="{FF2B5EF4-FFF2-40B4-BE49-F238E27FC236}">
                <a16:creationId xmlns:a16="http://schemas.microsoft.com/office/drawing/2014/main" id="{A925A5B0-A543-1DD6-9F2D-3904A374713C}"/>
              </a:ext>
            </a:extLst>
          </p:cNvPr>
          <p:cNvSpPr>
            <a:spLocks/>
          </p:cNvSpPr>
          <p:nvPr/>
        </p:nvSpPr>
        <p:spPr>
          <a:xfrm rot="-5400000">
            <a:off x="540442" y="458932"/>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29864" y="-9330"/>
            <a:ext cx="4462137" cy="6876662"/>
          </a:xfrm>
          <a:custGeom>
            <a:avLst/>
            <a:gdLst/>
            <a:ahLst/>
            <a:cxnLst/>
            <a:rect l="l" t="t" r="r" b="b"/>
            <a:pathLst>
              <a:path w="6693205" h="10287000">
                <a:moveTo>
                  <a:pt x="0" y="0"/>
                </a:moveTo>
                <a:lnTo>
                  <a:pt x="6693205" y="0"/>
                </a:lnTo>
                <a:lnTo>
                  <a:pt x="6693205"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7729864" y="20929"/>
            <a:ext cx="4469363" cy="6853867"/>
            <a:chOff x="0" y="0"/>
            <a:chExt cx="1765674" cy="2707701"/>
          </a:xfrm>
        </p:grpSpPr>
        <p:sp>
          <p:nvSpPr>
            <p:cNvPr id="4" name="Freeform 4"/>
            <p:cNvSpPr>
              <a:spLocks noGrp="1" noRot="1" noMove="1" noResize="1" noEditPoints="1" noAdjustHandles="1" noChangeArrowheads="1" noChangeShapeType="1"/>
            </p:cNvSpPr>
            <p:nvPr/>
          </p:nvSpPr>
          <p:spPr>
            <a:xfrm>
              <a:off x="0" y="0"/>
              <a:ext cx="1765674" cy="2707700"/>
            </a:xfrm>
            <a:custGeom>
              <a:avLst/>
              <a:gdLst/>
              <a:ahLst/>
              <a:cxnLst/>
              <a:rect l="l" t="t" r="r" b="b"/>
              <a:pathLst>
                <a:path w="1765674" h="2707700">
                  <a:moveTo>
                    <a:pt x="0" y="0"/>
                  </a:moveTo>
                  <a:lnTo>
                    <a:pt x="1765674" y="0"/>
                  </a:lnTo>
                  <a:lnTo>
                    <a:pt x="1765674" y="2707700"/>
                  </a:lnTo>
                  <a:lnTo>
                    <a:pt x="0" y="2707700"/>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38100"/>
              <a:ext cx="1765674" cy="2745801"/>
            </a:xfrm>
            <a:prstGeom prst="rect">
              <a:avLst/>
            </a:prstGeom>
          </p:spPr>
          <p:txBody>
            <a:bodyPr lIns="33867" tIns="33867" rIns="33867" bIns="33867" rtlCol="0" anchor="ctr"/>
            <a:lstStyle/>
            <a:p>
              <a:pPr algn="ctr">
                <a:lnSpc>
                  <a:spcPts val="1400"/>
                </a:lnSpc>
              </a:pPr>
              <a:endParaRPr sz="1200"/>
            </a:p>
          </p:txBody>
        </p:sp>
      </p:grpSp>
      <p:sp>
        <p:nvSpPr>
          <p:cNvPr id="6" name="TextBox 6"/>
          <p:cNvSpPr txBox="1"/>
          <p:nvPr/>
        </p:nvSpPr>
        <p:spPr>
          <a:xfrm>
            <a:off x="1065102" y="1496092"/>
            <a:ext cx="4524006" cy="354969"/>
          </a:xfrm>
          <a:prstGeom prst="rect">
            <a:avLst/>
          </a:prstGeom>
        </p:spPr>
        <p:txBody>
          <a:bodyPr lIns="0" tIns="0" rIns="0" bIns="0" rtlCol="0" anchor="t">
            <a:spAutoFit/>
          </a:bodyPr>
          <a:lstStyle/>
          <a:p>
            <a:pPr>
              <a:lnSpc>
                <a:spcPts val="2880"/>
              </a:lnSpc>
            </a:pPr>
            <a:r>
              <a:rPr lang="en-US" sz="2400" b="1" dirty="0">
                <a:solidFill>
                  <a:srgbClr val="183650"/>
                </a:solidFill>
                <a:latin typeface="Montserrat 2 Bold"/>
                <a:ea typeface="Montserrat 2 Bold"/>
                <a:cs typeface="Montserrat 2 Bold"/>
                <a:sym typeface="Montserrat 2 Bold"/>
              </a:rPr>
              <a:t>PROJECT CARGO</a:t>
            </a:r>
          </a:p>
        </p:txBody>
      </p:sp>
      <p:sp>
        <p:nvSpPr>
          <p:cNvPr id="7" name="TextBox 7"/>
          <p:cNvSpPr txBox="1"/>
          <p:nvPr/>
        </p:nvSpPr>
        <p:spPr>
          <a:xfrm>
            <a:off x="1065102" y="2067592"/>
            <a:ext cx="5677285" cy="1065676"/>
          </a:xfrm>
          <a:prstGeom prst="rect">
            <a:avLst/>
          </a:prstGeom>
        </p:spPr>
        <p:txBody>
          <a:bodyPr lIns="0" tIns="0" rIns="0" bIns="0" rtlCol="0" anchor="t">
            <a:spAutoFit/>
          </a:bodyPr>
          <a:lstStyle/>
          <a:p>
            <a:pPr algn="just">
              <a:lnSpc>
                <a:spcPts val="1405"/>
              </a:lnSpc>
            </a:pPr>
            <a:r>
              <a:rPr lang="en-US" sz="1133" dirty="0">
                <a:solidFill>
                  <a:srgbClr val="3F4443"/>
                </a:solidFill>
                <a:latin typeface="Trebuchet MS"/>
                <a:ea typeface="Trebuchet MS"/>
                <a:cs typeface="Trebuchet MS"/>
                <a:sym typeface="Trebuchet MS"/>
              </a:rPr>
              <a:t>Project Cargo transport always represents</a:t>
            </a:r>
            <a:r>
              <a:rPr lang="en-US" sz="1133" dirty="0">
                <a:solidFill>
                  <a:srgbClr val="183650"/>
                </a:solidFill>
                <a:latin typeface="Trebuchet MS"/>
                <a:ea typeface="Trebuchet MS"/>
                <a:cs typeface="Trebuchet MS"/>
                <a:sym typeface="Trebuchet MS"/>
              </a:rPr>
              <a:t> </a:t>
            </a:r>
            <a:r>
              <a:rPr lang="en-US" sz="1133" b="1" dirty="0">
                <a:solidFill>
                  <a:srgbClr val="5BC2E7"/>
                </a:solidFill>
                <a:latin typeface="Trebuchet MS Bold"/>
                <a:ea typeface="Trebuchet MS Bold"/>
                <a:cs typeface="Trebuchet MS Bold"/>
                <a:sym typeface="Trebuchet MS Bold"/>
              </a:rPr>
              <a:t>a special and unique challenge </a:t>
            </a:r>
            <a:r>
              <a:rPr lang="en-US" sz="1133" dirty="0">
                <a:solidFill>
                  <a:srgbClr val="183650"/>
                </a:solidFill>
                <a:latin typeface="Trebuchet MS"/>
                <a:ea typeface="Trebuchet MS"/>
                <a:cs typeface="Trebuchet MS"/>
                <a:sym typeface="Trebuchet MS"/>
              </a:rPr>
              <a:t>give</a:t>
            </a:r>
            <a:r>
              <a:rPr lang="en-US" sz="1133" dirty="0">
                <a:solidFill>
                  <a:srgbClr val="3F4443"/>
                </a:solidFill>
                <a:latin typeface="Trebuchet MS"/>
                <a:ea typeface="Trebuchet MS"/>
                <a:cs typeface="Trebuchet MS"/>
                <a:sym typeface="Trebuchet MS"/>
              </a:rPr>
              <a:t>n that every project brings new tasks which must be resolved to the millimeter and in the shortest possible time to satisfy the individual needs of each Project.</a:t>
            </a:r>
          </a:p>
          <a:p>
            <a:pPr algn="just">
              <a:lnSpc>
                <a:spcPts val="1405"/>
              </a:lnSpc>
            </a:pPr>
            <a:endParaRPr lang="en-US" sz="1133" dirty="0">
              <a:solidFill>
                <a:srgbClr val="3F4443"/>
              </a:solidFill>
              <a:latin typeface="Trebuchet MS"/>
              <a:ea typeface="Trebuchet MS"/>
              <a:cs typeface="Trebuchet MS"/>
              <a:sym typeface="Trebuchet MS"/>
            </a:endParaRPr>
          </a:p>
          <a:p>
            <a:pPr algn="just">
              <a:lnSpc>
                <a:spcPts val="1405"/>
              </a:lnSpc>
            </a:pPr>
            <a:r>
              <a:rPr lang="en-US" sz="1133" dirty="0">
                <a:solidFill>
                  <a:srgbClr val="3F4443"/>
                </a:solidFill>
                <a:latin typeface="Trebuchet MS"/>
                <a:ea typeface="Trebuchet MS"/>
                <a:cs typeface="Trebuchet MS"/>
                <a:sym typeface="Trebuchet MS"/>
              </a:rPr>
              <a:t>At Fracht Group, we have a dedicated team of experts &amp; engineers to handle every aspect of your project.</a:t>
            </a:r>
          </a:p>
        </p:txBody>
      </p:sp>
      <p:sp>
        <p:nvSpPr>
          <p:cNvPr id="8" name="TextBox 8"/>
          <p:cNvSpPr txBox="1"/>
          <p:nvPr/>
        </p:nvSpPr>
        <p:spPr>
          <a:xfrm>
            <a:off x="991723" y="3408035"/>
            <a:ext cx="4789848" cy="2322431"/>
          </a:xfrm>
          <a:prstGeom prst="rect">
            <a:avLst/>
          </a:prstGeom>
        </p:spPr>
        <p:txBody>
          <a:bodyPr lIns="0" tIns="0" rIns="0" bIns="0" rtlCol="0" anchor="t">
            <a:spAutoFit/>
          </a:bodyPr>
          <a:lstStyle/>
          <a:p>
            <a:pPr marL="244698" lvl="1" indent="-122349">
              <a:lnSpc>
                <a:spcPts val="1382"/>
              </a:lnSpc>
              <a:buFont typeface="Arial"/>
              <a:buChar char="•"/>
            </a:pPr>
            <a:r>
              <a:rPr lang="en-US" sz="1133" spc="7" dirty="0">
                <a:solidFill>
                  <a:srgbClr val="183650"/>
                </a:solidFill>
                <a:latin typeface="Trebuchet MS"/>
                <a:ea typeface="Trebuchet MS"/>
                <a:cs typeface="Trebuchet MS"/>
                <a:sym typeface="Trebuchet MS"/>
              </a:rPr>
              <a:t>Full And Partial Charters </a:t>
            </a:r>
          </a:p>
          <a:p>
            <a:pPr>
              <a:lnSpc>
                <a:spcPts val="1382"/>
              </a:lnSpc>
            </a:pPr>
            <a:endParaRPr lang="en-US" sz="1133" spc="7" dirty="0">
              <a:solidFill>
                <a:srgbClr val="183650"/>
              </a:solidFill>
              <a:latin typeface="Trebuchet MS"/>
              <a:ea typeface="Trebuchet MS"/>
              <a:cs typeface="Trebuchet MS"/>
              <a:sym typeface="Trebuchet MS"/>
            </a:endParaRPr>
          </a:p>
          <a:p>
            <a:pPr marL="244698" lvl="1" indent="-122349">
              <a:lnSpc>
                <a:spcPts val="1382"/>
              </a:lnSpc>
              <a:buFont typeface="Arial"/>
              <a:buChar char="•"/>
            </a:pPr>
            <a:r>
              <a:rPr lang="en-US" sz="1133" spc="7" dirty="0">
                <a:solidFill>
                  <a:srgbClr val="183650"/>
                </a:solidFill>
                <a:latin typeface="Trebuchet MS"/>
                <a:ea typeface="Trebuchet MS"/>
                <a:cs typeface="Trebuchet MS"/>
                <a:sym typeface="Trebuchet MS"/>
              </a:rPr>
              <a:t>Break Bulk And Ro/Ro Cargo. </a:t>
            </a:r>
          </a:p>
          <a:p>
            <a:pPr>
              <a:lnSpc>
                <a:spcPts val="1382"/>
              </a:lnSpc>
            </a:pPr>
            <a:endParaRPr lang="en-US" sz="1133" spc="7" dirty="0">
              <a:solidFill>
                <a:srgbClr val="183650"/>
              </a:solidFill>
              <a:latin typeface="Trebuchet MS"/>
              <a:ea typeface="Trebuchet MS"/>
              <a:cs typeface="Trebuchet MS"/>
              <a:sym typeface="Trebuchet MS"/>
            </a:endParaRPr>
          </a:p>
          <a:p>
            <a:pPr marL="244698" lvl="1" indent="-122349">
              <a:lnSpc>
                <a:spcPts val="1382"/>
              </a:lnSpc>
              <a:buFont typeface="Arial"/>
              <a:buChar char="•"/>
            </a:pPr>
            <a:r>
              <a:rPr lang="en-US" sz="1133" spc="7" dirty="0">
                <a:solidFill>
                  <a:srgbClr val="183650"/>
                </a:solidFill>
                <a:latin typeface="Trebuchet MS"/>
                <a:ea typeface="Trebuchet MS"/>
                <a:cs typeface="Trebuchet MS"/>
                <a:sym typeface="Trebuchet MS"/>
              </a:rPr>
              <a:t>Aircraft Chartering.</a:t>
            </a:r>
          </a:p>
          <a:p>
            <a:pPr>
              <a:lnSpc>
                <a:spcPts val="1382"/>
              </a:lnSpc>
            </a:pPr>
            <a:endParaRPr lang="en-US" sz="1133" spc="7" dirty="0">
              <a:solidFill>
                <a:srgbClr val="183650"/>
              </a:solidFill>
              <a:latin typeface="Trebuchet MS"/>
              <a:ea typeface="Trebuchet MS"/>
              <a:cs typeface="Trebuchet MS"/>
              <a:sym typeface="Trebuchet MS"/>
            </a:endParaRPr>
          </a:p>
          <a:p>
            <a:pPr marL="244698" lvl="1" indent="-122349">
              <a:lnSpc>
                <a:spcPts val="1382"/>
              </a:lnSpc>
              <a:buFont typeface="Arial"/>
              <a:buChar char="•"/>
            </a:pPr>
            <a:r>
              <a:rPr lang="en-US" sz="1133" spc="7" dirty="0">
                <a:solidFill>
                  <a:srgbClr val="183650"/>
                </a:solidFill>
                <a:latin typeface="Trebuchet MS"/>
                <a:ea typeface="Trebuchet MS"/>
                <a:cs typeface="Trebuchet MS"/>
                <a:sym typeface="Trebuchet MS"/>
              </a:rPr>
              <a:t>Barging Services.  </a:t>
            </a:r>
          </a:p>
          <a:p>
            <a:pPr>
              <a:lnSpc>
                <a:spcPts val="1382"/>
              </a:lnSpc>
            </a:pPr>
            <a:endParaRPr lang="en-US" sz="1133" spc="7" dirty="0">
              <a:solidFill>
                <a:srgbClr val="183650"/>
              </a:solidFill>
              <a:latin typeface="Trebuchet MS"/>
              <a:ea typeface="Trebuchet MS"/>
              <a:cs typeface="Trebuchet MS"/>
              <a:sym typeface="Trebuchet MS"/>
            </a:endParaRPr>
          </a:p>
          <a:p>
            <a:pPr marL="244698" lvl="1" indent="-122349">
              <a:lnSpc>
                <a:spcPts val="1382"/>
              </a:lnSpc>
              <a:buFont typeface="Arial"/>
              <a:buChar char="•"/>
            </a:pPr>
            <a:r>
              <a:rPr lang="en-US" sz="1133" spc="7" dirty="0">
                <a:solidFill>
                  <a:srgbClr val="183650"/>
                </a:solidFill>
                <a:latin typeface="Trebuchet MS"/>
                <a:ea typeface="Trebuchet MS"/>
                <a:cs typeface="Trebuchet MS"/>
                <a:sym typeface="Trebuchet MS"/>
              </a:rPr>
              <a:t>Heavy Duty Rail Solutions. </a:t>
            </a:r>
          </a:p>
          <a:p>
            <a:pPr>
              <a:lnSpc>
                <a:spcPts val="1382"/>
              </a:lnSpc>
            </a:pPr>
            <a:endParaRPr lang="en-US" sz="1133" spc="7" dirty="0">
              <a:solidFill>
                <a:srgbClr val="183650"/>
              </a:solidFill>
              <a:latin typeface="Trebuchet MS"/>
              <a:ea typeface="Trebuchet MS"/>
              <a:cs typeface="Trebuchet MS"/>
              <a:sym typeface="Trebuchet MS"/>
            </a:endParaRPr>
          </a:p>
          <a:p>
            <a:pPr marL="244698" lvl="1" indent="-122349">
              <a:lnSpc>
                <a:spcPts val="1382"/>
              </a:lnSpc>
              <a:buFont typeface="Arial"/>
              <a:buChar char="•"/>
            </a:pPr>
            <a:r>
              <a:rPr lang="en-US" sz="1133" spc="7" dirty="0">
                <a:solidFill>
                  <a:srgbClr val="183650"/>
                </a:solidFill>
                <a:latin typeface="Trebuchet MS"/>
                <a:ea typeface="Trebuchet MS"/>
                <a:cs typeface="Trebuchet MS"/>
                <a:sym typeface="Trebuchet MS"/>
              </a:rPr>
              <a:t>Overland And Modular Transport. </a:t>
            </a:r>
          </a:p>
          <a:p>
            <a:pPr>
              <a:lnSpc>
                <a:spcPts val="1382"/>
              </a:lnSpc>
            </a:pPr>
            <a:endParaRPr lang="en-US" sz="1133" spc="7" dirty="0">
              <a:solidFill>
                <a:srgbClr val="183650"/>
              </a:solidFill>
              <a:latin typeface="Trebuchet MS"/>
              <a:ea typeface="Trebuchet MS"/>
              <a:cs typeface="Trebuchet MS"/>
              <a:sym typeface="Trebuchet MS"/>
            </a:endParaRPr>
          </a:p>
          <a:p>
            <a:pPr marL="244698" lvl="1" indent="-122349">
              <a:lnSpc>
                <a:spcPts val="1382"/>
              </a:lnSpc>
              <a:buFont typeface="Arial"/>
              <a:buChar char="•"/>
            </a:pPr>
            <a:r>
              <a:rPr lang="en-US" sz="1133" spc="7" dirty="0">
                <a:solidFill>
                  <a:srgbClr val="183650"/>
                </a:solidFill>
                <a:latin typeface="Trebuchet MS"/>
                <a:ea typeface="Trebuchet MS"/>
                <a:cs typeface="Trebuchet MS"/>
                <a:sym typeface="Trebuchet MS"/>
              </a:rPr>
              <a:t>Rigging oversized Cargo And Heavy Lift. </a:t>
            </a:r>
          </a:p>
        </p:txBody>
      </p:sp>
      <p:sp>
        <p:nvSpPr>
          <p:cNvPr id="12" name="TextBox 12"/>
          <p:cNvSpPr txBox="1"/>
          <p:nvPr/>
        </p:nvSpPr>
        <p:spPr>
          <a:xfrm>
            <a:off x="4435828" y="3418367"/>
            <a:ext cx="2277110" cy="1963358"/>
          </a:xfrm>
          <a:prstGeom prst="rect">
            <a:avLst/>
          </a:prstGeom>
        </p:spPr>
        <p:txBody>
          <a:bodyPr lIns="0" tIns="0" rIns="0" bIns="0" rtlCol="0" anchor="t">
            <a:spAutoFit/>
          </a:bodyPr>
          <a:lstStyle/>
          <a:p>
            <a:pPr marL="244698" lvl="1" indent="-122349">
              <a:lnSpc>
                <a:spcPts val="1382"/>
              </a:lnSpc>
              <a:spcBef>
                <a:spcPct val="0"/>
              </a:spcBef>
              <a:buFont typeface="Arial"/>
              <a:buChar char="•"/>
            </a:pPr>
            <a:r>
              <a:rPr lang="en-US" sz="1133" spc="7" dirty="0">
                <a:solidFill>
                  <a:srgbClr val="183650"/>
                </a:solidFill>
                <a:latin typeface="Trebuchet MS"/>
                <a:ea typeface="Trebuchet MS"/>
                <a:cs typeface="Trebuchet MS"/>
                <a:sym typeface="Trebuchet MS"/>
              </a:rPr>
              <a:t>Special Packing.</a:t>
            </a:r>
          </a:p>
          <a:p>
            <a:pPr>
              <a:lnSpc>
                <a:spcPts val="1382"/>
              </a:lnSpc>
              <a:spcBef>
                <a:spcPct val="0"/>
              </a:spcBef>
            </a:pPr>
            <a:endParaRPr lang="en-US" sz="1133" spc="7" dirty="0">
              <a:solidFill>
                <a:srgbClr val="183650"/>
              </a:solidFill>
              <a:latin typeface="Trebuchet MS"/>
              <a:ea typeface="Trebuchet MS"/>
              <a:cs typeface="Trebuchet MS"/>
              <a:sym typeface="Trebuchet MS"/>
            </a:endParaRPr>
          </a:p>
          <a:p>
            <a:pPr marL="244698" lvl="1" indent="-122349">
              <a:lnSpc>
                <a:spcPts val="1382"/>
              </a:lnSpc>
              <a:spcBef>
                <a:spcPct val="0"/>
              </a:spcBef>
              <a:buFont typeface="Arial"/>
              <a:buChar char="•"/>
            </a:pPr>
            <a:r>
              <a:rPr lang="en-US" sz="1133" spc="7" dirty="0">
                <a:solidFill>
                  <a:srgbClr val="183650"/>
                </a:solidFill>
                <a:latin typeface="Trebuchet MS"/>
                <a:ea typeface="Trebuchet MS"/>
                <a:cs typeface="Trebuchet MS"/>
                <a:sym typeface="Trebuchet MS"/>
              </a:rPr>
              <a:t>Material Management Services.</a:t>
            </a:r>
          </a:p>
          <a:p>
            <a:pPr>
              <a:lnSpc>
                <a:spcPts val="1382"/>
              </a:lnSpc>
              <a:spcBef>
                <a:spcPct val="0"/>
              </a:spcBef>
            </a:pPr>
            <a:r>
              <a:rPr lang="en-US" sz="1133" spc="7" dirty="0">
                <a:solidFill>
                  <a:srgbClr val="183650"/>
                </a:solidFill>
                <a:latin typeface="Trebuchet MS"/>
                <a:ea typeface="Trebuchet MS"/>
                <a:cs typeface="Trebuchet MS"/>
                <a:sym typeface="Trebuchet MS"/>
              </a:rPr>
              <a:t> </a:t>
            </a:r>
          </a:p>
          <a:p>
            <a:pPr marL="244698" lvl="1" indent="-122349">
              <a:lnSpc>
                <a:spcPts val="1382"/>
              </a:lnSpc>
              <a:spcBef>
                <a:spcPct val="0"/>
              </a:spcBef>
              <a:buFont typeface="Arial"/>
              <a:buChar char="•"/>
            </a:pPr>
            <a:r>
              <a:rPr lang="en-US" sz="1133" spc="7" dirty="0">
                <a:solidFill>
                  <a:srgbClr val="183650"/>
                </a:solidFill>
                <a:latin typeface="Trebuchet MS"/>
                <a:ea typeface="Trebuchet MS"/>
                <a:cs typeface="Trebuchet MS"/>
                <a:sym typeface="Trebuchet MS"/>
              </a:rPr>
              <a:t>Transport Engineering.</a:t>
            </a:r>
          </a:p>
          <a:p>
            <a:pPr>
              <a:lnSpc>
                <a:spcPts val="1382"/>
              </a:lnSpc>
              <a:spcBef>
                <a:spcPct val="0"/>
              </a:spcBef>
            </a:pPr>
            <a:endParaRPr lang="en-US" sz="1133" spc="7" dirty="0">
              <a:solidFill>
                <a:srgbClr val="183650"/>
              </a:solidFill>
              <a:latin typeface="Trebuchet MS"/>
              <a:ea typeface="Trebuchet MS"/>
              <a:cs typeface="Trebuchet MS"/>
              <a:sym typeface="Trebuchet MS"/>
            </a:endParaRPr>
          </a:p>
          <a:p>
            <a:pPr marL="244698" lvl="1" indent="-122349">
              <a:lnSpc>
                <a:spcPts val="1382"/>
              </a:lnSpc>
              <a:spcBef>
                <a:spcPct val="0"/>
              </a:spcBef>
              <a:buFont typeface="Arial"/>
              <a:buChar char="•"/>
            </a:pPr>
            <a:r>
              <a:rPr lang="en-US" sz="1133" spc="7" dirty="0">
                <a:solidFill>
                  <a:srgbClr val="183650"/>
                </a:solidFill>
                <a:latin typeface="Trebuchet MS"/>
                <a:ea typeface="Trebuchet MS"/>
                <a:cs typeface="Trebuchet MS"/>
                <a:sym typeface="Trebuchet MS"/>
              </a:rPr>
              <a:t>Installation Of </a:t>
            </a:r>
            <a:r>
              <a:rPr lang="en-US" sz="1133" spc="7" dirty="0" err="1">
                <a:solidFill>
                  <a:srgbClr val="183650"/>
                </a:solidFill>
                <a:latin typeface="Trebuchet MS"/>
                <a:ea typeface="Trebuchet MS"/>
                <a:cs typeface="Trebuchet MS"/>
                <a:sym typeface="Trebuchet MS"/>
              </a:rPr>
              <a:t>Equipments</a:t>
            </a:r>
            <a:r>
              <a:rPr lang="en-US" sz="1133" spc="7" dirty="0">
                <a:solidFill>
                  <a:srgbClr val="183650"/>
                </a:solidFill>
                <a:latin typeface="Trebuchet MS"/>
                <a:ea typeface="Trebuchet MS"/>
                <a:cs typeface="Trebuchet MS"/>
                <a:sym typeface="Trebuchet MS"/>
              </a:rPr>
              <a:t>.</a:t>
            </a:r>
          </a:p>
          <a:p>
            <a:pPr>
              <a:lnSpc>
                <a:spcPts val="1382"/>
              </a:lnSpc>
              <a:spcBef>
                <a:spcPct val="0"/>
              </a:spcBef>
            </a:pPr>
            <a:endParaRPr lang="en-US" sz="1133" spc="7" dirty="0">
              <a:solidFill>
                <a:srgbClr val="183650"/>
              </a:solidFill>
              <a:latin typeface="Trebuchet MS"/>
              <a:ea typeface="Trebuchet MS"/>
              <a:cs typeface="Trebuchet MS"/>
              <a:sym typeface="Trebuchet MS"/>
            </a:endParaRPr>
          </a:p>
          <a:p>
            <a:pPr marL="244698" lvl="1" indent="-122349">
              <a:lnSpc>
                <a:spcPts val="1382"/>
              </a:lnSpc>
              <a:spcBef>
                <a:spcPct val="0"/>
              </a:spcBef>
              <a:buFont typeface="Arial"/>
              <a:buChar char="•"/>
            </a:pPr>
            <a:r>
              <a:rPr lang="en-US" sz="1133" spc="7" dirty="0">
                <a:solidFill>
                  <a:srgbClr val="183650"/>
                </a:solidFill>
                <a:latin typeface="Trebuchet MS"/>
                <a:ea typeface="Trebuchet MS"/>
                <a:cs typeface="Trebuchet MS"/>
                <a:sym typeface="Trebuchet MS"/>
              </a:rPr>
              <a:t>Operational Tracking System. </a:t>
            </a:r>
          </a:p>
          <a:p>
            <a:pPr>
              <a:lnSpc>
                <a:spcPts val="1382"/>
              </a:lnSpc>
              <a:spcBef>
                <a:spcPct val="0"/>
              </a:spcBef>
            </a:pPr>
            <a:endParaRPr lang="en-US" sz="1133" spc="7" dirty="0">
              <a:solidFill>
                <a:srgbClr val="183650"/>
              </a:solidFill>
              <a:latin typeface="Trebuchet MS"/>
              <a:ea typeface="Trebuchet MS"/>
              <a:cs typeface="Trebuchet MS"/>
              <a:sym typeface="Trebuchet MS"/>
            </a:endParaRPr>
          </a:p>
          <a:p>
            <a:pPr marL="244698" lvl="1" indent="-122349">
              <a:lnSpc>
                <a:spcPts val="1382"/>
              </a:lnSpc>
              <a:spcBef>
                <a:spcPct val="0"/>
              </a:spcBef>
              <a:buFont typeface="Arial"/>
              <a:buChar char="•"/>
            </a:pPr>
            <a:r>
              <a:rPr lang="en-US" sz="1133" spc="7" dirty="0">
                <a:solidFill>
                  <a:srgbClr val="183650"/>
                </a:solidFill>
                <a:latin typeface="Trebuchet MS"/>
                <a:ea typeface="Trebuchet MS"/>
                <a:cs typeface="Trebuchet MS"/>
                <a:sym typeface="Trebuchet MS"/>
              </a:rPr>
              <a:t>Customs Brokerage Services. </a:t>
            </a:r>
          </a:p>
        </p:txBody>
      </p:sp>
      <p:pic>
        <p:nvPicPr>
          <p:cNvPr id="16" name="Graphic 15">
            <a:extLst>
              <a:ext uri="{FF2B5EF4-FFF2-40B4-BE49-F238E27FC236}">
                <a16:creationId xmlns:a16="http://schemas.microsoft.com/office/drawing/2014/main" id="{24C59A8D-FB66-DA2D-F9E7-24130EFC9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600" y="274613"/>
            <a:ext cx="2178000" cy="365173"/>
          </a:xfrm>
          <a:prstGeom prst="rect">
            <a:avLst/>
          </a:prstGeom>
        </p:spPr>
      </p:pic>
      <p:sp>
        <p:nvSpPr>
          <p:cNvPr id="17" name="Title Placeholder 1">
            <a:extLst>
              <a:ext uri="{FF2B5EF4-FFF2-40B4-BE49-F238E27FC236}">
                <a16:creationId xmlns:a16="http://schemas.microsoft.com/office/drawing/2014/main" id="{B063B9FD-DCD7-7262-A3F1-95CB59338756}"/>
              </a:ext>
            </a:extLst>
          </p:cNvPr>
          <p:cNvSpPr txBox="1">
            <a:spLocks/>
          </p:cNvSpPr>
          <p:nvPr/>
        </p:nvSpPr>
        <p:spPr>
          <a:xfrm>
            <a:off x="6307810" y="6032325"/>
            <a:ext cx="5335550" cy="36847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1400" b="1" kern="1200">
                <a:solidFill>
                  <a:schemeClr val="tx1"/>
                </a:solidFill>
                <a:latin typeface="Montserrat" pitchFamily="2" charset="77"/>
                <a:ea typeface="+mj-ea"/>
                <a:cs typeface="+mj-cs"/>
              </a:defRPr>
            </a:lvl1pPr>
          </a:lstStyle>
          <a:p>
            <a:pPr algn="r"/>
            <a:fld id="{C9F85771-A2D7-7941-AC4C-575FD409FE21}" type="slidenum">
              <a:rPr lang="en-US" sz="1500" smtClean="0">
                <a:solidFill>
                  <a:srgbClr val="F3F4F5"/>
                </a:solidFill>
              </a:rPr>
              <a:t>9</a:t>
            </a:fld>
            <a:endParaRPr lang="en-US" sz="1500" dirty="0">
              <a:solidFill>
                <a:srgbClr val="F3F4F5"/>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9ca2f9-89eb-4d89-b8bd-cdcbe0f4d80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FDD1D44855AA47B7BD9FB6401D0146" ma:contentTypeVersion="13" ma:contentTypeDescription="Create a new document." ma:contentTypeScope="" ma:versionID="52dbdcb83414ef2456c5240de7bc7b10">
  <xsd:schema xmlns:xsd="http://www.w3.org/2001/XMLSchema" xmlns:xs="http://www.w3.org/2001/XMLSchema" xmlns:p="http://schemas.microsoft.com/office/2006/metadata/properties" xmlns:ns2="059ca2f9-89eb-4d89-b8bd-cdcbe0f4d803" targetNamespace="http://schemas.microsoft.com/office/2006/metadata/properties" ma:root="true" ma:fieldsID="12093472b7252f0f93433997c2f5fa26" ns2:_="">
    <xsd:import namespace="059ca2f9-89eb-4d89-b8bd-cdcbe0f4d803"/>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ca2f9-89eb-4d89-b8bd-cdcbe0f4d80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faf7bdb-6937-4ef3-9837-a0ddb58b82e2"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A94568-AF6E-4FF0-A7D9-8670A71949E3}">
  <ds:schemaRefs>
    <ds:schemaRef ds:uri="http://schemas.microsoft.com/office/2006/documentManagement/types"/>
    <ds:schemaRef ds:uri="http://schemas.microsoft.com/office/2006/metadata/properties"/>
    <ds:schemaRef ds:uri="059ca2f9-89eb-4d89-b8bd-cdcbe0f4d803"/>
    <ds:schemaRef ds:uri="http://schemas.microsoft.com/office/infopath/2007/PartnerControls"/>
    <ds:schemaRef ds:uri="http://purl.org/dc/terms/"/>
    <ds:schemaRef ds:uri="http://purl.org/dc/dcmitype/"/>
    <ds:schemaRef ds:uri="http://www.w3.org/XML/1998/namespace"/>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0346A11A-88A4-4D22-B77A-6C3B105FEFEF}"/>
</file>

<file path=customXml/itemProps3.xml><?xml version="1.0" encoding="utf-8"?>
<ds:datastoreItem xmlns:ds="http://schemas.openxmlformats.org/officeDocument/2006/customXml" ds:itemID="{2FD84443-749A-47CE-9950-4ED0524AF6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429</TotalTime>
  <Words>2263</Words>
  <Application>Microsoft Macintosh PowerPoint</Application>
  <PresentationFormat>Widescreen</PresentationFormat>
  <Paragraphs>429</Paragraphs>
  <Slides>36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Montserrat</vt:lpstr>
      <vt:lpstr>Montserrat 1</vt:lpstr>
      <vt:lpstr>Montserrat 1 Bold</vt:lpstr>
      <vt:lpstr>Montserrat 2 Bold</vt:lpstr>
      <vt:lpstr>Montserrat Bold</vt:lpstr>
      <vt:lpstr>Open Sans</vt:lpstr>
      <vt:lpstr>Trebuchet MS</vt:lpstr>
      <vt:lpstr>Trebuchet MS Bold</vt:lpstr>
      <vt:lpstr>Office Theme</vt:lpstr>
      <vt:lpstr>PowerPoint Presentation</vt:lpstr>
      <vt:lpstr>PowerPoint Presentation</vt:lpstr>
      <vt:lpstr>OUR CORE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CONTINGENCY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Aathmigan Jegatheeswaran</dc:creator>
  <cp:lastModifiedBy>A J</cp:lastModifiedBy>
  <cp:revision>40</cp:revision>
  <dcterms:created xsi:type="dcterms:W3CDTF">2025-07-14T11:37:28Z</dcterms:created>
  <dcterms:modified xsi:type="dcterms:W3CDTF">2025-10-06T07:13:58Z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0x010100E7FDD1D44855AA47B7BD9FB6401D0146</vt:lpwstr>
  </property>
  <property fmtid="{D5CDD505-2E9C-101B-9397-08002B2CF9AE}" pid="3" name="MediaServiceImageTags">
    <vt:lpwstr/>
  </property>
</Properties>
</file>