
<file path=[Content_Types].xml><?xml version="1.0" encoding="utf-8"?>
<Types xmlns="http://schemas.openxmlformats.org/package/2006/content-types">
  <Default Extension="xml" ContentType="application/vnd.openxmlformats-package.core-properties+xml"/>
  <Default Extension="jpeg" ContentType="image/jpeg"/>
  <Default Extension="png" ContentType="image/png"/>
  <Default Extension="fntdata" ContentType="application/x-fontdata"/>
  <Default Extension="svg" ContentType="image/svg+xml"/>
  <Default Extension="rels" ContentType="application/vnd.openxmlformats-package.relationships+xml"/>
  <Override PartName="/ppt/presentation.xml" ContentType="application/vnd.openxmlformats-officedocument.presentationml.presentation.main+xml"/>
  <Override PartName="/ppt/slides/slide113.xml" ContentType="application/vnd.openxmlformats-officedocument.presentationml.slide+xml"/>
  <Override PartName="/ppt/slideLayouts/slideLayout21.xml" ContentType="application/vnd.openxmlformats-officedocument.presentationml.slideLayout+xml"/>
  <Override PartName="/ppt/slideMasters/slideMaster1.xml" ContentType="application/vnd.openxmlformats-officedocument.presentationml.slideMaster+xml"/>
  <Override PartName="/ppt/slideLayouts/slideLayout9.xml" ContentType="application/vnd.openxmlformats-officedocument.presentationml.slideLayout+xml"/>
  <Override PartName="/ppt/theme/theme1.xml" ContentType="application/vnd.openxmlformats-officedocument.theme+xml"/>
  <Override PartName="/ppt/slides/slide17.xml" ContentType="application/vnd.openxmlformats-officedocument.presentationml.slide+xml"/>
  <Override PartName="/ppt/slides/slide38.xml" ContentType="application/vnd.openxmlformats-officedocument.presentationml.slide+xml"/>
  <Override PartName="/ppt/slides/slide59.xml" ContentType="application/vnd.openxmlformats-officedocument.presentationml.slide+xml"/>
  <Override PartName="/ppt/slides/slide80.xml" ContentType="application/vnd.openxmlformats-officedocument.presentationml.slide+xml"/>
  <Override PartName="/ppt/slides/slide134.xml" ContentType="application/vnd.openxmlformats-officedocument.presentationml.slide+xml"/>
  <Override PartName="/ppt/slides/slide103.xml" ContentType="application/vnd.openxmlformats-officedocument.presentationml.slide+xml"/>
  <Override PartName="/ppt/slides/slide7.xml" ContentType="application/vnd.openxmlformats-officedocument.presentationml.slide+xml"/>
  <Override PartName="/ppt/slides/slide28.xml" ContentType="application/vnd.openxmlformats-officedocument.presentationml.slide+xml"/>
  <Override PartName="/ppt/slides/slide49.xml" ContentType="application/vnd.openxmlformats-officedocument.presentationml.slide+xml"/>
  <Override PartName="/ppt/slides/slide70.xml" ContentType="application/vnd.openxmlformats-officedocument.presentationml.slide+xml"/>
  <Override PartName="/ppt/slides/slide124.xml" ContentType="application/vnd.openxmlformats-officedocument.presentationml.slide+xml"/>
  <Override PartName="/ppt/slides/slide1.xml" ContentType="application/vnd.openxmlformats-officedocument.presentationml.slide+xml"/>
  <Override PartName="/ppt/slides/slide91.xml" ContentType="application/vnd.openxmlformats-officedocument.presentationml.slide+xml"/>
  <Override PartName="/ppt/slides/slide18.xml" ContentType="application/vnd.openxmlformats-officedocument.presentationml.slide+xml"/>
  <Override PartName="/ppt/slides/slide39.xml" ContentType="application/vnd.openxmlformats-officedocument.presentationml.slide+xml"/>
  <Override PartName="/ppt/slides/slide60.xml" ContentType="application/vnd.openxmlformats-officedocument.presentationml.slide+xml"/>
  <Override PartName="/ppt/slides/slide114.xml" ContentType="application/vnd.openxmlformats-officedocument.presentationml.slide+xml"/>
  <Override PartName="/ppt/slides/slide135.xml" ContentType="application/vnd.openxmlformats-officedocument.presentationml.slide+xml"/>
  <Override PartName="/ppt/slides/slide81.xml" ContentType="application/vnd.openxmlformats-officedocument.presentationml.slide+xml"/>
  <Override PartName="/ppt/slides/slide8.xml" ContentType="application/vnd.openxmlformats-officedocument.presentationml.slide+xml"/>
  <Override PartName="/ppt/slides/slide29.xml" ContentType="application/vnd.openxmlformats-officedocument.presentationml.slide+xml"/>
  <Override PartName="/ppt/slides/slide104.xml" ContentType="application/vnd.openxmlformats-officedocument.presentationml.slide+xml"/>
  <Override PartName="/ppt/slides/slide125.xml" ContentType="application/vnd.openxmlformats-officedocument.presentationml.slide+xml"/>
  <Override PartName="/ppt/slides/slide50.xml" ContentType="application/vnd.openxmlformats-officedocument.presentationml.slide+xml"/>
  <Override PartName="/ppt/slides/slide71.xml" ContentType="application/vnd.openxmlformats-officedocument.presentationml.slide+xml"/>
  <Override PartName="/ppt/slides/slide92.xml" ContentType="application/vnd.openxmlformats-officedocument.presentationml.slide+xml"/>
  <Override PartName="/ppt/slides/slide136.xml" ContentType="application/vnd.openxmlformats-officedocument.presentationml.slide+xml"/>
  <Override PartName="/ppt/slides/slide2.xml" ContentType="application/vnd.openxmlformats-officedocument.presentationml.slide+xml"/>
  <Override PartName="/ppt/slides/slide19.xml" ContentType="application/vnd.openxmlformats-officedocument.presentationml.slide+xml"/>
  <Override PartName="/ppt/slides/slide24.xml" ContentType="application/vnd.openxmlformats-officedocument.presentationml.slide+xml"/>
  <Override PartName="/ppt/slides/slide45.xml" ContentType="application/vnd.openxmlformats-officedocument.presentationml.slide+xml"/>
  <Override PartName="/ppt/slides/slide110.xml" ContentType="application/vnd.openxmlformats-officedocument.presentationml.slide+xml"/>
  <Override PartName="/ppt/slides/slide115.xml" ContentType="application/vnd.openxmlformats-officedocument.presentationml.slide+xml"/>
  <Override PartName="/ppt/slides/slide40.xml" ContentType="application/vnd.openxmlformats-officedocument.presentationml.slide+xml"/>
  <Override PartName="/ppt/slides/slide56.xml" ContentType="application/vnd.openxmlformats-officedocument.presentationml.slide+xml"/>
  <Override PartName="/ppt/slides/slide61.xml" ContentType="application/vnd.openxmlformats-officedocument.presentationml.slide+xml"/>
  <Override PartName="/ppt/slides/slide77.xml" ContentType="application/vnd.openxmlformats-officedocument.presentationml.slide+xml"/>
  <Override PartName="/ppt/slides/slide82.xml" ContentType="application/vnd.openxmlformats-officedocument.presentationml.slide+xml"/>
  <Override PartName="/ppt/slides/slide126.xml" ContentType="application/vnd.openxmlformats-officedocument.presentationml.slide+xml"/>
  <Override PartName="/ppt/slides/slide131.xml" ContentType="application/vnd.openxmlformats-officedocument.presentationml.slide+xml"/>
  <Override PartName="/ppt/tableStyles.xml" ContentType="application/vnd.openxmlformats-officedocument.presentationml.tableStyles+xml"/>
  <Override PartName="/ppt/slides/slide9.xml" ContentType="application/vnd.openxmlformats-officedocument.presentationml.slide+xml"/>
  <Override PartName="/ppt/slides/slide14.xml" ContentType="application/vnd.openxmlformats-officedocument.presentationml.slide+xml"/>
  <Override PartName="/ppt/slides/slide35.xml" ContentType="application/vnd.openxmlformats-officedocument.presentationml.slide+xml"/>
  <Override PartName="/ppt/slides/slide105.xml" ContentType="application/vnd.openxmlformats-officedocument.presentationml.slide+xml"/>
  <Override PartName="/ppt/slides/slide30.xml" ContentType="application/vnd.openxmlformats-officedocument.presentationml.slide+xml"/>
  <Override PartName="/ppt/slides/slide46.xml" ContentType="application/vnd.openxmlformats-officedocument.presentationml.slide+xml"/>
  <Override PartName="/ppt/slides/slide51.xml" ContentType="application/vnd.openxmlformats-officedocument.presentationml.slide+xml"/>
  <Override PartName="/ppt/slides/slide72.xml" ContentType="application/vnd.openxmlformats-officedocument.presentationml.slide+xml"/>
  <Override PartName="/ppt/slides/slide93.xml" ContentType="application/vnd.openxmlformats-officedocument.presentationml.slide+xml"/>
  <Override PartName="/ppt/slides/slide100.xml" ContentType="application/vnd.openxmlformats-officedocument.presentationml.slide+xml"/>
  <Override PartName="/ppt/slides/slide116.xml" ContentType="application/vnd.openxmlformats-officedocument.presentationml.slide+xml"/>
  <Override PartName="/ppt/slides/slide121.xml" ContentType="application/vnd.openxmlformats-officedocument.presentationml.slide+xml"/>
  <Override PartName="/ppt/slides/slide137.xml" ContentType="application/vnd.openxmlformats-officedocument.presentationml.slide+xml"/>
  <Override PartName="/ppt/notesMasters/notesMaster1.xml" ContentType="application/vnd.openxmlformats-officedocument.presentationml.notesMaster+xml"/>
  <Override PartName="/ppt/theme/theme2.xml" ContentType="application/vnd.openxmlformats-officedocument.theme+xml"/>
  <Override PartName="/ppt/slides/slide3.xml" ContentType="application/vnd.openxmlformats-officedocument.presentationml.slide+xml"/>
  <Override PartName="/ppt/slides/slide67.xml" ContentType="application/vnd.openxmlformats-officedocument.presentationml.slide+xml"/>
  <Override PartName="/ppt/slides/slide88.xml" ContentType="application/vnd.openxmlformats-officedocument.presentationml.slide+xml"/>
  <Override PartName="/customXml/item2.xml" ContentType="application/xml"/>
  <Override PartName="/customXml/itemProps2.xml" ContentType="application/vnd.openxmlformats-officedocument.customXmlProperties+xml"/>
  <Override PartName="/ppt/slides/slide25.xml" ContentType="application/vnd.openxmlformats-officedocument.presentationml.slide+xml"/>
  <Override PartName="/ppt/slides/slide20.xml" ContentType="application/vnd.openxmlformats-officedocument.presentationml.slide+xml"/>
  <Override PartName="/ppt/slides/slide36.xml" ContentType="application/vnd.openxmlformats-officedocument.presentationml.slide+xml"/>
  <Override PartName="/ppt/slides/slide41.xml" ContentType="application/vnd.openxmlformats-officedocument.presentationml.slide+xml"/>
  <Override PartName="/ppt/slides/slide62.xml" ContentType="application/vnd.openxmlformats-officedocument.presentationml.slide+xml"/>
  <Override PartName="/ppt/notesSlides/notesSlide2.xml" ContentType="application/vnd.openxmlformats-officedocument.presentationml.notesSlide+xml"/>
  <Override PartName="/ppt/slides/slide83.xml" ContentType="application/vnd.openxmlformats-officedocument.presentationml.slide+xml"/>
  <Override PartName="/ppt/slides/slide106.xml" ContentType="application/vnd.openxmlformats-officedocument.presentationml.slide+xml"/>
  <Override PartName="/ppt/slides/slide111.xml" ContentType="application/vnd.openxmlformats-officedocument.presentationml.slide+xml"/>
  <Override PartName="/ppt/slides/slide127.xml" ContentType="application/vnd.openxmlformats-officedocument.presentationml.slide+xml"/>
  <Override PartName="/ppt/slides/slide132.xml" ContentType="application/vnd.openxmlformats-officedocument.presentationml.slide+xml"/>
  <Override PartName="/ppt/changesInfos/changesInfo1.xml" ContentType="application/vnd.ms-powerpoint.changesinfo+xml"/>
  <Override PartName="/ppt/slides/slide57.xml" ContentType="application/vnd.openxmlformats-officedocument.presentationml.slide+xml"/>
  <Override PartName="/ppt/slides/slide78.xml" ContentType="application/vnd.openxmlformats-officedocument.presentationml.slide+xml"/>
  <Override PartName="/ppt/slides/slide15.xml" ContentType="application/vnd.openxmlformats-officedocument.presentationml.slide+xml"/>
  <Override PartName="/ppt/slides/slide10.xml" ContentType="application/vnd.openxmlformats-officedocument.presentationml.slide+xml"/>
  <Override PartName="/ppt/slides/slide26.xml" ContentType="application/vnd.openxmlformats-officedocument.presentationml.slide+xml"/>
  <Override PartName="/ppt/notesSlides/notesSlide1.xml" ContentType="application/vnd.openxmlformats-officedocument.presentationml.notesSlide+xml"/>
  <Override PartName="/ppt/slides/slide31.xml" ContentType="application/vnd.openxmlformats-officedocument.presentationml.slide+xml"/>
  <Override PartName="/ppt/slides/slide52.xml" ContentType="application/vnd.openxmlformats-officedocument.presentationml.slide+xml"/>
  <Override PartName="/ppt/slides/slide73.xml" ContentType="application/vnd.openxmlformats-officedocument.presentationml.slide+xml"/>
  <Override PartName="/ppt/slides/slide96.xml" ContentType="application/vnd.openxmlformats-officedocument.presentationml.slide+xml"/>
  <Override PartName="/ppt/slides/slide101.xml" ContentType="application/vnd.openxmlformats-officedocument.presentationml.slide+xml"/>
  <Override PartName="/ppt/slides/slide122.xml" ContentType="application/vnd.openxmlformats-officedocument.presentationml.slide+xml"/>
  <Override PartName="/ppt/slides/slide4.xml" ContentType="application/vnd.openxmlformats-officedocument.presentationml.slide+xml"/>
  <Override PartName="/ppt/slides/slide47.xml" ContentType="application/vnd.openxmlformats-officedocument.presentationml.slide+xml"/>
  <Override PartName="/ppt/slides/slide68.xml" ContentType="application/vnd.openxmlformats-officedocument.presentationml.slide+xml"/>
  <Override PartName="/ppt/slides/slide89.xml" ContentType="application/vnd.openxmlformats-officedocument.presentationml.slide+xml"/>
  <Override PartName="/ppt/slides/slide94.xml" ContentType="application/vnd.openxmlformats-officedocument.presentationml.slide+xml"/>
  <Override PartName="/ppt/slides/slide117.xml" ContentType="application/vnd.openxmlformats-officedocument.presentationml.slide+xml"/>
  <Override PartName="/ppt/slides/slide138.xml" ContentType="application/vnd.openxmlformats-officedocument.presentationml.slide+xml"/>
  <Override PartName="/customXml/item3.xml" ContentType="application/xml"/>
  <Override PartName="/customXml/itemProps3.xml" ContentType="application/vnd.openxmlformats-officedocument.customXmlProperties+xml"/>
  <Override PartName="/ppt/slides/slide21.xml" ContentType="application/vnd.openxmlformats-officedocument.presentationml.slide+xml"/>
  <Override PartName="/ppt/slides/slide42.xml" ContentType="application/vnd.openxmlformats-officedocument.presentationml.slide+xml"/>
  <Override PartName="/ppt/slides/slide63.xml" ContentType="application/vnd.openxmlformats-officedocument.presentationml.slide+xml"/>
  <Override PartName="/ppt/slides/slide112.xml" ContentType="application/vnd.openxmlformats-officedocument.presentationml.slide+xml"/>
  <Override PartName="/ppt/slides/slide133.xml" ContentType="application/vnd.openxmlformats-officedocument.presentationml.slide+xml"/>
  <Override PartName="/ppt/slides/slide16.xml" ContentType="application/vnd.openxmlformats-officedocument.presentationml.slide+xml"/>
  <Override PartName="/ppt/slides/slide37.xml" ContentType="application/vnd.openxmlformats-officedocument.presentationml.slide+xml"/>
  <Override PartName="/ppt/slides/slide58.xml" ContentType="application/vnd.openxmlformats-officedocument.presentationml.slide+xml"/>
  <Override PartName="/ppt/slides/slide79.xml" ContentType="application/vnd.openxmlformats-officedocument.presentationml.slide+xml"/>
  <Override PartName="/ppt/slides/slide84.xml" ContentType="application/vnd.openxmlformats-officedocument.presentationml.slide+xml"/>
  <Override PartName="/ppt/slides/slide107.xml" ContentType="application/vnd.openxmlformats-officedocument.presentationml.slide+xml"/>
  <Override PartName="/ppt/slides/slide128.xml" ContentType="application/vnd.openxmlformats-officedocument.presentationml.slide+xml"/>
  <Override PartName="/ppt/presProps.xml" ContentType="application/vnd.openxmlformats-officedocument.presentationml.presProps+xml"/>
  <Override PartName="/ppt/revisionInfo.xml" ContentType="application/vnd.ms-powerpoint.revisioninfo+xml"/>
  <Override PartName="/ppt/slides/slide11.xml" ContentType="application/vnd.openxmlformats-officedocument.presentationml.slide+xml"/>
  <Override PartName="/ppt/slides/slide32.xml" ContentType="application/vnd.openxmlformats-officedocument.presentationml.slide+xml"/>
  <Override PartName="/ppt/slides/slide53.xml" ContentType="application/vnd.openxmlformats-officedocument.presentationml.slide+xml"/>
  <Override PartName="/ppt/slides/slide102.xml" ContentType="application/vnd.openxmlformats-officedocument.presentationml.slide+xml"/>
  <Override PartName="/ppt/slides/slide123.xml" ContentType="application/vnd.openxmlformats-officedocument.presentationml.slide+xml"/>
  <Override PartName="/ppt/slides/slide6.xml" ContentType="application/vnd.openxmlformats-officedocument.presentationml.slide+xml"/>
  <Override PartName="/ppt/slides/slide27.xml" ContentType="application/vnd.openxmlformats-officedocument.presentationml.slide+xml"/>
  <Override PartName="/ppt/slides/slide48.xml" ContentType="application/vnd.openxmlformats-officedocument.presentationml.slide+xml"/>
  <Override PartName="/ppt/slides/slide69.xml" ContentType="application/vnd.openxmlformats-officedocument.presentationml.slide+xml"/>
  <Override PartName="/ppt/slides/slide74.xml" ContentType="application/vnd.openxmlformats-officedocument.presentationml.slide+xml"/>
  <Override PartName="/ppt/slides/slide90.xml" ContentType="application/vnd.openxmlformats-officedocument.presentationml.slide+xml"/>
  <Override PartName="/ppt/slides/slide95.xml" ContentType="application/vnd.openxmlformats-officedocument.presentationml.slide+xml"/>
  <Override PartName="/ppt/slides/slide97.xml" ContentType="application/vnd.openxmlformats-officedocument.presentationml.slide+xml"/>
  <Override PartName="/ppt/slides/slide118.xml" ContentType="application/vnd.openxmlformats-officedocument.presentationml.slide+xml"/>
  <Override PartName="/ppt/slides/slide139.xml" ContentType="application/vnd.openxmlformats-officedocument.presentationml.slide+xml"/>
  <Override PartName="/ppt/slides/slide5.xml" ContentType="application/vnd.openxmlformats-officedocument.presentationml.slide+xml"/>
  <Override PartName="/ppt/slides/slide22.xml" ContentType="application/vnd.openxmlformats-officedocument.presentationml.slide+xml"/>
  <Override PartName="/ppt/slides/slide43.xml" ContentType="application/vnd.openxmlformats-officedocument.presentationml.slide+xml"/>
  <Override PartName="/ppt/slides/slide64.xml" ContentType="application/vnd.openxmlformats-officedocument.presentationml.slide+xml"/>
  <Override PartName="/ppt/slides/slide85.xml" ContentType="application/vnd.openxmlformats-officedocument.presentationml.slide+xml"/>
  <Override PartName="/ppt/slides/slide108.xml" ContentType="application/vnd.openxmlformats-officedocument.presentationml.slide+xml"/>
  <Override PartName="/ppt/slides/slide129.xml" ContentType="application/vnd.openxmlformats-officedocument.presentationml.slide+xml"/>
  <Override PartName="/ppt/viewProps.xml" ContentType="application/vnd.openxmlformats-officedocument.presentationml.viewProps+xml"/>
  <Override PartName="/ppt/slides/slide12.xml" ContentType="application/vnd.openxmlformats-officedocument.presentationml.slide+xml"/>
  <Override PartName="/ppt/slides/slide33.xml" ContentType="application/vnd.openxmlformats-officedocument.presentationml.slide+xml"/>
  <Override PartName="/ppt/slides/slide54.xml" ContentType="application/vnd.openxmlformats-officedocument.presentationml.slide+xml"/>
  <Override PartName="/ppt/slides/slide75.xml" ContentType="application/vnd.openxmlformats-officedocument.presentationml.slide+xml"/>
  <Override PartName="/ppt/slides/slide98.xml" ContentType="application/vnd.openxmlformats-officedocument.presentationml.slide+xml"/>
  <Override PartName="/ppt/slides/slide119.xml" ContentType="application/vnd.openxmlformats-officedocument.presentationml.slide+xml"/>
  <Override PartName="/ppt/slides/slide140.xml" ContentType="application/vnd.openxmlformats-officedocument.presentationml.slide+xml"/>
  <Override PartName="/ppt/slides/slide86.xml" ContentType="application/vnd.openxmlformats-officedocument.presentationml.slide+xml"/>
  <Override PartName="/ppt/slides/slide23.xml" ContentType="application/vnd.openxmlformats-officedocument.presentationml.slide+xml"/>
  <Override PartName="/ppt/slides/slide44.xml" ContentType="application/vnd.openxmlformats-officedocument.presentationml.slide+xml"/>
  <Override PartName="/ppt/slides/slide65.xml" ContentType="application/vnd.openxmlformats-officedocument.presentationml.slide+xml"/>
  <Override PartName="/ppt/slides/slide109.xml" ContentType="application/vnd.openxmlformats-officedocument.presentationml.slide+xml"/>
  <Override PartName="/ppt/slides/slide130.xml" ContentType="application/vnd.openxmlformats-officedocument.presentationml.slide+xml"/>
  <Override PartName="/ppt/slides/slide76.xml" ContentType="application/vnd.openxmlformats-officedocument.presentationml.slide+xml"/>
  <Override PartName="/ppt/slides/slide13.xml" ContentType="application/vnd.openxmlformats-officedocument.presentationml.slide+xml"/>
  <Override PartName="/ppt/slides/slide34.xml" ContentType="application/vnd.openxmlformats-officedocument.presentationml.slide+xml"/>
  <Override PartName="/ppt/slides/slide55.xml" ContentType="application/vnd.openxmlformats-officedocument.presentationml.slide+xml"/>
  <Override PartName="/ppt/slides/slide99.xml" ContentType="application/vnd.openxmlformats-officedocument.presentationml.slide+xml"/>
  <Override PartName="/ppt/slides/slide120.xml" ContentType="application/vnd.openxmlformats-officedocument.presentationml.slide+xml"/>
  <Override PartName="/ppt/slides/slide66.xml" ContentType="application/vnd.openxmlformats-officedocument.presentationml.slide+xml"/>
  <Override PartName="/ppt/slides/slide87.xml" ContentType="application/vnd.openxmlformats-officedocument.presentationml.slide+xml"/>
  <Override PartName="/ppt/slides/slide141.xml" ContentType="application/vnd.openxmlformats-officedocument.presentationml.slide+xml"/>
  <Override PartName="/customXml/item1.xml" ContentType="application/xml"/>
  <Override PartName="/customXml/itemProps1.xml" ContentType="application/vnd.openxmlformats-officedocument.customXmlProperties+xml"/>
  <Override PartName="/docProps/custom.xml" ContentType="application/vnd.openxmlformats-officedocument.custom-properties+xml"/>
  <Override PartName="/docProps/app.xml" ContentType="application/vnd.openxmlformats-officedocument.extended-properties+xml"/>
</Types>
</file>

<file path=_rels/.rels>&#65279;<?xml version="1.0" encoding="utf-8"?><Relationships xmlns="http://schemas.openxmlformats.org/package/2006/relationships"><Relationship Type="http://schemas.openxmlformats.org/package/2006/relationships/metadata/core-properties" Target="/docProps/core.xml" Id="rId3" /><Relationship Type="http://schemas.openxmlformats.org/package/2006/relationships/metadata/thumbnail" Target="/docProps/thumbnail.jpeg" Id="rId2" /><Relationship Type="http://schemas.openxmlformats.org/officeDocument/2006/relationships/officeDocument" Target="/ppt/presentation.xml" Id="rId1" /><Relationship Type="http://schemas.openxmlformats.org/officeDocument/2006/relationships/custom-properties" Target="/docProps/custom.xml" Id="rId5" /><Relationship Type="http://schemas.openxmlformats.org/officeDocument/2006/relationships/extended-properties" Target="/docProps/app.xml" Id="rId4" /></Relationships>
</file>

<file path=ppt/presentation.xml><?xml version="1.0" encoding="utf-8"?>
<p:presentation xmlns:p14="http://schemas.microsoft.com/office/powerpoint/2010/main" xmlns:p15="http://schemas.microsoft.com/office/powerpoint/2012/mai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146"/>
  </p:notesMasterIdLst>
  <p:sldIdLst>
    <p:sldId id="256" r:id="rId5"/>
    <p:sldId id="257" r:id="rId6"/>
    <p:sldId id="400"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6" r:id="rId66"/>
    <p:sldId id="317" r:id="rId67"/>
    <p:sldId id="318" r:id="rId68"/>
    <p:sldId id="319" r:id="rId69"/>
    <p:sldId id="320" r:id="rId70"/>
    <p:sldId id="321" r:id="rId71"/>
    <p:sldId id="322" r:id="rId72"/>
    <p:sldId id="323" r:id="rId73"/>
    <p:sldId id="324" r:id="rId74"/>
    <p:sldId id="325" r:id="rId75"/>
    <p:sldId id="326" r:id="rId76"/>
    <p:sldId id="327" r:id="rId77"/>
    <p:sldId id="328" r:id="rId78"/>
    <p:sldId id="329" r:id="rId79"/>
    <p:sldId id="330" r:id="rId80"/>
    <p:sldId id="331" r:id="rId81"/>
    <p:sldId id="332" r:id="rId82"/>
    <p:sldId id="333" r:id="rId83"/>
    <p:sldId id="334" r:id="rId84"/>
    <p:sldId id="335" r:id="rId85"/>
    <p:sldId id="336" r:id="rId86"/>
    <p:sldId id="337" r:id="rId87"/>
    <p:sldId id="338" r:id="rId88"/>
    <p:sldId id="339" r:id="rId89"/>
    <p:sldId id="340" r:id="rId90"/>
    <p:sldId id="341" r:id="rId91"/>
    <p:sldId id="342" r:id="rId92"/>
    <p:sldId id="343" r:id="rId93"/>
    <p:sldId id="344" r:id="rId94"/>
    <p:sldId id="345" r:id="rId95"/>
    <p:sldId id="346" r:id="rId96"/>
    <p:sldId id="347" r:id="rId97"/>
    <p:sldId id="348" r:id="rId98"/>
    <p:sldId id="349" r:id="rId99"/>
    <p:sldId id="350" r:id="rId100"/>
    <p:sldId id="351" r:id="rId101"/>
    <p:sldId id="352" r:id="rId102"/>
    <p:sldId id="353" r:id="rId103"/>
    <p:sldId id="354" r:id="rId104"/>
    <p:sldId id="355" r:id="rId105"/>
    <p:sldId id="356" r:id="rId106"/>
    <p:sldId id="357" r:id="rId107"/>
    <p:sldId id="358" r:id="rId108"/>
    <p:sldId id="359" r:id="rId109"/>
    <p:sldId id="360" r:id="rId110"/>
    <p:sldId id="361" r:id="rId111"/>
    <p:sldId id="362" r:id="rId112"/>
    <p:sldId id="363" r:id="rId113"/>
    <p:sldId id="364" r:id="rId114"/>
    <p:sldId id="365" r:id="rId115"/>
    <p:sldId id="366" r:id="rId116"/>
    <p:sldId id="367" r:id="rId117"/>
    <p:sldId id="368" r:id="rId118"/>
    <p:sldId id="396" r:id="rId119"/>
    <p:sldId id="370" r:id="rId120"/>
    <p:sldId id="371" r:id="rId121"/>
    <p:sldId id="372" r:id="rId122"/>
    <p:sldId id="373" r:id="rId123"/>
    <p:sldId id="374" r:id="rId124"/>
    <p:sldId id="375" r:id="rId125"/>
    <p:sldId id="376" r:id="rId126"/>
    <p:sldId id="377" r:id="rId127"/>
    <p:sldId id="378" r:id="rId128"/>
    <p:sldId id="397" r:id="rId129"/>
    <p:sldId id="380" r:id="rId130"/>
    <p:sldId id="381" r:id="rId131"/>
    <p:sldId id="382" r:id="rId132"/>
    <p:sldId id="383" r:id="rId133"/>
    <p:sldId id="398" r:id="rId134"/>
    <p:sldId id="385" r:id="rId135"/>
    <p:sldId id="386" r:id="rId136"/>
    <p:sldId id="387" r:id="rId137"/>
    <p:sldId id="388" r:id="rId138"/>
    <p:sldId id="389" r:id="rId139"/>
    <p:sldId id="390" r:id="rId140"/>
    <p:sldId id="391" r:id="rId141"/>
    <p:sldId id="399" r:id="rId142"/>
    <p:sldId id="393" r:id="rId143"/>
    <p:sldId id="394" r:id="rId144"/>
    <p:sldId id="395" r:id="rId145"/>
  </p:sldIdLst>
  <p:sldSz cx="12192000" cy="6858000"/>
  <p:notesSz cx="6858000" cy="9144000"/>
  <p:embeddedFontLst>
    <p:embeddedFont>
      <p:font typeface="Montserrat" pitchFamily="2" charset="77"/>
      <p:regular r:id="rId147"/>
      <p:bold r:id="rId148"/>
      <p:italic r:id="rId149"/>
      <p:boldItalic r:id="rId150"/>
    </p:embeddedFont>
    <p:embeddedFont>
      <p:font typeface="Montserrat 1" pitchFamily="2" charset="77"/>
      <p:regular r:id="rId151"/>
      <p:bold r:id="rId152"/>
      <p:italic r:id="rId153"/>
      <p:boldItalic r:id="rId154"/>
    </p:embeddedFont>
    <p:embeddedFont>
      <p:font typeface="Montserrat 1 Bold" pitchFamily="2" charset="77"/>
      <p:regular r:id="rId155"/>
      <p:bold r:id="rId156"/>
      <p:italic r:id="rId157"/>
      <p:boldItalic r:id="rId158"/>
    </p:embeddedFont>
    <p:embeddedFont>
      <p:font typeface="Montserrat 2 Bold" pitchFamily="2" charset="77"/>
      <p:regular r:id="rId159"/>
      <p:bold r:id="rId160"/>
      <p:italic r:id="rId161"/>
      <p:boldItalic r:id="rId162"/>
    </p:embeddedFont>
    <p:embeddedFont>
      <p:font typeface="Montserrat Bold" pitchFamily="2" charset="77"/>
      <p:regular r:id="rId163"/>
      <p:bold r:id="rId164"/>
      <p:italic r:id="rId165"/>
      <p:boldItalic r:id="rId166"/>
    </p:embeddedFont>
    <p:embeddedFont>
      <p:font typeface="Trebuchet MS" panose="020B0703020202090204" pitchFamily="34" charset="0"/>
      <p:regular r:id="rId167"/>
      <p:bold r:id="rId168"/>
      <p:italic r:id="rId169"/>
      <p:boldItalic r:id="rId170"/>
    </p:embeddedFont>
    <p:embeddedFont>
      <p:font typeface="Trebuchet MS Bold" panose="020B0703020202090204" pitchFamily="34" charset="0"/>
      <p:bold r:id="rId171"/>
      <p:italic r:id="rId172"/>
      <p:boldItalic r:id="rId173"/>
    </p:embeddedFont>
  </p:embeddedFontLst>
  <p:defaultTextStyle>
    <a:defPPr>
      <a:defRPr lang="es-P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ing Fracht" id="{96F739D8-8C9C-F04C-899C-5865E9BD3172}">
          <p14:sldIdLst>
            <p14:sldId id="256"/>
            <p14:sldId id="257"/>
            <p14:sldId id="400"/>
            <p14:sldId id="258"/>
            <p14:sldId id="259"/>
            <p14:sldId id="260"/>
            <p14:sldId id="261"/>
            <p14:sldId id="262"/>
            <p14:sldId id="263"/>
            <p14:sldId id="264"/>
            <p14:sldId id="265"/>
            <p14:sldId id="266"/>
            <p14:sldId id="267"/>
            <p14:sldId id="268"/>
          </p14:sldIdLst>
        </p14:section>
        <p14:section name="General Cargo" id="{7BEA4037-25B3-7B4A-9019-40CBE1C979DF}">
          <p14:sldIdLst>
            <p14:sldId id="269"/>
            <p14:sldId id="270"/>
            <p14:sldId id="271"/>
            <p14:sldId id="272"/>
            <p14:sldId id="273"/>
            <p14:sldId id="274"/>
            <p14:sldId id="275"/>
            <p14:sldId id="276"/>
            <p14:sldId id="277"/>
          </p14:sldIdLst>
        </p14:section>
        <p14:section name="AIR FREIGHT" id="{D2A30C0B-F1B1-E74D-AF54-98588CD22403}">
          <p14:sldIdLst>
            <p14:sldId id="278"/>
            <p14:sldId id="279"/>
            <p14:sldId id="280"/>
            <p14:sldId id="281"/>
            <p14:sldId id="282"/>
            <p14:sldId id="283"/>
            <p14:sldId id="284"/>
            <p14:sldId id="285"/>
            <p14:sldId id="286"/>
            <p14:sldId id="287"/>
            <p14:sldId id="288"/>
          </p14:sldIdLst>
        </p14:section>
        <p14:section name="AUTOMOTIVE" id="{FD34D4D5-87BC-5A44-8B2F-AB0332CA84A7}">
          <p14:sldIdLst>
            <p14:sldId id="289"/>
            <p14:sldId id="290"/>
            <p14:sldId id="291"/>
            <p14:sldId id="292"/>
          </p14:sldIdLst>
        </p14:section>
        <p14:section name="CHEMICALS" id="{B8D286D6-4194-FD46-B2B9-B3A1CA18D67B}">
          <p14:sldIdLst>
            <p14:sldId id="293"/>
            <p14:sldId id="294"/>
            <p14:sldId id="295"/>
            <p14:sldId id="296"/>
          </p14:sldIdLst>
        </p14:section>
        <p14:section name="CUSTOMS BROKERAGE" id="{2778BA8C-45AE-EE47-AC14-384FE57C7A21}">
          <p14:sldIdLst>
            <p14:sldId id="297"/>
            <p14:sldId id="298"/>
            <p14:sldId id="299"/>
            <p14:sldId id="300"/>
            <p14:sldId id="301"/>
          </p14:sldIdLst>
        </p14:section>
        <p14:section name="EPC" id="{79DAAC52-D439-E247-A82E-C31C622C46C8}">
          <p14:sldIdLst>
            <p14:sldId id="302"/>
            <p14:sldId id="303"/>
            <p14:sldId id="304"/>
            <p14:sldId id="305"/>
          </p14:sldIdLst>
        </p14:section>
        <p14:section name="FOOD AND BEVERAGES" id="{E113C641-176B-794A-B4B0-571B2D3A02FC}">
          <p14:sldIdLst>
            <p14:sldId id="306"/>
            <p14:sldId id="307"/>
            <p14:sldId id="308"/>
            <p14:sldId id="309"/>
          </p14:sldIdLst>
        </p14:section>
        <p14:section name="HUMANITARIAN AID AND RELIEF" id="{2D7793C2-EE55-094F-86F2-D4D7DE33BFB9}">
          <p14:sldIdLst>
            <p14:sldId id="310"/>
            <p14:sldId id="311"/>
            <p14:sldId id="312"/>
            <p14:sldId id="313"/>
          </p14:sldIdLst>
        </p14:section>
        <p14:section name="MINING" id="{E797732D-AE95-FF41-8CDC-32A497C50EFF}">
          <p14:sldIdLst>
            <p14:sldId id="314"/>
            <p14:sldId id="315"/>
            <p14:sldId id="316"/>
            <p14:sldId id="317"/>
          </p14:sldIdLst>
        </p14:section>
        <p14:section name="OCEAN FREIGHT" id="{EA69BE68-9330-3A48-8A32-4349E9B953C3}">
          <p14:sldIdLst>
            <p14:sldId id="318"/>
            <p14:sldId id="319"/>
            <p14:sldId id="320"/>
            <p14:sldId id="321"/>
          </p14:sldIdLst>
        </p14:section>
        <p14:section name="OIL AND GAS" id="{14A83F2D-8C01-D44D-AD75-F2699CBD2CFC}">
          <p14:sldIdLst>
            <p14:sldId id="322"/>
            <p14:sldId id="323"/>
            <p14:sldId id="324"/>
            <p14:sldId id="325"/>
          </p14:sldIdLst>
        </p14:section>
        <p14:section name="PHARMA" id="{92AF2557-8FF2-7343-A151-55D8875BBA2C}">
          <p14:sldIdLst>
            <p14:sldId id="326"/>
            <p14:sldId id="327"/>
            <p14:sldId id="328"/>
            <p14:sldId id="329"/>
            <p14:sldId id="330"/>
            <p14:sldId id="331"/>
          </p14:sldIdLst>
        </p14:section>
        <p14:section name="PROJECT CARGO" id="{9DAD7B95-1CC5-6041-84D6-7FABFA92151C}">
          <p14:sldIdLst>
            <p14:sldId id="332"/>
            <p14:sldId id="333"/>
            <p14:sldId id="334"/>
            <p14:sldId id="335"/>
            <p14:sldId id="336"/>
            <p14:sldId id="337"/>
            <p14:sldId id="338"/>
            <p14:sldId id="339"/>
            <p14:sldId id="340"/>
            <p14:sldId id="341"/>
            <p14:sldId id="342"/>
            <p14:sldId id="343"/>
            <p14:sldId id="344"/>
            <p14:sldId id="345"/>
            <p14:sldId id="346"/>
            <p14:sldId id="347"/>
            <p14:sldId id="348"/>
            <p14:sldId id="349"/>
            <p14:sldId id="350"/>
            <p14:sldId id="351"/>
            <p14:sldId id="352"/>
            <p14:sldId id="353"/>
            <p14:sldId id="354"/>
          </p14:sldIdLst>
        </p14:section>
        <p14:section name="RAIL FREIGHT" id="{4D31D287-FC32-FA4F-8BC4-7FB92D22852B}">
          <p14:sldIdLst>
            <p14:sldId id="355"/>
            <p14:sldId id="356"/>
            <p14:sldId id="357"/>
            <p14:sldId id="358"/>
            <p14:sldId id="359"/>
            <p14:sldId id="360"/>
            <p14:sldId id="361"/>
            <p14:sldId id="362"/>
            <p14:sldId id="363"/>
            <p14:sldId id="364"/>
            <p14:sldId id="365"/>
            <p14:sldId id="366"/>
            <p14:sldId id="367"/>
            <p14:sldId id="368"/>
          </p14:sldIdLst>
        </p14:section>
        <p14:section name="RENEWABLE ENERGY" id="{F56225F6-2959-1348-B4E5-ABDE48F849E8}">
          <p14:sldIdLst>
            <p14:sldId id="396"/>
            <p14:sldId id="370"/>
            <p14:sldId id="371"/>
            <p14:sldId id="372"/>
            <p14:sldId id="373"/>
          </p14:sldIdLst>
        </p14:section>
        <p14:section name="ROAD FREIGHT" id="{208CFBDF-3EA2-4943-A1DE-143E1BDD9FEF}">
          <p14:sldIdLst>
            <p14:sldId id="374"/>
            <p14:sldId id="375"/>
            <p14:sldId id="376"/>
            <p14:sldId id="377"/>
          </p14:sldIdLst>
        </p14:section>
        <p14:section name="ROAD MACHINERY" id="{FFC8F001-7D5F-E140-B70D-12627AEB5ED2}">
          <p14:sldIdLst>
            <p14:sldId id="378"/>
            <p14:sldId id="397"/>
            <p14:sldId id="380"/>
            <p14:sldId id="381"/>
            <p14:sldId id="382"/>
          </p14:sldIdLst>
        </p14:section>
        <p14:section name="TEXTILE" id="{266AB618-FADF-4846-9A24-37922DC8E4CB}">
          <p14:sldIdLst>
            <p14:sldId id="383"/>
            <p14:sldId id="398"/>
            <p14:sldId id="385"/>
            <p14:sldId id="386"/>
          </p14:sldIdLst>
        </p14:section>
        <p14:section name="WAREHOUSING" id="{9B6EDAB6-3820-D84C-BCBE-8C0158C6F042}">
          <p14:sldIdLst>
            <p14:sldId id="387"/>
            <p14:sldId id="388"/>
            <p14:sldId id="389"/>
            <p14:sldId id="390"/>
          </p14:sldIdLst>
        </p14:section>
        <p14:section name="WOOD, PULP &amp; PAPER" id="{F624CCF5-0C60-914D-B88B-114B128A033A}">
          <p14:sldIdLst>
            <p14:sldId id="391"/>
            <p14:sldId id="399"/>
            <p14:sldId id="393"/>
            <p14:sldId id="394"/>
            <p14:sldId id="395"/>
          </p14:sldIdLst>
        </p14:section>
      </p14:sectionLst>
    </p:ext>
    <p:ext uri="{EFAFB233-063F-42B5-8137-9DF3F51BA10A}">
      <p15:sldGuideLst xmlns:p15="http://schemas.microsoft.com/office/powerpoint/2012/main">
        <p15:guide id="1" orient="horz" pos="2160" userDrawn="1">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83650"/>
    <a:srgbClr val="F3F4F5"/>
    <a:srgbClr val="173650"/>
    <a:srgbClr val="5BC2E7"/>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6291DA-7427-6341-86CD-37A41C0D32B9}" v="25" dt="2025-06-27T08:50:39.3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78" autoAdjust="0"/>
    <p:restoredTop sz="95034" autoAdjust="0"/>
  </p:normalViewPr>
  <p:slideViewPr>
    <p:cSldViewPr snapToGrid="0" showGuides="1">
      <p:cViewPr varScale="1">
        <p:scale>
          <a:sx n="107" d="100"/>
          <a:sy n="107" d="100"/>
        </p:scale>
        <p:origin x="1576" y="480"/>
      </p:cViewPr>
      <p:guideLst>
        <p:guide orient="horz" pos="2160"/>
        <p:guide pos="3840"/>
      </p:guideLst>
    </p:cSldViewPr>
  </p:slideViewPr>
  <p:notesTextViewPr>
    <p:cViewPr>
      <p:scale>
        <a:sx n="400" d="100"/>
        <a:sy n="400" d="100"/>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ppt/slides/slide113.xml" Id="rId117" /><Relationship Type="http://schemas.openxmlformats.org/officeDocument/2006/relationships/slide" Target="/ppt/slides/slide17.xml" Id="rId21" /><Relationship Type="http://schemas.openxmlformats.org/officeDocument/2006/relationships/slide" Target="/ppt/slides/slide38.xml" Id="rId42" /><Relationship Type="http://schemas.openxmlformats.org/officeDocument/2006/relationships/slide" Target="/ppt/slides/slide59.xml" Id="rId63" /><Relationship Type="http://schemas.openxmlformats.org/officeDocument/2006/relationships/slide" Target="/ppt/slides/slide80.xml" Id="rId84" /><Relationship Type="http://schemas.openxmlformats.org/officeDocument/2006/relationships/slide" Target="/ppt/slides/slide134.xml" Id="rId138" /><Relationship Type="http://schemas.openxmlformats.org/officeDocument/2006/relationships/font" Target="/ppt/fonts/font13.fntdata" Id="rId159" /><Relationship Type="http://schemas.openxmlformats.org/officeDocument/2006/relationships/font" Target="/ppt/fonts/font24.fntdata" Id="rId170" /><Relationship Type="http://schemas.openxmlformats.org/officeDocument/2006/relationships/slide" Target="/ppt/slides/slide103.xml" Id="rId107" /><Relationship Type="http://schemas.openxmlformats.org/officeDocument/2006/relationships/slide" Target="/ppt/slides/slide7.xml" Id="rId11" /><Relationship Type="http://schemas.openxmlformats.org/officeDocument/2006/relationships/slide" Target="/ppt/slides/slide28.xml" Id="rId32" /><Relationship Type="http://schemas.openxmlformats.org/officeDocument/2006/relationships/slide" Target="/ppt/slides/slide49.xml" Id="rId53" /><Relationship Type="http://schemas.openxmlformats.org/officeDocument/2006/relationships/slide" Target="/ppt/slides/slide70.xml" Id="rId74" /><Relationship Type="http://schemas.openxmlformats.org/officeDocument/2006/relationships/slide" Target="/ppt/slides/slide124.xml" Id="rId128" /><Relationship Type="http://schemas.openxmlformats.org/officeDocument/2006/relationships/font" Target="/ppt/fonts/font3.fntdata" Id="rId149" /><Relationship Type="http://schemas.openxmlformats.org/officeDocument/2006/relationships/slide" Target="/ppt/slides/slide1.xml" Id="rId5" /><Relationship Type="http://schemas.openxmlformats.org/officeDocument/2006/relationships/slide" Target="/ppt/slides/slide91.xml" Id="rId95" /><Relationship Type="http://schemas.openxmlformats.org/officeDocument/2006/relationships/font" Target="/ppt/fonts/font14.fntdata" Id="rId160" /><Relationship Type="http://schemas.openxmlformats.org/officeDocument/2006/relationships/slide" Target="/ppt/slides/slide18.xml" Id="rId22" /><Relationship Type="http://schemas.openxmlformats.org/officeDocument/2006/relationships/slide" Target="/ppt/slides/slide39.xml" Id="rId43" /><Relationship Type="http://schemas.openxmlformats.org/officeDocument/2006/relationships/slide" Target="/ppt/slides/slide60.xml" Id="rId64" /><Relationship Type="http://schemas.openxmlformats.org/officeDocument/2006/relationships/slide" Target="/ppt/slides/slide114.xml" Id="rId118" /><Relationship Type="http://schemas.openxmlformats.org/officeDocument/2006/relationships/slide" Target="/ppt/slides/slide135.xml" Id="rId139" /><Relationship Type="http://schemas.openxmlformats.org/officeDocument/2006/relationships/slide" Target="/ppt/slides/slide81.xml" Id="rId85" /><Relationship Type="http://schemas.openxmlformats.org/officeDocument/2006/relationships/font" Target="/ppt/fonts/font4.fntdata" Id="rId150" /><Relationship Type="http://schemas.openxmlformats.org/officeDocument/2006/relationships/font" Target="/ppt/fonts/font25.fntdata" Id="rId171" /><Relationship Type="http://schemas.openxmlformats.org/officeDocument/2006/relationships/slide" Target="/ppt/slides/slide8.xml" Id="rId12" /><Relationship Type="http://schemas.openxmlformats.org/officeDocument/2006/relationships/slide" Target="/ppt/slides/slide29.xml" Id="rId33" /><Relationship Type="http://schemas.openxmlformats.org/officeDocument/2006/relationships/slide" Target="/ppt/slides/slide104.xml" Id="rId108" /><Relationship Type="http://schemas.openxmlformats.org/officeDocument/2006/relationships/slide" Target="/ppt/slides/slide125.xml" Id="rId129" /><Relationship Type="http://schemas.openxmlformats.org/officeDocument/2006/relationships/slide" Target="/ppt/slides/slide50.xml" Id="rId54" /><Relationship Type="http://schemas.openxmlformats.org/officeDocument/2006/relationships/slide" Target="/ppt/slides/slide71.xml" Id="rId75" /><Relationship Type="http://schemas.openxmlformats.org/officeDocument/2006/relationships/slide" Target="/ppt/slides/slide92.xml" Id="rId96" /><Relationship Type="http://schemas.openxmlformats.org/officeDocument/2006/relationships/slide" Target="/ppt/slides/slide136.xml" Id="rId140" /><Relationship Type="http://schemas.openxmlformats.org/officeDocument/2006/relationships/font" Target="/ppt/fonts/font15.fntdata" Id="rId161" /><Relationship Type="http://schemas.openxmlformats.org/officeDocument/2006/relationships/slide" Target="/ppt/slides/slide2.xml" Id="rId6" /><Relationship Type="http://schemas.openxmlformats.org/officeDocument/2006/relationships/slide" Target="/ppt/slides/slide19.xml" Id="rId23" /><Relationship Type="http://schemas.openxmlformats.org/officeDocument/2006/relationships/slide" Target="/ppt/slides/slide24.xml" Id="rId28" /><Relationship Type="http://schemas.openxmlformats.org/officeDocument/2006/relationships/slide" Target="/ppt/slides/slide45.xml" Id="rId49" /><Relationship Type="http://schemas.openxmlformats.org/officeDocument/2006/relationships/slide" Target="/ppt/slides/slide110.xml" Id="rId114" /><Relationship Type="http://schemas.openxmlformats.org/officeDocument/2006/relationships/slide" Target="/ppt/slides/slide115.xml" Id="rId119" /><Relationship Type="http://schemas.openxmlformats.org/officeDocument/2006/relationships/slide" Target="/ppt/slides/slide40.xml" Id="rId44" /><Relationship Type="http://schemas.openxmlformats.org/officeDocument/2006/relationships/slide" Target="/ppt/slides/slide56.xml" Id="rId60" /><Relationship Type="http://schemas.openxmlformats.org/officeDocument/2006/relationships/slide" Target="/ppt/slides/slide61.xml" Id="rId65" /><Relationship Type="http://schemas.openxmlformats.org/officeDocument/2006/relationships/slide" Target="/ppt/slides/slide77.xml" Id="rId81" /><Relationship Type="http://schemas.openxmlformats.org/officeDocument/2006/relationships/slide" Target="/ppt/slides/slide82.xml" Id="rId86" /><Relationship Type="http://schemas.openxmlformats.org/officeDocument/2006/relationships/slide" Target="/ppt/slides/slide126.xml" Id="rId130" /><Relationship Type="http://schemas.openxmlformats.org/officeDocument/2006/relationships/slide" Target="/ppt/slides/slide131.xml" Id="rId135" /><Relationship Type="http://schemas.openxmlformats.org/officeDocument/2006/relationships/font" Target="/ppt/fonts/font5.fntdata" Id="rId151" /><Relationship Type="http://schemas.openxmlformats.org/officeDocument/2006/relationships/font" Target="/ppt/fonts/font10.fntdata" Id="rId156" /><Relationship Type="http://schemas.openxmlformats.org/officeDocument/2006/relationships/tableStyles" Target="/ppt/tableStyles.xml" Id="rId177" /><Relationship Type="http://schemas.openxmlformats.org/officeDocument/2006/relationships/font" Target="/ppt/fonts/font26.fntdata" Id="rId172" /><Relationship Type="http://schemas.openxmlformats.org/officeDocument/2006/relationships/slide" Target="/ppt/slides/slide9.xml" Id="rId13" /><Relationship Type="http://schemas.openxmlformats.org/officeDocument/2006/relationships/slide" Target="/ppt/slides/slide14.xml" Id="rId18" /><Relationship Type="http://schemas.openxmlformats.org/officeDocument/2006/relationships/slide" Target="/ppt/slides/slide35.xml" Id="rId39" /><Relationship Type="http://schemas.openxmlformats.org/officeDocument/2006/relationships/slide" Target="/ppt/slides/slide105.xml" Id="rId109" /><Relationship Type="http://schemas.openxmlformats.org/officeDocument/2006/relationships/slide" Target="/ppt/slides/slide30.xml" Id="rId34" /><Relationship Type="http://schemas.openxmlformats.org/officeDocument/2006/relationships/slide" Target="/ppt/slides/slide46.xml" Id="rId50" /><Relationship Type="http://schemas.openxmlformats.org/officeDocument/2006/relationships/slide" Target="/ppt/slides/slide51.xml" Id="rId55" /><Relationship Type="http://schemas.openxmlformats.org/officeDocument/2006/relationships/slide" Target="/ppt/slides/slide72.xml" Id="rId76" /><Relationship Type="http://schemas.openxmlformats.org/officeDocument/2006/relationships/slide" Target="/ppt/slides/slide93.xml" Id="rId97" /><Relationship Type="http://schemas.openxmlformats.org/officeDocument/2006/relationships/slide" Target="/ppt/slides/slide100.xml" Id="rId104" /><Relationship Type="http://schemas.openxmlformats.org/officeDocument/2006/relationships/slide" Target="/ppt/slides/slide116.xml" Id="rId120" /><Relationship Type="http://schemas.openxmlformats.org/officeDocument/2006/relationships/slide" Target="/ppt/slides/slide121.xml" Id="rId125" /><Relationship Type="http://schemas.openxmlformats.org/officeDocument/2006/relationships/slide" Target="/ppt/slides/slide137.xml" Id="rId141" /><Relationship Type="http://schemas.openxmlformats.org/officeDocument/2006/relationships/notesMaster" Target="/ppt/notesMasters/notesMaster1.xml" Id="rId146" /><Relationship Type="http://schemas.openxmlformats.org/officeDocument/2006/relationships/font" Target="/ppt/fonts/font21.fntdata" Id="rId167" /><Relationship Type="http://schemas.openxmlformats.org/officeDocument/2006/relationships/slide" Target="/ppt/slides/slide3.xml" Id="rId7" /><Relationship Type="http://schemas.openxmlformats.org/officeDocument/2006/relationships/slide" Target="/ppt/slides/slide67.xml" Id="rId71" /><Relationship Type="http://schemas.openxmlformats.org/officeDocument/2006/relationships/slide" Target="/ppt/slides/slide88.xml" Id="rId92" /><Relationship Type="http://schemas.openxmlformats.org/officeDocument/2006/relationships/font" Target="/ppt/fonts/font16.fntdata" Id="rId162" /><Relationship Type="http://schemas.openxmlformats.org/officeDocument/2006/relationships/customXml" Target="/customXml/item2.xml" Id="rId2" /><Relationship Type="http://schemas.openxmlformats.org/officeDocument/2006/relationships/slide" Target="/ppt/slides/slide25.xml" Id="rId29" /><Relationship Type="http://schemas.openxmlformats.org/officeDocument/2006/relationships/slide" Target="/ppt/slides/slide20.xml" Id="rId24" /><Relationship Type="http://schemas.openxmlformats.org/officeDocument/2006/relationships/slide" Target="/ppt/slides/slide36.xml" Id="rId40" /><Relationship Type="http://schemas.openxmlformats.org/officeDocument/2006/relationships/slide" Target="/ppt/slides/slide41.xml" Id="rId45" /><Relationship Type="http://schemas.openxmlformats.org/officeDocument/2006/relationships/slide" Target="/ppt/slides/slide62.xml" Id="rId66" /><Relationship Type="http://schemas.openxmlformats.org/officeDocument/2006/relationships/slide" Target="/ppt/slides/slide83.xml" Id="rId87" /><Relationship Type="http://schemas.openxmlformats.org/officeDocument/2006/relationships/slide" Target="/ppt/slides/slide106.xml" Id="rId110" /><Relationship Type="http://schemas.openxmlformats.org/officeDocument/2006/relationships/slide" Target="/ppt/slides/slide111.xml" Id="rId115" /><Relationship Type="http://schemas.openxmlformats.org/officeDocument/2006/relationships/slide" Target="/ppt/slides/slide127.xml" Id="rId131" /><Relationship Type="http://schemas.openxmlformats.org/officeDocument/2006/relationships/slide" Target="/ppt/slides/slide132.xml" Id="rId136" /><Relationship Type="http://schemas.openxmlformats.org/officeDocument/2006/relationships/font" Target="/ppt/fonts/font11.fntdata" Id="rId157" /><Relationship Type="http://schemas.microsoft.com/office/2016/11/relationships/changesInfo" Target="/ppt/changesInfos/changesInfo1.xml" Id="rId178" /><Relationship Type="http://schemas.openxmlformats.org/officeDocument/2006/relationships/slide" Target="/ppt/slides/slide57.xml" Id="rId61" /><Relationship Type="http://schemas.openxmlformats.org/officeDocument/2006/relationships/slide" Target="/ppt/slides/slide78.xml" Id="rId82" /><Relationship Type="http://schemas.openxmlformats.org/officeDocument/2006/relationships/font" Target="/ppt/fonts/font6.fntdata" Id="rId152" /><Relationship Type="http://schemas.openxmlformats.org/officeDocument/2006/relationships/font" Target="/ppt/fonts/font27.fntdata" Id="rId173" /><Relationship Type="http://schemas.openxmlformats.org/officeDocument/2006/relationships/slide" Target="/ppt/slides/slide15.xml" Id="rId19" /><Relationship Type="http://schemas.openxmlformats.org/officeDocument/2006/relationships/slide" Target="/ppt/slides/slide10.xml" Id="rId14" /><Relationship Type="http://schemas.openxmlformats.org/officeDocument/2006/relationships/slide" Target="/ppt/slides/slide26.xml" Id="rId30" /><Relationship Type="http://schemas.openxmlformats.org/officeDocument/2006/relationships/slide" Target="/ppt/slides/slide31.xml" Id="rId35" /><Relationship Type="http://schemas.openxmlformats.org/officeDocument/2006/relationships/slide" Target="/ppt/slides/slide52.xml" Id="rId56" /><Relationship Type="http://schemas.openxmlformats.org/officeDocument/2006/relationships/slide" Target="/ppt/slides/slide73.xml" Id="rId77" /><Relationship Type="http://schemas.openxmlformats.org/officeDocument/2006/relationships/slide" Target="/ppt/slides/slide96.xml" Id="rId100" /><Relationship Type="http://schemas.openxmlformats.org/officeDocument/2006/relationships/slide" Target="/ppt/slides/slide101.xml" Id="rId105" /><Relationship Type="http://schemas.openxmlformats.org/officeDocument/2006/relationships/slide" Target="/ppt/slides/slide122.xml" Id="rId126" /><Relationship Type="http://schemas.openxmlformats.org/officeDocument/2006/relationships/font" Target="/ppt/fonts/font1.fntdata" Id="rId147" /><Relationship Type="http://schemas.openxmlformats.org/officeDocument/2006/relationships/font" Target="/ppt/fonts/font22.fntdata" Id="rId168" /><Relationship Type="http://schemas.openxmlformats.org/officeDocument/2006/relationships/slide" Target="/ppt/slides/slide4.xml" Id="rId8" /><Relationship Type="http://schemas.openxmlformats.org/officeDocument/2006/relationships/slide" Target="/ppt/slides/slide47.xml" Id="rId51" /><Relationship Type="http://schemas.openxmlformats.org/officeDocument/2006/relationships/slide" Target="/ppt/slides/slide68.xml" Id="rId72" /><Relationship Type="http://schemas.openxmlformats.org/officeDocument/2006/relationships/slide" Target="/ppt/slides/slide89.xml" Id="rId93" /><Relationship Type="http://schemas.openxmlformats.org/officeDocument/2006/relationships/slide" Target="/ppt/slides/slide94.xml" Id="rId98" /><Relationship Type="http://schemas.openxmlformats.org/officeDocument/2006/relationships/slide" Target="/ppt/slides/slide117.xml" Id="rId121" /><Relationship Type="http://schemas.openxmlformats.org/officeDocument/2006/relationships/slide" Target="/ppt/slides/slide138.xml" Id="rId142" /><Relationship Type="http://schemas.openxmlformats.org/officeDocument/2006/relationships/font" Target="/ppt/fonts/font17.fntdata" Id="rId163" /><Relationship Type="http://schemas.openxmlformats.org/officeDocument/2006/relationships/customXml" Target="/customXml/item3.xml" Id="rId3" /><Relationship Type="http://schemas.openxmlformats.org/officeDocument/2006/relationships/slide" Target="/ppt/slides/slide21.xml" Id="rId25" /><Relationship Type="http://schemas.openxmlformats.org/officeDocument/2006/relationships/slide" Target="/ppt/slides/slide42.xml" Id="rId46" /><Relationship Type="http://schemas.openxmlformats.org/officeDocument/2006/relationships/slide" Target="/ppt/slides/slide63.xml" Id="rId67" /><Relationship Type="http://schemas.openxmlformats.org/officeDocument/2006/relationships/slide" Target="/ppt/slides/slide112.xml" Id="rId116" /><Relationship Type="http://schemas.openxmlformats.org/officeDocument/2006/relationships/slide" Target="/ppt/slides/slide133.xml" Id="rId137" /><Relationship Type="http://schemas.openxmlformats.org/officeDocument/2006/relationships/font" Target="/ppt/fonts/font12.fntdata" Id="rId158" /><Relationship Type="http://schemas.openxmlformats.org/officeDocument/2006/relationships/slide" Target="/ppt/slides/slide16.xml" Id="rId20" /><Relationship Type="http://schemas.openxmlformats.org/officeDocument/2006/relationships/slide" Target="/ppt/slides/slide37.xml" Id="rId41" /><Relationship Type="http://schemas.openxmlformats.org/officeDocument/2006/relationships/slide" Target="/ppt/slides/slide58.xml" Id="rId62" /><Relationship Type="http://schemas.openxmlformats.org/officeDocument/2006/relationships/slide" Target="/ppt/slides/slide79.xml" Id="rId83" /><Relationship Type="http://schemas.openxmlformats.org/officeDocument/2006/relationships/slide" Target="/ppt/slides/slide84.xml" Id="rId88" /><Relationship Type="http://schemas.openxmlformats.org/officeDocument/2006/relationships/slide" Target="/ppt/slides/slide107.xml" Id="rId111" /><Relationship Type="http://schemas.openxmlformats.org/officeDocument/2006/relationships/slide" Target="/ppt/slides/slide128.xml" Id="rId132" /><Relationship Type="http://schemas.openxmlformats.org/officeDocument/2006/relationships/font" Target="/ppt/fonts/font7.fntdata" Id="rId153" /><Relationship Type="http://schemas.openxmlformats.org/officeDocument/2006/relationships/presProps" Target="/ppt/presProps.xml" Id="rId174" /><Relationship Type="http://schemas.microsoft.com/office/2015/10/relationships/revisionInfo" Target="/ppt/revisionInfo.xml" Id="rId179" /><Relationship Type="http://schemas.openxmlformats.org/officeDocument/2006/relationships/slide" Target="/ppt/slides/slide11.xml" Id="rId15" /><Relationship Type="http://schemas.openxmlformats.org/officeDocument/2006/relationships/slide" Target="/ppt/slides/slide32.xml" Id="rId36" /><Relationship Type="http://schemas.openxmlformats.org/officeDocument/2006/relationships/slide" Target="/ppt/slides/slide53.xml" Id="rId57" /><Relationship Type="http://schemas.openxmlformats.org/officeDocument/2006/relationships/slide" Target="/ppt/slides/slide102.xml" Id="rId106" /><Relationship Type="http://schemas.openxmlformats.org/officeDocument/2006/relationships/slide" Target="/ppt/slides/slide123.xml" Id="rId127" /><Relationship Type="http://schemas.openxmlformats.org/officeDocument/2006/relationships/slide" Target="/ppt/slides/slide6.xml" Id="rId10" /><Relationship Type="http://schemas.openxmlformats.org/officeDocument/2006/relationships/slide" Target="/ppt/slides/slide27.xml" Id="rId31" /><Relationship Type="http://schemas.openxmlformats.org/officeDocument/2006/relationships/slide" Target="/ppt/slides/slide48.xml" Id="rId52" /><Relationship Type="http://schemas.openxmlformats.org/officeDocument/2006/relationships/slide" Target="/ppt/slides/slide69.xml" Id="rId73" /><Relationship Type="http://schemas.openxmlformats.org/officeDocument/2006/relationships/slide" Target="/ppt/slides/slide74.xml" Id="rId78" /><Relationship Type="http://schemas.openxmlformats.org/officeDocument/2006/relationships/slide" Target="/ppt/slides/slide90.xml" Id="rId94" /><Relationship Type="http://schemas.openxmlformats.org/officeDocument/2006/relationships/slide" Target="/ppt/slides/slide95.xml" Id="rId99" /><Relationship Type="http://schemas.openxmlformats.org/officeDocument/2006/relationships/slide" Target="/ppt/slides/slide97.xml" Id="rId101" /><Relationship Type="http://schemas.openxmlformats.org/officeDocument/2006/relationships/slide" Target="/ppt/slides/slide118.xml" Id="rId122" /><Relationship Type="http://schemas.openxmlformats.org/officeDocument/2006/relationships/slide" Target="/ppt/slides/slide139.xml" Id="rId143" /><Relationship Type="http://schemas.openxmlformats.org/officeDocument/2006/relationships/font" Target="/ppt/fonts/font2.fntdata" Id="rId148" /><Relationship Type="http://schemas.openxmlformats.org/officeDocument/2006/relationships/font" Target="/ppt/fonts/font18.fntdata" Id="rId164" /><Relationship Type="http://schemas.openxmlformats.org/officeDocument/2006/relationships/font" Target="/ppt/fonts/font23.fntdata" Id="rId169" /><Relationship Type="http://schemas.openxmlformats.org/officeDocument/2006/relationships/slideMaster" Target="/ppt/slideMasters/slideMaster1.xml" Id="rId4" /><Relationship Type="http://schemas.openxmlformats.org/officeDocument/2006/relationships/slide" Target="/ppt/slides/slide5.xml" Id="rId9" /><Relationship Type="http://schemas.openxmlformats.org/officeDocument/2006/relationships/slide" Target="/ppt/slides/slide22.xml" Id="rId26" /><Relationship Type="http://schemas.openxmlformats.org/officeDocument/2006/relationships/slide" Target="/ppt/slides/slide43.xml" Id="rId47" /><Relationship Type="http://schemas.openxmlformats.org/officeDocument/2006/relationships/slide" Target="/ppt/slides/slide64.xml" Id="rId68" /><Relationship Type="http://schemas.openxmlformats.org/officeDocument/2006/relationships/slide" Target="/ppt/slides/slide85.xml" Id="rId89" /><Relationship Type="http://schemas.openxmlformats.org/officeDocument/2006/relationships/slide" Target="/ppt/slides/slide108.xml" Id="rId112" /><Relationship Type="http://schemas.openxmlformats.org/officeDocument/2006/relationships/slide" Target="/ppt/slides/slide129.xml" Id="rId133" /><Relationship Type="http://schemas.openxmlformats.org/officeDocument/2006/relationships/font" Target="/ppt/fonts/font8.fntdata" Id="rId154" /><Relationship Type="http://schemas.openxmlformats.org/officeDocument/2006/relationships/viewProps" Target="/ppt/viewProps.xml" Id="rId175" /><Relationship Type="http://schemas.openxmlformats.org/officeDocument/2006/relationships/slide" Target="/ppt/slides/slide12.xml" Id="rId16" /><Relationship Type="http://schemas.openxmlformats.org/officeDocument/2006/relationships/slide" Target="/ppt/slides/slide33.xml" Id="rId37" /><Relationship Type="http://schemas.openxmlformats.org/officeDocument/2006/relationships/slide" Target="/ppt/slides/slide54.xml" Id="rId58" /><Relationship Type="http://schemas.openxmlformats.org/officeDocument/2006/relationships/slide" Target="/ppt/slides/slide75.xml" Id="rId79" /><Relationship Type="http://schemas.openxmlformats.org/officeDocument/2006/relationships/slide" Target="/ppt/slides/slide98.xml" Id="rId102" /><Relationship Type="http://schemas.openxmlformats.org/officeDocument/2006/relationships/slide" Target="/ppt/slides/slide119.xml" Id="rId123" /><Relationship Type="http://schemas.openxmlformats.org/officeDocument/2006/relationships/slide" Target="/ppt/slides/slide140.xml" Id="rId144" /><Relationship Type="http://schemas.openxmlformats.org/officeDocument/2006/relationships/slide" Target="/ppt/slides/slide86.xml" Id="rId90" /><Relationship Type="http://schemas.openxmlformats.org/officeDocument/2006/relationships/font" Target="/ppt/fonts/font19.fntdata" Id="rId165" /><Relationship Type="http://schemas.openxmlformats.org/officeDocument/2006/relationships/slide" Target="/ppt/slides/slide23.xml" Id="rId27" /><Relationship Type="http://schemas.openxmlformats.org/officeDocument/2006/relationships/slide" Target="/ppt/slides/slide44.xml" Id="rId48" /><Relationship Type="http://schemas.openxmlformats.org/officeDocument/2006/relationships/slide" Target="/ppt/slides/slide65.xml" Id="rId69" /><Relationship Type="http://schemas.openxmlformats.org/officeDocument/2006/relationships/slide" Target="/ppt/slides/slide109.xml" Id="rId113" /><Relationship Type="http://schemas.openxmlformats.org/officeDocument/2006/relationships/slide" Target="/ppt/slides/slide130.xml" Id="rId134" /><Relationship Type="http://schemas.openxmlformats.org/officeDocument/2006/relationships/slide" Target="/ppt/slides/slide76.xml" Id="rId80" /><Relationship Type="http://schemas.openxmlformats.org/officeDocument/2006/relationships/font" Target="/ppt/fonts/font9.fntdata" Id="rId155" /><Relationship Type="http://schemas.openxmlformats.org/officeDocument/2006/relationships/theme" Target="/ppt/theme/theme1.xml" Id="rId176" /><Relationship Type="http://schemas.openxmlformats.org/officeDocument/2006/relationships/slide" Target="/ppt/slides/slide13.xml" Id="rId17" /><Relationship Type="http://schemas.openxmlformats.org/officeDocument/2006/relationships/slide" Target="/ppt/slides/slide34.xml" Id="rId38" /><Relationship Type="http://schemas.openxmlformats.org/officeDocument/2006/relationships/slide" Target="/ppt/slides/slide55.xml" Id="rId59" /><Relationship Type="http://schemas.openxmlformats.org/officeDocument/2006/relationships/slide" Target="/ppt/slides/slide99.xml" Id="rId103" /><Relationship Type="http://schemas.openxmlformats.org/officeDocument/2006/relationships/slide" Target="/ppt/slides/slide120.xml" Id="rId124" /><Relationship Type="http://schemas.openxmlformats.org/officeDocument/2006/relationships/slide" Target="/ppt/slides/slide66.xml" Id="rId70" /><Relationship Type="http://schemas.openxmlformats.org/officeDocument/2006/relationships/slide" Target="/ppt/slides/slide87.xml" Id="rId91" /><Relationship Type="http://schemas.openxmlformats.org/officeDocument/2006/relationships/slide" Target="/ppt/slides/slide141.xml" Id="rId145" /><Relationship Type="http://schemas.openxmlformats.org/officeDocument/2006/relationships/font" Target="/ppt/fonts/font20.fntdata" Id="rId166" /><Relationship Type="http://schemas.openxmlformats.org/officeDocument/2006/relationships/customXml" Target="/customXml/item1.xml" Id="rId1"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a Van Esbroeck" userId="134fc993-7b81-4a7c-b1f6-6ae1dd5ae1ac" providerId="ADAL" clId="{A46291DA-7427-6341-86CD-37A41C0D32B9}"/>
    <pc:docChg chg="undo custSel addSld modSld modMainMaster addSection modSection">
      <pc:chgData name="Luka Van Esbroeck" userId="134fc993-7b81-4a7c-b1f6-6ae1dd5ae1ac" providerId="ADAL" clId="{A46291DA-7427-6341-86CD-37A41C0D32B9}" dt="2025-06-27T08:51:40.443" v="234" actId="122"/>
      <pc:docMkLst>
        <pc:docMk/>
      </pc:docMkLst>
      <pc:sldChg chg="addSp delSp modSp mod">
        <pc:chgData name="Luka Van Esbroeck" userId="134fc993-7b81-4a7c-b1f6-6ae1dd5ae1ac" providerId="ADAL" clId="{A46291DA-7427-6341-86CD-37A41C0D32B9}" dt="2025-06-27T08:51:40.443" v="234" actId="122"/>
        <pc:sldMkLst>
          <pc:docMk/>
          <pc:sldMk cId="0" sldId="257"/>
        </pc:sldMkLst>
        <pc:spChg chg="mod">
          <ac:chgData name="Luka Van Esbroeck" userId="134fc993-7b81-4a7c-b1f6-6ae1dd5ae1ac" providerId="ADAL" clId="{A46291DA-7427-6341-86CD-37A41C0D32B9}" dt="2025-06-27T08:51:40.443" v="234" actId="122"/>
          <ac:spMkLst>
            <pc:docMk/>
            <pc:sldMk cId="0" sldId="257"/>
            <ac:spMk id="9" creationId="{00000000-0000-0000-0000-000000000000}"/>
          </ac:spMkLst>
        </pc:spChg>
      </pc:sldChg>
      <pc:sldChg chg="modSp mod">
        <pc:chgData name="Luka Van Esbroeck" userId="134fc993-7b81-4a7c-b1f6-6ae1dd5ae1ac" providerId="ADAL" clId="{A46291DA-7427-6341-86CD-37A41C0D32B9}" dt="2025-06-23T10:20:46.301" v="232" actId="34135"/>
        <pc:sldMkLst>
          <pc:docMk/>
          <pc:sldMk cId="0" sldId="297"/>
        </pc:sldMkLst>
        <pc:spChg chg="mod">
          <ac:chgData name="Luka Van Esbroeck" userId="134fc993-7b81-4a7c-b1f6-6ae1dd5ae1ac" providerId="ADAL" clId="{A46291DA-7427-6341-86CD-37A41C0D32B9}" dt="2025-06-23T10:20:46.301" v="232" actId="34135"/>
          <ac:spMkLst>
            <pc:docMk/>
            <pc:sldMk cId="0" sldId="297"/>
            <ac:spMk id="4" creationId="{00000000-0000-0000-0000-000000000000}"/>
          </ac:spMkLst>
        </pc:spChg>
      </pc:sldChg>
      <pc:sldChg chg="addSp delSp modSp add mod setBg modClrScheme chgLayout">
        <pc:chgData name="Luka Van Esbroeck" userId="134fc993-7b81-4a7c-b1f6-6ae1dd5ae1ac" providerId="ADAL" clId="{A46291DA-7427-6341-86CD-37A41C0D32B9}" dt="2025-06-23T10:00:25.418" v="186" actId="14100"/>
        <pc:sldMkLst>
          <pc:docMk/>
          <pc:sldMk cId="0" sldId="400"/>
        </pc:sldMkLst>
        <pc:spChg chg="mod modCrop">
          <ac:chgData name="Luka Van Esbroeck" userId="134fc993-7b81-4a7c-b1f6-6ae1dd5ae1ac" providerId="ADAL" clId="{A46291DA-7427-6341-86CD-37A41C0D32B9}" dt="2025-06-23T09:58:16.184" v="165" actId="34135"/>
          <ac:spMkLst>
            <pc:docMk/>
            <pc:sldMk cId="0" sldId="400"/>
            <ac:spMk id="5" creationId="{00000000-0000-0000-0000-000000000000}"/>
          </ac:spMkLst>
        </pc:spChg>
        <pc:spChg chg="mod topLvl">
          <ac:chgData name="Luka Van Esbroeck" userId="134fc993-7b81-4a7c-b1f6-6ae1dd5ae1ac" providerId="ADAL" clId="{A46291DA-7427-6341-86CD-37A41C0D32B9}" dt="2025-06-23T09:58:23.925" v="167" actId="34135"/>
          <ac:spMkLst>
            <pc:docMk/>
            <pc:sldMk cId="0" sldId="400"/>
            <ac:spMk id="7" creationId="{00000000-0000-0000-0000-000000000000}"/>
          </ac:spMkLst>
        </pc:spChg>
        <pc:spChg chg="mod topLvl">
          <ac:chgData name="Luka Van Esbroeck" userId="134fc993-7b81-4a7c-b1f6-6ae1dd5ae1ac" providerId="ADAL" clId="{A46291DA-7427-6341-86CD-37A41C0D32B9}" dt="2025-06-23T09:59:27.436" v="173" actId="1076"/>
          <ac:spMkLst>
            <pc:docMk/>
            <pc:sldMk cId="0" sldId="400"/>
            <ac:spMk id="12" creationId="{00000000-0000-0000-0000-000000000000}"/>
          </ac:spMkLst>
        </pc:spChg>
        <pc:spChg chg="mod topLvl">
          <ac:chgData name="Luka Van Esbroeck" userId="134fc993-7b81-4a7c-b1f6-6ae1dd5ae1ac" providerId="ADAL" clId="{A46291DA-7427-6341-86CD-37A41C0D32B9}" dt="2025-06-23T09:59:27.436" v="173" actId="1076"/>
          <ac:spMkLst>
            <pc:docMk/>
            <pc:sldMk cId="0" sldId="400"/>
            <ac:spMk id="13" creationId="{00000000-0000-0000-0000-000000000000}"/>
          </ac:spMkLst>
        </pc:spChg>
        <pc:spChg chg="mod topLvl">
          <ac:chgData name="Luka Van Esbroeck" userId="134fc993-7b81-4a7c-b1f6-6ae1dd5ae1ac" providerId="ADAL" clId="{A46291DA-7427-6341-86CD-37A41C0D32B9}" dt="2025-06-23T09:59:27.436" v="173" actId="1076"/>
          <ac:spMkLst>
            <pc:docMk/>
            <pc:sldMk cId="0" sldId="400"/>
            <ac:spMk id="14" creationId="{00000000-0000-0000-0000-000000000000}"/>
          </ac:spMkLst>
        </pc:spChg>
        <pc:spChg chg="mod topLvl">
          <ac:chgData name="Luka Van Esbroeck" userId="134fc993-7b81-4a7c-b1f6-6ae1dd5ae1ac" providerId="ADAL" clId="{A46291DA-7427-6341-86CD-37A41C0D32B9}" dt="2025-06-23T09:59:27.436" v="173" actId="1076"/>
          <ac:spMkLst>
            <pc:docMk/>
            <pc:sldMk cId="0" sldId="400"/>
            <ac:spMk id="15" creationId="{00000000-0000-0000-0000-000000000000}"/>
          </ac:spMkLst>
        </pc:spChg>
        <pc:spChg chg="mod topLvl">
          <ac:chgData name="Luka Van Esbroeck" userId="134fc993-7b81-4a7c-b1f6-6ae1dd5ae1ac" providerId="ADAL" clId="{A46291DA-7427-6341-86CD-37A41C0D32B9}" dt="2025-06-23T09:59:27.436" v="173" actId="1076"/>
          <ac:spMkLst>
            <pc:docMk/>
            <pc:sldMk cId="0" sldId="400"/>
            <ac:spMk id="16" creationId="{00000000-0000-0000-0000-000000000000}"/>
          </ac:spMkLst>
        </pc:spChg>
        <pc:spChg chg="mod topLvl">
          <ac:chgData name="Luka Van Esbroeck" userId="134fc993-7b81-4a7c-b1f6-6ae1dd5ae1ac" providerId="ADAL" clId="{A46291DA-7427-6341-86CD-37A41C0D32B9}" dt="2025-06-23T09:59:27.436" v="173" actId="1076"/>
          <ac:spMkLst>
            <pc:docMk/>
            <pc:sldMk cId="0" sldId="400"/>
            <ac:spMk id="17" creationId="{00000000-0000-0000-0000-000000000000}"/>
          </ac:spMkLst>
        </pc:spChg>
        <pc:spChg chg="mod topLvl">
          <ac:chgData name="Luka Van Esbroeck" userId="134fc993-7b81-4a7c-b1f6-6ae1dd5ae1ac" providerId="ADAL" clId="{A46291DA-7427-6341-86CD-37A41C0D32B9}" dt="2025-06-23T09:59:27.436" v="173" actId="1076"/>
          <ac:spMkLst>
            <pc:docMk/>
            <pc:sldMk cId="0" sldId="400"/>
            <ac:spMk id="18" creationId="{00000000-0000-0000-0000-000000000000}"/>
          </ac:spMkLst>
        </pc:spChg>
        <pc:spChg chg="mod topLvl">
          <ac:chgData name="Luka Van Esbroeck" userId="134fc993-7b81-4a7c-b1f6-6ae1dd5ae1ac" providerId="ADAL" clId="{A46291DA-7427-6341-86CD-37A41C0D32B9}" dt="2025-06-23T09:59:27.436" v="173" actId="1076"/>
          <ac:spMkLst>
            <pc:docMk/>
            <pc:sldMk cId="0" sldId="400"/>
            <ac:spMk id="19" creationId="{00000000-0000-0000-0000-000000000000}"/>
          </ac:spMkLst>
        </pc:spChg>
        <pc:spChg chg="mod topLvl">
          <ac:chgData name="Luka Van Esbroeck" userId="134fc993-7b81-4a7c-b1f6-6ae1dd5ae1ac" providerId="ADAL" clId="{A46291DA-7427-6341-86CD-37A41C0D32B9}" dt="2025-06-23T09:59:27.436" v="173" actId="1076"/>
          <ac:spMkLst>
            <pc:docMk/>
            <pc:sldMk cId="0" sldId="400"/>
            <ac:spMk id="20" creationId="{00000000-0000-0000-0000-000000000000}"/>
          </ac:spMkLst>
        </pc:spChg>
        <pc:spChg chg="mod topLvl">
          <ac:chgData name="Luka Van Esbroeck" userId="134fc993-7b81-4a7c-b1f6-6ae1dd5ae1ac" providerId="ADAL" clId="{A46291DA-7427-6341-86CD-37A41C0D32B9}" dt="2025-06-23T09:59:27.436" v="173" actId="1076"/>
          <ac:spMkLst>
            <pc:docMk/>
            <pc:sldMk cId="0" sldId="400"/>
            <ac:spMk id="21" creationId="{00000000-0000-0000-0000-000000000000}"/>
          </ac:spMkLst>
        </pc:spChg>
        <pc:spChg chg="mod">
          <ac:chgData name="Luka Van Esbroeck" userId="134fc993-7b81-4a7c-b1f6-6ae1dd5ae1ac" providerId="ADAL" clId="{A46291DA-7427-6341-86CD-37A41C0D32B9}" dt="2025-06-23T09:58:59.093" v="171" actId="1076"/>
          <ac:spMkLst>
            <pc:docMk/>
            <pc:sldMk cId="0" sldId="400"/>
            <ac:spMk id="22" creationId="{00000000-0000-0000-0000-000000000000}"/>
          </ac:spMkLst>
        </pc:spChg>
        <pc:spChg chg="mod">
          <ac:chgData name="Luka Van Esbroeck" userId="134fc993-7b81-4a7c-b1f6-6ae1dd5ae1ac" providerId="ADAL" clId="{A46291DA-7427-6341-86CD-37A41C0D32B9}" dt="2025-06-23T09:58:59.093" v="171" actId="1076"/>
          <ac:spMkLst>
            <pc:docMk/>
            <pc:sldMk cId="0" sldId="400"/>
            <ac:spMk id="23" creationId="{00000000-0000-0000-0000-000000000000}"/>
          </ac:spMkLst>
        </pc:spChg>
        <pc:spChg chg="mod">
          <ac:chgData name="Luka Van Esbroeck" userId="134fc993-7b81-4a7c-b1f6-6ae1dd5ae1ac" providerId="ADAL" clId="{A46291DA-7427-6341-86CD-37A41C0D32B9}" dt="2025-06-23T09:59:34.266" v="174" actId="1076"/>
          <ac:spMkLst>
            <pc:docMk/>
            <pc:sldMk cId="0" sldId="400"/>
            <ac:spMk id="24" creationId="{00000000-0000-0000-0000-000000000000}"/>
          </ac:spMkLst>
        </pc:spChg>
        <pc:spChg chg="mod">
          <ac:chgData name="Luka Van Esbroeck" userId="134fc993-7b81-4a7c-b1f6-6ae1dd5ae1ac" providerId="ADAL" clId="{A46291DA-7427-6341-86CD-37A41C0D32B9}" dt="2025-06-23T09:54:11.472" v="129" actId="34135"/>
          <ac:spMkLst>
            <pc:docMk/>
            <pc:sldMk cId="0" sldId="400"/>
            <ac:spMk id="25" creationId="{00000000-0000-0000-0000-000000000000}"/>
          </ac:spMkLst>
        </pc:spChg>
        <pc:spChg chg="add mod ord">
          <ac:chgData name="Luka Van Esbroeck" userId="134fc993-7b81-4a7c-b1f6-6ae1dd5ae1ac" providerId="ADAL" clId="{A46291DA-7427-6341-86CD-37A41C0D32B9}" dt="2025-06-23T10:00:25.418" v="186" actId="14100"/>
          <ac:spMkLst>
            <pc:docMk/>
            <pc:sldMk cId="0" sldId="400"/>
            <ac:spMk id="27" creationId="{936994A7-5F77-97FE-73CD-A77958BD917A}"/>
          </ac:spMkLst>
        </pc:spChg>
        <pc:spChg chg="add mod ord">
          <ac:chgData name="Luka Van Esbroeck" userId="134fc993-7b81-4a7c-b1f6-6ae1dd5ae1ac" providerId="ADAL" clId="{A46291DA-7427-6341-86CD-37A41C0D32B9}" dt="2025-06-23T10:00:04.893" v="182" actId="1076"/>
          <ac:spMkLst>
            <pc:docMk/>
            <pc:sldMk cId="0" sldId="400"/>
            <ac:spMk id="29" creationId="{C2F17116-EDAC-0194-3C23-484ED2550C86}"/>
          </ac:spMkLst>
        </pc:spChg>
        <pc:spChg chg="add del mod ord">
          <ac:chgData name="Luka Van Esbroeck" userId="134fc993-7b81-4a7c-b1f6-6ae1dd5ae1ac" providerId="ADAL" clId="{A46291DA-7427-6341-86CD-37A41C0D32B9}" dt="2025-06-23T09:59:50.082" v="179"/>
          <ac:spMkLst>
            <pc:docMk/>
            <pc:sldMk cId="0" sldId="400"/>
            <ac:spMk id="31" creationId="{61B4B0A1-D07E-7364-9353-1B42BEEB2E06}"/>
          </ac:spMkLst>
        </pc:spChg>
      </pc:sldChg>
      <pc:sldMasterChg chg="modSp mod modSldLayout">
        <pc:chgData name="Luka Van Esbroeck" userId="134fc993-7b81-4a7c-b1f6-6ae1dd5ae1ac" providerId="ADAL" clId="{A46291DA-7427-6341-86CD-37A41C0D32B9}" dt="2025-06-23T07:54:37.169" v="52" actId="255"/>
        <pc:sldMasterMkLst>
          <pc:docMk/>
          <pc:sldMasterMk cId="757955707" sldId="2147483648"/>
        </pc:sldMasterMkLst>
        <pc:spChg chg="mod">
          <ac:chgData name="Luka Van Esbroeck" userId="134fc993-7b81-4a7c-b1f6-6ae1dd5ae1ac" providerId="ADAL" clId="{A46291DA-7427-6341-86CD-37A41C0D32B9}" dt="2025-06-23T07:42:40.547" v="6" actId="3064"/>
          <ac:spMkLst>
            <pc:docMk/>
            <pc:sldMasterMk cId="757955707" sldId="2147483648"/>
            <ac:spMk id="2" creationId="{487FC4A6-7301-C2D0-4DF4-40E9306F47B1}"/>
          </ac:spMkLst>
        </pc:spChg>
        <pc:sldLayoutChg chg="addSp delSp modSp mod">
          <pc:chgData name="Luka Van Esbroeck" userId="134fc993-7b81-4a7c-b1f6-6ae1dd5ae1ac" providerId="ADAL" clId="{A46291DA-7427-6341-86CD-37A41C0D32B9}" dt="2025-06-23T07:54:37.169" v="52" actId="255"/>
          <pc:sldLayoutMkLst>
            <pc:docMk/>
            <pc:sldMasterMk cId="757955707" sldId="2147483648"/>
            <pc:sldLayoutMk cId="674430202" sldId="2147483649"/>
          </pc:sldLayoutMkLst>
          <pc:spChg chg="mod">
            <ac:chgData name="Luka Van Esbroeck" userId="134fc993-7b81-4a7c-b1f6-6ae1dd5ae1ac" providerId="ADAL" clId="{A46291DA-7427-6341-86CD-37A41C0D32B9}" dt="2025-06-23T07:50:59.641" v="36" actId="3064"/>
            <ac:spMkLst>
              <pc:docMk/>
              <pc:sldMasterMk cId="757955707" sldId="2147483648"/>
              <pc:sldLayoutMk cId="674430202" sldId="2147483649"/>
              <ac:spMk id="5" creationId="{D10A7C98-893C-1176-46CA-3DA053A90F80}"/>
            </ac:spMkLst>
          </pc:spChg>
          <pc:spChg chg="mod">
            <ac:chgData name="Luka Van Esbroeck" userId="134fc993-7b81-4a7c-b1f6-6ae1dd5ae1ac" providerId="ADAL" clId="{A46291DA-7427-6341-86CD-37A41C0D32B9}" dt="2025-06-23T07:50:59.641" v="36" actId="3064"/>
            <ac:spMkLst>
              <pc:docMk/>
              <pc:sldMasterMk cId="757955707" sldId="2147483648"/>
              <pc:sldLayoutMk cId="674430202" sldId="2147483649"/>
              <ac:spMk id="7" creationId="{A73722D1-7472-EC5A-028C-082AC6F6976E}"/>
            </ac:spMkLst>
          </pc:spChg>
          <pc:spChg chg="mod">
            <ac:chgData name="Luka Van Esbroeck" userId="134fc993-7b81-4a7c-b1f6-6ae1dd5ae1ac" providerId="ADAL" clId="{A46291DA-7427-6341-86CD-37A41C0D32B9}" dt="2025-06-23T07:54:37.169" v="52" actId="255"/>
            <ac:spMkLst>
              <pc:docMk/>
              <pc:sldMasterMk cId="757955707" sldId="2147483648"/>
              <pc:sldLayoutMk cId="674430202" sldId="2147483649"/>
              <ac:spMk id="8" creationId="{4C18FAFC-A3A1-49B0-E1AB-D6DA1C4601A8}"/>
            </ac:spMkLst>
          </pc:spChg>
          <pc:spChg chg="mod">
            <ac:chgData name="Luka Van Esbroeck" userId="134fc993-7b81-4a7c-b1f6-6ae1dd5ae1ac" providerId="ADAL" clId="{A46291DA-7427-6341-86CD-37A41C0D32B9}" dt="2025-06-23T07:50:59.641" v="36" actId="3064"/>
            <ac:spMkLst>
              <pc:docMk/>
              <pc:sldMasterMk cId="757955707" sldId="2147483648"/>
              <pc:sldLayoutMk cId="674430202" sldId="2147483649"/>
              <ac:spMk id="9" creationId="{79BB332C-F51E-87D4-C073-5EA9CE39EF41}"/>
            </ac:spMkLst>
          </pc:spChg>
        </pc:sldLayoutChg>
        <pc:sldLayoutChg chg="addSp delSp modSp mod">
          <pc:chgData name="Luka Van Esbroeck" userId="134fc993-7b81-4a7c-b1f6-6ae1dd5ae1ac" providerId="ADAL" clId="{A46291DA-7427-6341-86CD-37A41C0D32B9}" dt="2025-06-23T07:38:48.389" v="1" actId="478"/>
          <pc:sldLayoutMkLst>
            <pc:docMk/>
            <pc:sldMasterMk cId="757955707" sldId="2147483648"/>
            <pc:sldLayoutMk cId="3392221097" sldId="2147483651"/>
          </pc:sldLayoutMkLst>
        </pc:sldLayoutChg>
        <pc:sldLayoutChg chg="modSp mod">
          <pc:chgData name="Luka Van Esbroeck" userId="134fc993-7b81-4a7c-b1f6-6ae1dd5ae1ac" providerId="ADAL" clId="{A46291DA-7427-6341-86CD-37A41C0D32B9}" dt="2025-06-23T07:52:12.793" v="39" actId="255"/>
          <pc:sldLayoutMkLst>
            <pc:docMk/>
            <pc:sldMasterMk cId="757955707" sldId="2147483648"/>
            <pc:sldLayoutMk cId="455406656" sldId="2147483660"/>
          </pc:sldLayoutMkLst>
          <pc:spChg chg="mod">
            <ac:chgData name="Luka Van Esbroeck" userId="134fc993-7b81-4a7c-b1f6-6ae1dd5ae1ac" providerId="ADAL" clId="{A46291DA-7427-6341-86CD-37A41C0D32B9}" dt="2025-06-23T07:46:39.444" v="13" actId="3064"/>
            <ac:spMkLst>
              <pc:docMk/>
              <pc:sldMasterMk cId="757955707" sldId="2147483648"/>
              <pc:sldLayoutMk cId="455406656" sldId="2147483660"/>
              <ac:spMk id="2" creationId="{05C69DAD-26B4-145F-DCA2-986DF5B9081A}"/>
            </ac:spMkLst>
          </pc:spChg>
          <pc:spChg chg="mod">
            <ac:chgData name="Luka Van Esbroeck" userId="134fc993-7b81-4a7c-b1f6-6ae1dd5ae1ac" providerId="ADAL" clId="{A46291DA-7427-6341-86CD-37A41C0D32B9}" dt="2025-06-23T07:46:39.444" v="13" actId="3064"/>
            <ac:spMkLst>
              <pc:docMk/>
              <pc:sldMasterMk cId="757955707" sldId="2147483648"/>
              <pc:sldLayoutMk cId="455406656" sldId="2147483660"/>
              <ac:spMk id="3" creationId="{93DE4791-B970-A879-1D72-DD4526580148}"/>
            </ac:spMkLst>
          </pc:spChg>
          <pc:spChg chg="mod">
            <ac:chgData name="Luka Van Esbroeck" userId="134fc993-7b81-4a7c-b1f6-6ae1dd5ae1ac" providerId="ADAL" clId="{A46291DA-7427-6341-86CD-37A41C0D32B9}" dt="2025-06-23T07:46:39.444" v="13" actId="3064"/>
            <ac:spMkLst>
              <pc:docMk/>
              <pc:sldMasterMk cId="757955707" sldId="2147483648"/>
              <pc:sldLayoutMk cId="455406656" sldId="2147483660"/>
              <ac:spMk id="4" creationId="{810BA82D-F440-47B6-F48C-7A8217BB6962}"/>
            </ac:spMkLst>
          </pc:spChg>
          <pc:spChg chg="mod">
            <ac:chgData name="Luka Van Esbroeck" userId="134fc993-7b81-4a7c-b1f6-6ae1dd5ae1ac" providerId="ADAL" clId="{A46291DA-7427-6341-86CD-37A41C0D32B9}" dt="2025-06-23T07:46:39.444" v="13" actId="3064"/>
            <ac:spMkLst>
              <pc:docMk/>
              <pc:sldMasterMk cId="757955707" sldId="2147483648"/>
              <pc:sldLayoutMk cId="455406656" sldId="2147483660"/>
              <ac:spMk id="5" creationId="{3328EAA2-B5EB-EB4E-F190-622BA0595456}"/>
            </ac:spMkLst>
          </pc:spChg>
          <pc:spChg chg="mod">
            <ac:chgData name="Luka Van Esbroeck" userId="134fc993-7b81-4a7c-b1f6-6ae1dd5ae1ac" providerId="ADAL" clId="{A46291DA-7427-6341-86CD-37A41C0D32B9}" dt="2025-06-23T07:52:12.793" v="39" actId="255"/>
            <ac:spMkLst>
              <pc:docMk/>
              <pc:sldMasterMk cId="757955707" sldId="2147483648"/>
              <pc:sldLayoutMk cId="455406656" sldId="2147483660"/>
              <ac:spMk id="7" creationId="{583831FB-47F7-8780-CC3B-71451999DE39}"/>
            </ac:spMkLst>
          </pc:spChg>
        </pc:sldLayoutChg>
        <pc:sldLayoutChg chg="modSp mod">
          <pc:chgData name="Luka Van Esbroeck" userId="134fc993-7b81-4a7c-b1f6-6ae1dd5ae1ac" providerId="ADAL" clId="{A46291DA-7427-6341-86CD-37A41C0D32B9}" dt="2025-06-23T07:44:16.034" v="10" actId="3064"/>
          <pc:sldLayoutMkLst>
            <pc:docMk/>
            <pc:sldMasterMk cId="757955707" sldId="2147483648"/>
            <pc:sldLayoutMk cId="3119303182" sldId="2147483661"/>
          </pc:sldLayoutMkLst>
          <pc:spChg chg="mod">
            <ac:chgData name="Luka Van Esbroeck" userId="134fc993-7b81-4a7c-b1f6-6ae1dd5ae1ac" providerId="ADAL" clId="{A46291DA-7427-6341-86CD-37A41C0D32B9}" dt="2025-06-23T07:44:16.034" v="10" actId="3064"/>
            <ac:spMkLst>
              <pc:docMk/>
              <pc:sldMasterMk cId="757955707" sldId="2147483648"/>
              <pc:sldLayoutMk cId="3119303182" sldId="2147483661"/>
              <ac:spMk id="2" creationId="{DB042AD8-1C8E-23C0-5A89-1920DAA7F37C}"/>
            </ac:spMkLst>
          </pc:spChg>
        </pc:sldLayoutChg>
        <pc:sldLayoutChg chg="modSp mod">
          <pc:chgData name="Luka Van Esbroeck" userId="134fc993-7b81-4a7c-b1f6-6ae1dd5ae1ac" providerId="ADAL" clId="{A46291DA-7427-6341-86CD-37A41C0D32B9}" dt="2025-06-23T07:53:14.250" v="41" actId="255"/>
          <pc:sldLayoutMkLst>
            <pc:docMk/>
            <pc:sldMasterMk cId="757955707" sldId="2147483648"/>
            <pc:sldLayoutMk cId="1306428242" sldId="2147483662"/>
          </pc:sldLayoutMkLst>
          <pc:spChg chg="mod">
            <ac:chgData name="Luka Van Esbroeck" userId="134fc993-7b81-4a7c-b1f6-6ae1dd5ae1ac" providerId="ADAL" clId="{A46291DA-7427-6341-86CD-37A41C0D32B9}" dt="2025-06-23T07:47:13.862" v="15" actId="3064"/>
            <ac:spMkLst>
              <pc:docMk/>
              <pc:sldMasterMk cId="757955707" sldId="2147483648"/>
              <pc:sldLayoutMk cId="1306428242" sldId="2147483662"/>
              <ac:spMk id="10" creationId="{14E7C85C-4E77-90D2-46CD-08D3DE76DA6E}"/>
            </ac:spMkLst>
          </pc:spChg>
          <pc:spChg chg="mod">
            <ac:chgData name="Luka Van Esbroeck" userId="134fc993-7b81-4a7c-b1f6-6ae1dd5ae1ac" providerId="ADAL" clId="{A46291DA-7427-6341-86CD-37A41C0D32B9}" dt="2025-06-23T07:47:13.862" v="15" actId="3064"/>
            <ac:spMkLst>
              <pc:docMk/>
              <pc:sldMasterMk cId="757955707" sldId="2147483648"/>
              <pc:sldLayoutMk cId="1306428242" sldId="2147483662"/>
              <ac:spMk id="11" creationId="{7E3CEA46-6A17-465F-3E02-6BD66FDE74B0}"/>
            </ac:spMkLst>
          </pc:spChg>
          <pc:spChg chg="mod">
            <ac:chgData name="Luka Van Esbroeck" userId="134fc993-7b81-4a7c-b1f6-6ae1dd5ae1ac" providerId="ADAL" clId="{A46291DA-7427-6341-86CD-37A41C0D32B9}" dt="2025-06-23T07:47:13.862" v="15" actId="3064"/>
            <ac:spMkLst>
              <pc:docMk/>
              <pc:sldMasterMk cId="757955707" sldId="2147483648"/>
              <pc:sldLayoutMk cId="1306428242" sldId="2147483662"/>
              <ac:spMk id="12" creationId="{C3577081-600E-15F2-47F6-FF3376A8F171}"/>
            </ac:spMkLst>
          </pc:spChg>
          <pc:spChg chg="mod">
            <ac:chgData name="Luka Van Esbroeck" userId="134fc993-7b81-4a7c-b1f6-6ae1dd5ae1ac" providerId="ADAL" clId="{A46291DA-7427-6341-86CD-37A41C0D32B9}" dt="2025-06-23T07:53:14.250" v="41" actId="255"/>
            <ac:spMkLst>
              <pc:docMk/>
              <pc:sldMasterMk cId="757955707" sldId="2147483648"/>
              <pc:sldLayoutMk cId="1306428242" sldId="2147483662"/>
              <ac:spMk id="13" creationId="{03D2EE22-372F-17D2-E1A9-E20FD4DBBBFA}"/>
            </ac:spMkLst>
          </pc:spChg>
        </pc:sldLayoutChg>
        <pc:sldLayoutChg chg="modSp mod">
          <pc:chgData name="Luka Van Esbroeck" userId="134fc993-7b81-4a7c-b1f6-6ae1dd5ae1ac" providerId="ADAL" clId="{A46291DA-7427-6341-86CD-37A41C0D32B9}" dt="2025-06-23T07:52:30.754" v="40" actId="255"/>
          <pc:sldLayoutMkLst>
            <pc:docMk/>
            <pc:sldMasterMk cId="757955707" sldId="2147483648"/>
            <pc:sldLayoutMk cId="202475471" sldId="2147483663"/>
          </pc:sldLayoutMkLst>
          <pc:spChg chg="mod">
            <ac:chgData name="Luka Van Esbroeck" userId="134fc993-7b81-4a7c-b1f6-6ae1dd5ae1ac" providerId="ADAL" clId="{A46291DA-7427-6341-86CD-37A41C0D32B9}" dt="2025-06-23T07:46:55.420" v="14" actId="3064"/>
            <ac:spMkLst>
              <pc:docMk/>
              <pc:sldMasterMk cId="757955707" sldId="2147483648"/>
              <pc:sldLayoutMk cId="202475471" sldId="2147483663"/>
              <ac:spMk id="2" creationId="{4F3E8364-C672-A513-A5F7-FEBE8E8C185C}"/>
            </ac:spMkLst>
          </pc:spChg>
          <pc:spChg chg="mod">
            <ac:chgData name="Luka Van Esbroeck" userId="134fc993-7b81-4a7c-b1f6-6ae1dd5ae1ac" providerId="ADAL" clId="{A46291DA-7427-6341-86CD-37A41C0D32B9}" dt="2025-06-23T07:46:55.420" v="14" actId="3064"/>
            <ac:spMkLst>
              <pc:docMk/>
              <pc:sldMasterMk cId="757955707" sldId="2147483648"/>
              <pc:sldLayoutMk cId="202475471" sldId="2147483663"/>
              <ac:spMk id="3" creationId="{4A397E59-1C35-64ED-DEF0-FA39D0FB802B}"/>
            </ac:spMkLst>
          </pc:spChg>
          <pc:spChg chg="mod">
            <ac:chgData name="Luka Van Esbroeck" userId="134fc993-7b81-4a7c-b1f6-6ae1dd5ae1ac" providerId="ADAL" clId="{A46291DA-7427-6341-86CD-37A41C0D32B9}" dt="2025-06-23T07:52:30.754" v="40" actId="255"/>
            <ac:spMkLst>
              <pc:docMk/>
              <pc:sldMasterMk cId="757955707" sldId="2147483648"/>
              <pc:sldLayoutMk cId="202475471" sldId="2147483663"/>
              <ac:spMk id="7" creationId="{C962A04F-7F91-2ECB-E414-C5AF907FDA39}"/>
            </ac:spMkLst>
          </pc:spChg>
          <pc:spChg chg="mod">
            <ac:chgData name="Luka Van Esbroeck" userId="134fc993-7b81-4a7c-b1f6-6ae1dd5ae1ac" providerId="ADAL" clId="{A46291DA-7427-6341-86CD-37A41C0D32B9}" dt="2025-06-23T07:46:55.420" v="14" actId="3064"/>
            <ac:spMkLst>
              <pc:docMk/>
              <pc:sldMasterMk cId="757955707" sldId="2147483648"/>
              <pc:sldLayoutMk cId="202475471" sldId="2147483663"/>
              <ac:spMk id="10" creationId="{F3FEF277-8E90-7469-1F98-3FE8FE362156}"/>
            </ac:spMkLst>
          </pc:spChg>
        </pc:sldLayoutChg>
        <pc:sldLayoutChg chg="modSp mod">
          <pc:chgData name="Luka Van Esbroeck" userId="134fc993-7b81-4a7c-b1f6-6ae1dd5ae1ac" providerId="ADAL" clId="{A46291DA-7427-6341-86CD-37A41C0D32B9}" dt="2025-06-23T07:53:31.491" v="43" actId="255"/>
          <pc:sldLayoutMkLst>
            <pc:docMk/>
            <pc:sldMasterMk cId="757955707" sldId="2147483648"/>
            <pc:sldLayoutMk cId="3454120388" sldId="2147483664"/>
          </pc:sldLayoutMkLst>
          <pc:spChg chg="mod">
            <ac:chgData name="Luka Van Esbroeck" userId="134fc993-7b81-4a7c-b1f6-6ae1dd5ae1ac" providerId="ADAL" clId="{A46291DA-7427-6341-86CD-37A41C0D32B9}" dt="2025-06-23T07:47:43.267" v="17" actId="3064"/>
            <ac:spMkLst>
              <pc:docMk/>
              <pc:sldMasterMk cId="757955707" sldId="2147483648"/>
              <pc:sldLayoutMk cId="3454120388" sldId="2147483664"/>
              <ac:spMk id="2" creationId="{04D6754E-3180-71EC-7EAA-A236087F3AAE}"/>
            </ac:spMkLst>
          </pc:spChg>
          <pc:spChg chg="mod">
            <ac:chgData name="Luka Van Esbroeck" userId="134fc993-7b81-4a7c-b1f6-6ae1dd5ae1ac" providerId="ADAL" clId="{A46291DA-7427-6341-86CD-37A41C0D32B9}" dt="2025-06-23T07:47:43.267" v="17" actId="3064"/>
            <ac:spMkLst>
              <pc:docMk/>
              <pc:sldMasterMk cId="757955707" sldId="2147483648"/>
              <pc:sldLayoutMk cId="3454120388" sldId="2147483664"/>
              <ac:spMk id="3" creationId="{9DDBA2BD-107C-72F8-DAE2-2DB0FFF65A7A}"/>
            </ac:spMkLst>
          </pc:spChg>
          <pc:spChg chg="mod">
            <ac:chgData name="Luka Van Esbroeck" userId="134fc993-7b81-4a7c-b1f6-6ae1dd5ae1ac" providerId="ADAL" clId="{A46291DA-7427-6341-86CD-37A41C0D32B9}" dt="2025-06-23T07:53:31.491" v="43" actId="255"/>
            <ac:spMkLst>
              <pc:docMk/>
              <pc:sldMasterMk cId="757955707" sldId="2147483648"/>
              <pc:sldLayoutMk cId="3454120388" sldId="2147483664"/>
              <ac:spMk id="7" creationId="{D622CFC5-12D4-3E3D-5200-B5AD5F32AAA5}"/>
            </ac:spMkLst>
          </pc:spChg>
          <pc:spChg chg="mod">
            <ac:chgData name="Luka Van Esbroeck" userId="134fc993-7b81-4a7c-b1f6-6ae1dd5ae1ac" providerId="ADAL" clId="{A46291DA-7427-6341-86CD-37A41C0D32B9}" dt="2025-06-23T07:47:43.267" v="17" actId="3064"/>
            <ac:spMkLst>
              <pc:docMk/>
              <pc:sldMasterMk cId="757955707" sldId="2147483648"/>
              <pc:sldLayoutMk cId="3454120388" sldId="2147483664"/>
              <ac:spMk id="11" creationId="{5B971705-213E-525A-C660-4D05954B01DC}"/>
            </ac:spMkLst>
          </pc:spChg>
        </pc:sldLayoutChg>
        <pc:sldLayoutChg chg="modSp mod">
          <pc:chgData name="Luka Van Esbroeck" userId="134fc993-7b81-4a7c-b1f6-6ae1dd5ae1ac" providerId="ADAL" clId="{A46291DA-7427-6341-86CD-37A41C0D32B9}" dt="2025-06-23T07:53:46.245" v="45" actId="255"/>
          <pc:sldLayoutMkLst>
            <pc:docMk/>
            <pc:sldMasterMk cId="757955707" sldId="2147483648"/>
            <pc:sldLayoutMk cId="1877889258" sldId="2147483665"/>
          </pc:sldLayoutMkLst>
          <pc:spChg chg="mod">
            <ac:chgData name="Luka Van Esbroeck" userId="134fc993-7b81-4a7c-b1f6-6ae1dd5ae1ac" providerId="ADAL" clId="{A46291DA-7427-6341-86CD-37A41C0D32B9}" dt="2025-06-23T07:48:21.607" v="19" actId="3064"/>
            <ac:spMkLst>
              <pc:docMk/>
              <pc:sldMasterMk cId="757955707" sldId="2147483648"/>
              <pc:sldLayoutMk cId="1877889258" sldId="2147483665"/>
              <ac:spMk id="2" creationId="{05C69DAD-26B4-145F-DCA2-986DF5B9081A}"/>
            </ac:spMkLst>
          </pc:spChg>
          <pc:spChg chg="mod">
            <ac:chgData name="Luka Van Esbroeck" userId="134fc993-7b81-4a7c-b1f6-6ae1dd5ae1ac" providerId="ADAL" clId="{A46291DA-7427-6341-86CD-37A41C0D32B9}" dt="2025-06-23T07:48:21.607" v="19" actId="3064"/>
            <ac:spMkLst>
              <pc:docMk/>
              <pc:sldMasterMk cId="757955707" sldId="2147483648"/>
              <pc:sldLayoutMk cId="1877889258" sldId="2147483665"/>
              <ac:spMk id="3" creationId="{93DE4791-B970-A879-1D72-DD4526580148}"/>
            </ac:spMkLst>
          </pc:spChg>
          <pc:spChg chg="mod">
            <ac:chgData name="Luka Van Esbroeck" userId="134fc993-7b81-4a7c-b1f6-6ae1dd5ae1ac" providerId="ADAL" clId="{A46291DA-7427-6341-86CD-37A41C0D32B9}" dt="2025-06-23T07:53:46.245" v="45" actId="255"/>
            <ac:spMkLst>
              <pc:docMk/>
              <pc:sldMasterMk cId="757955707" sldId="2147483648"/>
              <pc:sldLayoutMk cId="1877889258" sldId="2147483665"/>
              <ac:spMk id="7" creationId="{583831FB-47F7-8780-CC3B-71451999DE39}"/>
            </ac:spMkLst>
          </pc:spChg>
          <pc:spChg chg="mod">
            <ac:chgData name="Luka Van Esbroeck" userId="134fc993-7b81-4a7c-b1f6-6ae1dd5ae1ac" providerId="ADAL" clId="{A46291DA-7427-6341-86CD-37A41C0D32B9}" dt="2025-06-23T07:48:27.456" v="20" actId="3064"/>
            <ac:spMkLst>
              <pc:docMk/>
              <pc:sldMasterMk cId="757955707" sldId="2147483648"/>
              <pc:sldLayoutMk cId="1877889258" sldId="2147483665"/>
              <ac:spMk id="9" creationId="{526C7923-04C8-1B24-DB37-EDF84D68123C}"/>
            </ac:spMkLst>
          </pc:spChg>
        </pc:sldLayoutChg>
        <pc:sldLayoutChg chg="modSp mod">
          <pc:chgData name="Luka Van Esbroeck" userId="134fc993-7b81-4a7c-b1f6-6ae1dd5ae1ac" providerId="ADAL" clId="{A46291DA-7427-6341-86CD-37A41C0D32B9}" dt="2025-06-23T07:53:53.585" v="46" actId="255"/>
          <pc:sldLayoutMkLst>
            <pc:docMk/>
            <pc:sldMasterMk cId="757955707" sldId="2147483648"/>
            <pc:sldLayoutMk cId="2269128758" sldId="2147483666"/>
          </pc:sldLayoutMkLst>
          <pc:spChg chg="mod">
            <ac:chgData name="Luka Van Esbroeck" userId="134fc993-7b81-4a7c-b1f6-6ae1dd5ae1ac" providerId="ADAL" clId="{A46291DA-7427-6341-86CD-37A41C0D32B9}" dt="2025-06-23T07:48:41.460" v="21" actId="3064"/>
            <ac:spMkLst>
              <pc:docMk/>
              <pc:sldMasterMk cId="757955707" sldId="2147483648"/>
              <pc:sldLayoutMk cId="2269128758" sldId="2147483666"/>
              <ac:spMk id="10" creationId="{E1AAD30A-3D28-00EA-F471-8BD5A0A40DB8}"/>
            </ac:spMkLst>
          </pc:spChg>
          <pc:spChg chg="mod">
            <ac:chgData name="Luka Van Esbroeck" userId="134fc993-7b81-4a7c-b1f6-6ae1dd5ae1ac" providerId="ADAL" clId="{A46291DA-7427-6341-86CD-37A41C0D32B9}" dt="2025-06-23T07:48:41.460" v="21" actId="3064"/>
            <ac:spMkLst>
              <pc:docMk/>
              <pc:sldMasterMk cId="757955707" sldId="2147483648"/>
              <pc:sldLayoutMk cId="2269128758" sldId="2147483666"/>
              <ac:spMk id="11" creationId="{46B90BB4-F3F5-31A5-E123-67382E6F050B}"/>
            </ac:spMkLst>
          </pc:spChg>
          <pc:spChg chg="mod">
            <ac:chgData name="Luka Van Esbroeck" userId="134fc993-7b81-4a7c-b1f6-6ae1dd5ae1ac" providerId="ADAL" clId="{A46291DA-7427-6341-86CD-37A41C0D32B9}" dt="2025-06-23T07:53:53.585" v="46" actId="255"/>
            <ac:spMkLst>
              <pc:docMk/>
              <pc:sldMasterMk cId="757955707" sldId="2147483648"/>
              <pc:sldLayoutMk cId="2269128758" sldId="2147483666"/>
              <ac:spMk id="12" creationId="{9C25EE3A-02FD-3B66-6FD4-EED1D2E1DB3E}"/>
            </ac:spMkLst>
          </pc:spChg>
          <pc:spChg chg="mod">
            <ac:chgData name="Luka Van Esbroeck" userId="134fc993-7b81-4a7c-b1f6-6ae1dd5ae1ac" providerId="ADAL" clId="{A46291DA-7427-6341-86CD-37A41C0D32B9}" dt="2025-06-23T07:48:58.717" v="22" actId="3064"/>
            <ac:spMkLst>
              <pc:docMk/>
              <pc:sldMasterMk cId="757955707" sldId="2147483648"/>
              <pc:sldLayoutMk cId="2269128758" sldId="2147483666"/>
              <ac:spMk id="13" creationId="{7D7BE1B7-9430-DAE8-48E7-8DDAA94E9398}"/>
            </ac:spMkLst>
          </pc:spChg>
        </pc:sldLayoutChg>
        <pc:sldLayoutChg chg="modSp mod">
          <pc:chgData name="Luka Van Esbroeck" userId="134fc993-7b81-4a7c-b1f6-6ae1dd5ae1ac" providerId="ADAL" clId="{A46291DA-7427-6341-86CD-37A41C0D32B9}" dt="2025-06-23T07:54:27.811" v="51" actId="255"/>
          <pc:sldLayoutMkLst>
            <pc:docMk/>
            <pc:sldMasterMk cId="757955707" sldId="2147483648"/>
            <pc:sldLayoutMk cId="1202890010" sldId="2147483667"/>
          </pc:sldLayoutMkLst>
          <pc:spChg chg="mod">
            <ac:chgData name="Luka Van Esbroeck" userId="134fc993-7b81-4a7c-b1f6-6ae1dd5ae1ac" providerId="ADAL" clId="{A46291DA-7427-6341-86CD-37A41C0D32B9}" dt="2025-06-23T07:50:32.308" v="31" actId="3064"/>
            <ac:spMkLst>
              <pc:docMk/>
              <pc:sldMasterMk cId="757955707" sldId="2147483648"/>
              <pc:sldLayoutMk cId="1202890010" sldId="2147483667"/>
              <ac:spMk id="2" creationId="{05C69DAD-26B4-145F-DCA2-986DF5B9081A}"/>
            </ac:spMkLst>
          </pc:spChg>
          <pc:spChg chg="mod">
            <ac:chgData name="Luka Van Esbroeck" userId="134fc993-7b81-4a7c-b1f6-6ae1dd5ae1ac" providerId="ADAL" clId="{A46291DA-7427-6341-86CD-37A41C0D32B9}" dt="2025-06-23T07:50:32.308" v="31" actId="3064"/>
            <ac:spMkLst>
              <pc:docMk/>
              <pc:sldMasterMk cId="757955707" sldId="2147483648"/>
              <pc:sldLayoutMk cId="1202890010" sldId="2147483667"/>
              <ac:spMk id="3" creationId="{93DE4791-B970-A879-1D72-DD4526580148}"/>
            </ac:spMkLst>
          </pc:spChg>
          <pc:spChg chg="mod">
            <ac:chgData name="Luka Van Esbroeck" userId="134fc993-7b81-4a7c-b1f6-6ae1dd5ae1ac" providerId="ADAL" clId="{A46291DA-7427-6341-86CD-37A41C0D32B9}" dt="2025-06-23T07:50:43.825" v="32" actId="3064"/>
            <ac:spMkLst>
              <pc:docMk/>
              <pc:sldMasterMk cId="757955707" sldId="2147483648"/>
              <pc:sldLayoutMk cId="1202890010" sldId="2147483667"/>
              <ac:spMk id="4" creationId="{F8FC5D74-7D0D-761C-1539-296F9C752F47}"/>
            </ac:spMkLst>
          </pc:spChg>
          <pc:spChg chg="mod">
            <ac:chgData name="Luka Van Esbroeck" userId="134fc993-7b81-4a7c-b1f6-6ae1dd5ae1ac" providerId="ADAL" clId="{A46291DA-7427-6341-86CD-37A41C0D32B9}" dt="2025-06-23T07:54:27.811" v="51" actId="255"/>
            <ac:spMkLst>
              <pc:docMk/>
              <pc:sldMasterMk cId="757955707" sldId="2147483648"/>
              <pc:sldLayoutMk cId="1202890010" sldId="2147483667"/>
              <ac:spMk id="7" creationId="{583831FB-47F7-8780-CC3B-71451999DE39}"/>
            </ac:spMkLst>
          </pc:spChg>
          <pc:spChg chg="mod">
            <ac:chgData name="Luka Van Esbroeck" userId="134fc993-7b81-4a7c-b1f6-6ae1dd5ae1ac" providerId="ADAL" clId="{A46291DA-7427-6341-86CD-37A41C0D32B9}" dt="2025-06-23T07:50:04.137" v="28" actId="1076"/>
            <ac:spMkLst>
              <pc:docMk/>
              <pc:sldMasterMk cId="757955707" sldId="2147483648"/>
              <pc:sldLayoutMk cId="1202890010" sldId="2147483667"/>
              <ac:spMk id="10" creationId="{32BD3DE8-8DE0-90FC-F939-93A28765F57B}"/>
            </ac:spMkLst>
          </pc:spChg>
        </pc:sldLayoutChg>
        <pc:sldLayoutChg chg="modSp mod">
          <pc:chgData name="Luka Van Esbroeck" userId="134fc993-7b81-4a7c-b1f6-6ae1dd5ae1ac" providerId="ADAL" clId="{A46291DA-7427-6341-86CD-37A41C0D32B9}" dt="2025-06-23T07:54:00.253" v="47" actId="255"/>
          <pc:sldLayoutMkLst>
            <pc:docMk/>
            <pc:sldMasterMk cId="757955707" sldId="2147483648"/>
            <pc:sldLayoutMk cId="626550864" sldId="2147483668"/>
          </pc:sldLayoutMkLst>
          <pc:spChg chg="mod">
            <ac:chgData name="Luka Van Esbroeck" userId="134fc993-7b81-4a7c-b1f6-6ae1dd5ae1ac" providerId="ADAL" clId="{A46291DA-7427-6341-86CD-37A41C0D32B9}" dt="2025-06-23T07:49:12.184" v="23" actId="3064"/>
            <ac:spMkLst>
              <pc:docMk/>
              <pc:sldMasterMk cId="757955707" sldId="2147483648"/>
              <pc:sldLayoutMk cId="626550864" sldId="2147483668"/>
              <ac:spMk id="4" creationId="{40BB958D-766E-CFCA-F125-74E0C4C7860A}"/>
            </ac:spMkLst>
          </pc:spChg>
          <pc:spChg chg="mod">
            <ac:chgData name="Luka Van Esbroeck" userId="134fc993-7b81-4a7c-b1f6-6ae1dd5ae1ac" providerId="ADAL" clId="{A46291DA-7427-6341-86CD-37A41C0D32B9}" dt="2025-06-23T07:49:12.184" v="23" actId="3064"/>
            <ac:spMkLst>
              <pc:docMk/>
              <pc:sldMasterMk cId="757955707" sldId="2147483648"/>
              <pc:sldLayoutMk cId="626550864" sldId="2147483668"/>
              <ac:spMk id="10" creationId="{C46FC6C0-6720-92F1-5D46-2C5D6712AC10}"/>
            </ac:spMkLst>
          </pc:spChg>
          <pc:spChg chg="mod">
            <ac:chgData name="Luka Van Esbroeck" userId="134fc993-7b81-4a7c-b1f6-6ae1dd5ae1ac" providerId="ADAL" clId="{A46291DA-7427-6341-86CD-37A41C0D32B9}" dt="2025-06-23T07:54:00.253" v="47" actId="255"/>
            <ac:spMkLst>
              <pc:docMk/>
              <pc:sldMasterMk cId="757955707" sldId="2147483648"/>
              <pc:sldLayoutMk cId="626550864" sldId="2147483668"/>
              <ac:spMk id="12" creationId="{F1302053-18F3-C1F4-FFEF-D2AD2CC439A5}"/>
            </ac:spMkLst>
          </pc:spChg>
          <pc:spChg chg="mod">
            <ac:chgData name="Luka Van Esbroeck" userId="134fc993-7b81-4a7c-b1f6-6ae1dd5ae1ac" providerId="ADAL" clId="{A46291DA-7427-6341-86CD-37A41C0D32B9}" dt="2025-06-23T07:49:12.184" v="23" actId="3064"/>
            <ac:spMkLst>
              <pc:docMk/>
              <pc:sldMasterMk cId="757955707" sldId="2147483648"/>
              <pc:sldLayoutMk cId="626550864" sldId="2147483668"/>
              <ac:spMk id="13" creationId="{3A3D6BC1-3B6E-DE15-7E6A-7C9D651A77F9}"/>
            </ac:spMkLst>
          </pc:spChg>
        </pc:sldLayoutChg>
        <pc:sldLayoutChg chg="modSp mod">
          <pc:chgData name="Luka Van Esbroeck" userId="134fc993-7b81-4a7c-b1f6-6ae1dd5ae1ac" providerId="ADAL" clId="{A46291DA-7427-6341-86CD-37A41C0D32B9}" dt="2025-06-23T07:54:14.291" v="49" actId="255"/>
          <pc:sldLayoutMkLst>
            <pc:docMk/>
            <pc:sldMasterMk cId="757955707" sldId="2147483648"/>
            <pc:sldLayoutMk cId="1131357290" sldId="2147483669"/>
          </pc:sldLayoutMkLst>
          <pc:spChg chg="mod">
            <ac:chgData name="Luka Van Esbroeck" userId="134fc993-7b81-4a7c-b1f6-6ae1dd5ae1ac" providerId="ADAL" clId="{A46291DA-7427-6341-86CD-37A41C0D32B9}" dt="2025-06-23T07:49:35.891" v="25" actId="3064"/>
            <ac:spMkLst>
              <pc:docMk/>
              <pc:sldMasterMk cId="757955707" sldId="2147483648"/>
              <pc:sldLayoutMk cId="1131357290" sldId="2147483669"/>
              <ac:spMk id="12" creationId="{2214A130-3856-C6F0-80DA-5FDEFD700C7F}"/>
            </ac:spMkLst>
          </pc:spChg>
          <pc:spChg chg="mod">
            <ac:chgData name="Luka Van Esbroeck" userId="134fc993-7b81-4a7c-b1f6-6ae1dd5ae1ac" providerId="ADAL" clId="{A46291DA-7427-6341-86CD-37A41C0D32B9}" dt="2025-06-23T07:49:35.891" v="25" actId="3064"/>
            <ac:spMkLst>
              <pc:docMk/>
              <pc:sldMasterMk cId="757955707" sldId="2147483648"/>
              <pc:sldLayoutMk cId="1131357290" sldId="2147483669"/>
              <ac:spMk id="13" creationId="{1BD24EFB-7EEC-5334-1BA6-D360A387EACC}"/>
            </ac:spMkLst>
          </pc:spChg>
          <pc:spChg chg="mod">
            <ac:chgData name="Luka Van Esbroeck" userId="134fc993-7b81-4a7c-b1f6-6ae1dd5ae1ac" providerId="ADAL" clId="{A46291DA-7427-6341-86CD-37A41C0D32B9}" dt="2025-06-23T07:54:14.291" v="49" actId="255"/>
            <ac:spMkLst>
              <pc:docMk/>
              <pc:sldMasterMk cId="757955707" sldId="2147483648"/>
              <pc:sldLayoutMk cId="1131357290" sldId="2147483669"/>
              <ac:spMk id="14" creationId="{0F9328F4-FEFD-74F4-CE92-45BAFED58478}"/>
            </ac:spMkLst>
          </pc:spChg>
          <pc:spChg chg="mod">
            <ac:chgData name="Luka Van Esbroeck" userId="134fc993-7b81-4a7c-b1f6-6ae1dd5ae1ac" providerId="ADAL" clId="{A46291DA-7427-6341-86CD-37A41C0D32B9}" dt="2025-06-23T07:49:35.891" v="25" actId="3064"/>
            <ac:spMkLst>
              <pc:docMk/>
              <pc:sldMasterMk cId="757955707" sldId="2147483648"/>
              <pc:sldLayoutMk cId="1131357290" sldId="2147483669"/>
              <ac:spMk id="16" creationId="{BEB2E742-0014-1EC0-3A72-42DB7A882B90}"/>
            </ac:spMkLst>
          </pc:spChg>
        </pc:sldLayoutChg>
        <pc:sldLayoutChg chg="modSp mod">
          <pc:chgData name="Luka Van Esbroeck" userId="134fc993-7b81-4a7c-b1f6-6ae1dd5ae1ac" providerId="ADAL" clId="{A46291DA-7427-6341-86CD-37A41C0D32B9}" dt="2025-06-23T07:51:09.309" v="37" actId="3064"/>
          <pc:sldLayoutMkLst>
            <pc:docMk/>
            <pc:sldMasterMk cId="757955707" sldId="2147483648"/>
            <pc:sldLayoutMk cId="3675754544" sldId="2147483670"/>
          </pc:sldLayoutMkLst>
          <pc:spChg chg="mod">
            <ac:chgData name="Luka Van Esbroeck" userId="134fc993-7b81-4a7c-b1f6-6ae1dd5ae1ac" providerId="ADAL" clId="{A46291DA-7427-6341-86CD-37A41C0D32B9}" dt="2025-06-23T07:51:09.309" v="37" actId="3064"/>
            <ac:spMkLst>
              <pc:docMk/>
              <pc:sldMasterMk cId="757955707" sldId="2147483648"/>
              <pc:sldLayoutMk cId="3675754544" sldId="2147483670"/>
              <ac:spMk id="7" creationId="{837F021E-C483-4CB4-F1F3-7B8DAAB54211}"/>
            </ac:spMkLst>
          </pc:spChg>
        </pc:sldLayoutChg>
        <pc:sldLayoutChg chg="modSp mod">
          <pc:chgData name="Luka Van Esbroeck" userId="134fc993-7b81-4a7c-b1f6-6ae1dd5ae1ac" providerId="ADAL" clId="{A46291DA-7427-6341-86CD-37A41C0D32B9}" dt="2025-06-23T07:43:21.284" v="9" actId="166"/>
          <pc:sldLayoutMkLst>
            <pc:docMk/>
            <pc:sldMasterMk cId="757955707" sldId="2147483648"/>
            <pc:sldLayoutMk cId="3407457184" sldId="2147483672"/>
          </pc:sldLayoutMkLst>
          <pc:spChg chg="mod">
            <ac:chgData name="Luka Van Esbroeck" userId="134fc993-7b81-4a7c-b1f6-6ae1dd5ae1ac" providerId="ADAL" clId="{A46291DA-7427-6341-86CD-37A41C0D32B9}" dt="2025-06-23T07:43:21.284" v="9" actId="166"/>
            <ac:spMkLst>
              <pc:docMk/>
              <pc:sldMasterMk cId="757955707" sldId="2147483648"/>
              <pc:sldLayoutMk cId="3407457184" sldId="2147483672"/>
              <ac:spMk id="7" creationId="{3831A695-ABC3-0390-7A61-D81FF6EAC470}"/>
            </ac:spMkLst>
          </pc:spChg>
          <pc:spChg chg="mod">
            <ac:chgData name="Luka Van Esbroeck" userId="134fc993-7b81-4a7c-b1f6-6ae1dd5ae1ac" providerId="ADAL" clId="{A46291DA-7427-6341-86CD-37A41C0D32B9}" dt="2025-06-23T07:43:11.746" v="8" actId="1076"/>
            <ac:spMkLst>
              <pc:docMk/>
              <pc:sldMasterMk cId="757955707" sldId="2147483648"/>
              <pc:sldLayoutMk cId="3407457184" sldId="2147483672"/>
              <ac:spMk id="12" creationId="{AC3D73B0-BE03-6FF8-71FD-6BB0220444B4}"/>
            </ac:spMkLst>
          </pc:spChg>
        </pc:sldLayoutChg>
        <pc:sldLayoutChg chg="modSp mod">
          <pc:chgData name="Luka Van Esbroeck" userId="134fc993-7b81-4a7c-b1f6-6ae1dd5ae1ac" providerId="ADAL" clId="{A46291DA-7427-6341-86CD-37A41C0D32B9}" dt="2025-06-23T07:44:23.011" v="11" actId="3064"/>
          <pc:sldLayoutMkLst>
            <pc:docMk/>
            <pc:sldMasterMk cId="757955707" sldId="2147483648"/>
            <pc:sldLayoutMk cId="3945958420" sldId="2147483673"/>
          </pc:sldLayoutMkLst>
          <pc:spChg chg="mod">
            <ac:chgData name="Luka Van Esbroeck" userId="134fc993-7b81-4a7c-b1f6-6ae1dd5ae1ac" providerId="ADAL" clId="{A46291DA-7427-6341-86CD-37A41C0D32B9}" dt="2025-06-23T07:44:23.011" v="11" actId="3064"/>
            <ac:spMkLst>
              <pc:docMk/>
              <pc:sldMasterMk cId="757955707" sldId="2147483648"/>
              <pc:sldLayoutMk cId="3945958420" sldId="2147483673"/>
              <ac:spMk id="4" creationId="{D9BB6876-F87A-6ABD-B1F8-120D9C4DA8DF}"/>
            </ac:spMkLst>
          </pc:spChg>
        </pc:sldLayoutChg>
        <pc:sldLayoutChg chg="modSp mod">
          <pc:chgData name="Luka Van Esbroeck" userId="134fc993-7b81-4a7c-b1f6-6ae1dd5ae1ac" providerId="ADAL" clId="{A46291DA-7427-6341-86CD-37A41C0D32B9}" dt="2025-06-23T07:53:23.034" v="42" actId="255"/>
          <pc:sldLayoutMkLst>
            <pc:docMk/>
            <pc:sldMasterMk cId="757955707" sldId="2147483648"/>
            <pc:sldLayoutMk cId="3892661322" sldId="2147483674"/>
          </pc:sldLayoutMkLst>
          <pc:spChg chg="mod">
            <ac:chgData name="Luka Van Esbroeck" userId="134fc993-7b81-4a7c-b1f6-6ae1dd5ae1ac" providerId="ADAL" clId="{A46291DA-7427-6341-86CD-37A41C0D32B9}" dt="2025-06-23T07:47:27.873" v="16" actId="3064"/>
            <ac:spMkLst>
              <pc:docMk/>
              <pc:sldMasterMk cId="757955707" sldId="2147483648"/>
              <pc:sldLayoutMk cId="3892661322" sldId="2147483674"/>
              <ac:spMk id="13" creationId="{EFEC22A1-8D71-9FA4-B3E0-6D9B072E6BBE}"/>
            </ac:spMkLst>
          </pc:spChg>
          <pc:spChg chg="mod">
            <ac:chgData name="Luka Van Esbroeck" userId="134fc993-7b81-4a7c-b1f6-6ae1dd5ae1ac" providerId="ADAL" clId="{A46291DA-7427-6341-86CD-37A41C0D32B9}" dt="2025-06-23T07:47:27.873" v="16" actId="3064"/>
            <ac:spMkLst>
              <pc:docMk/>
              <pc:sldMasterMk cId="757955707" sldId="2147483648"/>
              <pc:sldLayoutMk cId="3892661322" sldId="2147483674"/>
              <ac:spMk id="14" creationId="{737E7370-A773-919F-26D4-FD9DBE943F4A}"/>
            </ac:spMkLst>
          </pc:spChg>
          <pc:spChg chg="mod">
            <ac:chgData name="Luka Van Esbroeck" userId="134fc993-7b81-4a7c-b1f6-6ae1dd5ae1ac" providerId="ADAL" clId="{A46291DA-7427-6341-86CD-37A41C0D32B9}" dt="2025-06-23T07:53:23.034" v="42" actId="255"/>
            <ac:spMkLst>
              <pc:docMk/>
              <pc:sldMasterMk cId="757955707" sldId="2147483648"/>
              <pc:sldLayoutMk cId="3892661322" sldId="2147483674"/>
              <ac:spMk id="15" creationId="{3B641733-11D9-280D-B7DE-33FD8B3B77EB}"/>
            </ac:spMkLst>
          </pc:spChg>
          <pc:spChg chg="mod">
            <ac:chgData name="Luka Van Esbroeck" userId="134fc993-7b81-4a7c-b1f6-6ae1dd5ae1ac" providerId="ADAL" clId="{A46291DA-7427-6341-86CD-37A41C0D32B9}" dt="2025-06-23T07:47:27.873" v="16" actId="3064"/>
            <ac:spMkLst>
              <pc:docMk/>
              <pc:sldMasterMk cId="757955707" sldId="2147483648"/>
              <pc:sldLayoutMk cId="3892661322" sldId="2147483674"/>
              <ac:spMk id="16" creationId="{2AE72457-3707-0112-A55B-77BC4CF52B1F}"/>
            </ac:spMkLst>
          </pc:spChg>
        </pc:sldLayoutChg>
        <pc:sldLayoutChg chg="modSp mod">
          <pc:chgData name="Luka Van Esbroeck" userId="134fc993-7b81-4a7c-b1f6-6ae1dd5ae1ac" providerId="ADAL" clId="{A46291DA-7427-6341-86CD-37A41C0D32B9}" dt="2025-06-23T07:53:39.091" v="44" actId="255"/>
          <pc:sldLayoutMkLst>
            <pc:docMk/>
            <pc:sldMasterMk cId="757955707" sldId="2147483648"/>
            <pc:sldLayoutMk cId="1649869617" sldId="2147483675"/>
          </pc:sldLayoutMkLst>
          <pc:spChg chg="mod">
            <ac:chgData name="Luka Van Esbroeck" userId="134fc993-7b81-4a7c-b1f6-6ae1dd5ae1ac" providerId="ADAL" clId="{A46291DA-7427-6341-86CD-37A41C0D32B9}" dt="2025-06-23T07:47:55.876" v="18" actId="3064"/>
            <ac:spMkLst>
              <pc:docMk/>
              <pc:sldMasterMk cId="757955707" sldId="2147483648"/>
              <pc:sldLayoutMk cId="1649869617" sldId="2147483675"/>
              <ac:spMk id="3" creationId="{6DC72F89-0CE5-6DAA-02DB-F99AB5CB2AD9}"/>
            </ac:spMkLst>
          </pc:spChg>
          <pc:spChg chg="mod">
            <ac:chgData name="Luka Van Esbroeck" userId="134fc993-7b81-4a7c-b1f6-6ae1dd5ae1ac" providerId="ADAL" clId="{A46291DA-7427-6341-86CD-37A41C0D32B9}" dt="2025-06-23T07:47:55.876" v="18" actId="3064"/>
            <ac:spMkLst>
              <pc:docMk/>
              <pc:sldMasterMk cId="757955707" sldId="2147483648"/>
              <pc:sldLayoutMk cId="1649869617" sldId="2147483675"/>
              <ac:spMk id="7" creationId="{6222E995-5102-A211-BFE1-FDE75087D201}"/>
            </ac:spMkLst>
          </pc:spChg>
          <pc:spChg chg="mod">
            <ac:chgData name="Luka Van Esbroeck" userId="134fc993-7b81-4a7c-b1f6-6ae1dd5ae1ac" providerId="ADAL" clId="{A46291DA-7427-6341-86CD-37A41C0D32B9}" dt="2025-06-23T07:53:39.091" v="44" actId="255"/>
            <ac:spMkLst>
              <pc:docMk/>
              <pc:sldMasterMk cId="757955707" sldId="2147483648"/>
              <pc:sldLayoutMk cId="1649869617" sldId="2147483675"/>
              <ac:spMk id="10" creationId="{4C540657-D081-794E-D6A4-82EE88C84C24}"/>
            </ac:spMkLst>
          </pc:spChg>
          <pc:spChg chg="mod">
            <ac:chgData name="Luka Van Esbroeck" userId="134fc993-7b81-4a7c-b1f6-6ae1dd5ae1ac" providerId="ADAL" clId="{A46291DA-7427-6341-86CD-37A41C0D32B9}" dt="2025-06-23T07:47:55.876" v="18" actId="3064"/>
            <ac:spMkLst>
              <pc:docMk/>
              <pc:sldMasterMk cId="757955707" sldId="2147483648"/>
              <pc:sldLayoutMk cId="1649869617" sldId="2147483675"/>
              <ac:spMk id="11" creationId="{EFD00CA8-8433-417A-5160-C95B1D821141}"/>
            </ac:spMkLst>
          </pc:spChg>
        </pc:sldLayoutChg>
        <pc:sldLayoutChg chg="modSp mod">
          <pc:chgData name="Luka Van Esbroeck" userId="134fc993-7b81-4a7c-b1f6-6ae1dd5ae1ac" providerId="ADAL" clId="{A46291DA-7427-6341-86CD-37A41C0D32B9}" dt="2025-06-23T07:54:20.586" v="50" actId="255"/>
          <pc:sldLayoutMkLst>
            <pc:docMk/>
            <pc:sldMasterMk cId="757955707" sldId="2147483648"/>
            <pc:sldLayoutMk cId="3155481135" sldId="2147483676"/>
          </pc:sldLayoutMkLst>
          <pc:spChg chg="mod">
            <ac:chgData name="Luka Van Esbroeck" userId="134fc993-7b81-4a7c-b1f6-6ae1dd5ae1ac" providerId="ADAL" clId="{A46291DA-7427-6341-86CD-37A41C0D32B9}" dt="2025-06-23T07:49:43.415" v="26" actId="3064"/>
            <ac:spMkLst>
              <pc:docMk/>
              <pc:sldMasterMk cId="757955707" sldId="2147483648"/>
              <pc:sldLayoutMk cId="3155481135" sldId="2147483676"/>
              <ac:spMk id="5" creationId="{467760AE-6E51-2E86-5947-E9952285E3B7}"/>
            </ac:spMkLst>
          </pc:spChg>
          <pc:spChg chg="mod">
            <ac:chgData name="Luka Van Esbroeck" userId="134fc993-7b81-4a7c-b1f6-6ae1dd5ae1ac" providerId="ADAL" clId="{A46291DA-7427-6341-86CD-37A41C0D32B9}" dt="2025-06-23T07:49:43.415" v="26" actId="3064"/>
            <ac:spMkLst>
              <pc:docMk/>
              <pc:sldMasterMk cId="757955707" sldId="2147483648"/>
              <pc:sldLayoutMk cId="3155481135" sldId="2147483676"/>
              <ac:spMk id="9" creationId="{D68A8CEE-B87D-7AF8-0F29-678313464912}"/>
            </ac:spMkLst>
          </pc:spChg>
          <pc:spChg chg="mod">
            <ac:chgData name="Luka Van Esbroeck" userId="134fc993-7b81-4a7c-b1f6-6ae1dd5ae1ac" providerId="ADAL" clId="{A46291DA-7427-6341-86CD-37A41C0D32B9}" dt="2025-06-23T07:54:20.586" v="50" actId="255"/>
            <ac:spMkLst>
              <pc:docMk/>
              <pc:sldMasterMk cId="757955707" sldId="2147483648"/>
              <pc:sldLayoutMk cId="3155481135" sldId="2147483676"/>
              <ac:spMk id="11" creationId="{96B5C094-5073-B15F-4E55-DF6514B60278}"/>
            </ac:spMkLst>
          </pc:spChg>
          <pc:spChg chg="mod">
            <ac:chgData name="Luka Van Esbroeck" userId="134fc993-7b81-4a7c-b1f6-6ae1dd5ae1ac" providerId="ADAL" clId="{A46291DA-7427-6341-86CD-37A41C0D32B9}" dt="2025-06-23T07:49:43.415" v="26" actId="3064"/>
            <ac:spMkLst>
              <pc:docMk/>
              <pc:sldMasterMk cId="757955707" sldId="2147483648"/>
              <pc:sldLayoutMk cId="3155481135" sldId="2147483676"/>
              <ac:spMk id="12" creationId="{BF6C4BA3-5C54-1DA8-00F4-0FF6332D2841}"/>
            </ac:spMkLst>
          </pc:spChg>
        </pc:sldLayoutChg>
        <pc:sldLayoutChg chg="modSp mod">
          <pc:chgData name="Luka Van Esbroeck" userId="134fc993-7b81-4a7c-b1f6-6ae1dd5ae1ac" providerId="ADAL" clId="{A46291DA-7427-6341-86CD-37A41C0D32B9}" dt="2025-06-23T07:54:07.622" v="48" actId="255"/>
          <pc:sldLayoutMkLst>
            <pc:docMk/>
            <pc:sldMasterMk cId="757955707" sldId="2147483648"/>
            <pc:sldLayoutMk cId="3626120787" sldId="2147483677"/>
          </pc:sldLayoutMkLst>
          <pc:spChg chg="mod">
            <ac:chgData name="Luka Van Esbroeck" userId="134fc993-7b81-4a7c-b1f6-6ae1dd5ae1ac" providerId="ADAL" clId="{A46291DA-7427-6341-86CD-37A41C0D32B9}" dt="2025-06-23T07:49:27.276" v="24" actId="3064"/>
            <ac:spMkLst>
              <pc:docMk/>
              <pc:sldMasterMk cId="757955707" sldId="2147483648"/>
              <pc:sldLayoutMk cId="3626120787" sldId="2147483677"/>
              <ac:spMk id="8" creationId="{2488B422-00BC-FAE1-CF28-91BFA4D142CF}"/>
            </ac:spMkLst>
          </pc:spChg>
          <pc:spChg chg="mod">
            <ac:chgData name="Luka Van Esbroeck" userId="134fc993-7b81-4a7c-b1f6-6ae1dd5ae1ac" providerId="ADAL" clId="{A46291DA-7427-6341-86CD-37A41C0D32B9}" dt="2025-06-23T07:49:27.276" v="24" actId="3064"/>
            <ac:spMkLst>
              <pc:docMk/>
              <pc:sldMasterMk cId="757955707" sldId="2147483648"/>
              <pc:sldLayoutMk cId="3626120787" sldId="2147483677"/>
              <ac:spMk id="10" creationId="{EDA0AE05-C033-84C5-3821-8A8D284AA794}"/>
            </ac:spMkLst>
          </pc:spChg>
          <pc:spChg chg="mod">
            <ac:chgData name="Luka Van Esbroeck" userId="134fc993-7b81-4a7c-b1f6-6ae1dd5ae1ac" providerId="ADAL" clId="{A46291DA-7427-6341-86CD-37A41C0D32B9}" dt="2025-06-23T07:54:07.622" v="48" actId="255"/>
            <ac:spMkLst>
              <pc:docMk/>
              <pc:sldMasterMk cId="757955707" sldId="2147483648"/>
              <pc:sldLayoutMk cId="3626120787" sldId="2147483677"/>
              <ac:spMk id="12" creationId="{05A4C4CA-2BA0-22E3-70D3-5FB60B689D51}"/>
            </ac:spMkLst>
          </pc:spChg>
          <pc:spChg chg="mod">
            <ac:chgData name="Luka Van Esbroeck" userId="134fc993-7b81-4a7c-b1f6-6ae1dd5ae1ac" providerId="ADAL" clId="{A46291DA-7427-6341-86CD-37A41C0D32B9}" dt="2025-06-23T07:49:27.276" v="24" actId="3064"/>
            <ac:spMkLst>
              <pc:docMk/>
              <pc:sldMasterMk cId="757955707" sldId="2147483648"/>
              <pc:sldLayoutMk cId="3626120787" sldId="2147483677"/>
              <ac:spMk id="13" creationId="{2506468C-09C1-B4E3-F49F-8A38A5842127}"/>
            </ac:spMkLst>
          </pc:spChg>
        </pc:sldLayoutChg>
        <pc:sldLayoutChg chg="modSp mod">
          <pc:chgData name="Luka Van Esbroeck" userId="134fc993-7b81-4a7c-b1f6-6ae1dd5ae1ac" providerId="ADAL" clId="{A46291DA-7427-6341-86CD-37A41C0D32B9}" dt="2025-06-23T07:51:25.791" v="38" actId="3064"/>
          <pc:sldLayoutMkLst>
            <pc:docMk/>
            <pc:sldMasterMk cId="757955707" sldId="2147483648"/>
            <pc:sldLayoutMk cId="4023887712" sldId="2147483678"/>
          </pc:sldLayoutMkLst>
          <pc:spChg chg="mod">
            <ac:chgData name="Luka Van Esbroeck" userId="134fc993-7b81-4a7c-b1f6-6ae1dd5ae1ac" providerId="ADAL" clId="{A46291DA-7427-6341-86CD-37A41C0D32B9}" dt="2025-06-23T07:51:25.791" v="38" actId="3064"/>
            <ac:spMkLst>
              <pc:docMk/>
              <pc:sldMasterMk cId="757955707" sldId="2147483648"/>
              <pc:sldLayoutMk cId="4023887712" sldId="2147483678"/>
              <ac:spMk id="7" creationId="{837F021E-C483-4CB4-F1F3-7B8DAAB54211}"/>
            </ac:spMkLst>
          </pc:spChg>
        </pc:sldLayoutChg>
      </pc:sldMasterChg>
    </pc:docChg>
  </pc:docChgLst>
  <pc:docChgLst>
    <pc:chgData name="Luka Van Esbroeck" userId="134fc993-7b81-4a7c-b1f6-6ae1dd5ae1ac" providerId="ADAL" clId="{83B79370-64A8-DC45-A8D6-6AA3B07853B0}"/>
    <pc:docChg chg="undo custSel addSld delSld modSld">
      <pc:chgData name="Luka Van Esbroeck" userId="134fc993-7b81-4a7c-b1f6-6ae1dd5ae1ac" providerId="ADAL" clId="{83B79370-64A8-DC45-A8D6-6AA3B07853B0}" dt="2025-06-20T13:11:32.717" v="12" actId="680"/>
      <pc:docMkLst>
        <pc:docMk/>
      </pc:docMkLst>
      <pc:sldChg chg="modSp new del mod">
        <pc:chgData name="Luka Van Esbroeck" userId="134fc993-7b81-4a7c-b1f6-6ae1dd5ae1ac" providerId="ADAL" clId="{83B79370-64A8-DC45-A8D6-6AA3B07853B0}" dt="2025-06-20T13:11:32.717" v="12" actId="680"/>
        <pc:sldMkLst>
          <pc:docMk/>
          <pc:sldMk cId="3977292842" sldId="400"/>
        </pc:sldMkLst>
      </pc:sldChg>
    </pc:docChg>
  </pc:docChgLst>
  <pc:docChgLst>
    <pc:chgData name="Luka Van Esbroeck" userId="134fc993-7b81-4a7c-b1f6-6ae1dd5ae1ac" providerId="ADAL" clId="{FA156DF2-5827-A54D-A677-CE7E7C4C74AE}"/>
    <pc:docChg chg="undo custSel addSld delSld modSld modMainMaster">
      <pc:chgData name="Luka Van Esbroeck" userId="134fc993-7b81-4a7c-b1f6-6ae1dd5ae1ac" providerId="ADAL" clId="{FA156DF2-5827-A54D-A677-CE7E7C4C74AE}" dt="2025-06-20T13:10:55.517" v="277" actId="2696"/>
      <pc:docMkLst>
        <pc:docMk/>
      </pc:docMkLst>
      <pc:sldChg chg="addSp delSp modSp mod modClrScheme chgLayout">
        <pc:chgData name="Luka Van Esbroeck" userId="134fc993-7b81-4a7c-b1f6-6ae1dd5ae1ac" providerId="ADAL" clId="{FA156DF2-5827-A54D-A677-CE7E7C4C74AE}" dt="2025-06-20T13:10:32.236" v="275" actId="700"/>
        <pc:sldMkLst>
          <pc:docMk/>
          <pc:sldMk cId="0" sldId="278"/>
        </pc:sldMkLst>
      </pc:sldChg>
      <pc:sldChg chg="new del">
        <pc:chgData name="Luka Van Esbroeck" userId="134fc993-7b81-4a7c-b1f6-6ae1dd5ae1ac" providerId="ADAL" clId="{FA156DF2-5827-A54D-A677-CE7E7C4C74AE}" dt="2025-06-20T13:10:55.517" v="277" actId="2696"/>
        <pc:sldMkLst>
          <pc:docMk/>
          <pc:sldMk cId="3913008121" sldId="400"/>
        </pc:sldMkLst>
      </pc:sldChg>
      <pc:sldMasterChg chg="modSp modSldLayout">
        <pc:chgData name="Luka Van Esbroeck" userId="134fc993-7b81-4a7c-b1f6-6ae1dd5ae1ac" providerId="ADAL" clId="{FA156DF2-5827-A54D-A677-CE7E7C4C74AE}" dt="2025-06-20T13:10:00.383" v="261" actId="207"/>
        <pc:sldMasterMkLst>
          <pc:docMk/>
          <pc:sldMasterMk cId="757955707" sldId="2147483648"/>
        </pc:sldMasterMkLst>
        <pc:spChg chg="mod">
          <ac:chgData name="Luka Van Esbroeck" userId="134fc993-7b81-4a7c-b1f6-6ae1dd5ae1ac" providerId="ADAL" clId="{FA156DF2-5827-A54D-A677-CE7E7C4C74AE}" dt="2025-06-20T13:07:04.023" v="210"/>
          <ac:spMkLst>
            <pc:docMk/>
            <pc:sldMasterMk cId="757955707" sldId="2147483648"/>
            <ac:spMk id="2" creationId="{487FC4A6-7301-C2D0-4DF4-40E9306F47B1}"/>
          </ac:spMkLst>
        </pc:spChg>
        <pc:sldLayoutChg chg="addSp delSp modSp mod">
          <pc:chgData name="Luka Van Esbroeck" userId="134fc993-7b81-4a7c-b1f6-6ae1dd5ae1ac" providerId="ADAL" clId="{FA156DF2-5827-A54D-A677-CE7E7C4C74AE}" dt="2025-06-20T12:57:59.693" v="150"/>
          <pc:sldLayoutMkLst>
            <pc:docMk/>
            <pc:sldMasterMk cId="757955707" sldId="2147483648"/>
            <pc:sldLayoutMk cId="674430202" sldId="2147483649"/>
          </pc:sldLayoutMkLst>
          <pc:spChg chg="add mod">
            <ac:chgData name="Luka Van Esbroeck" userId="134fc993-7b81-4a7c-b1f6-6ae1dd5ae1ac" providerId="ADAL" clId="{FA156DF2-5827-A54D-A677-CE7E7C4C74AE}" dt="2025-06-20T12:52:57.120" v="61" actId="1076"/>
            <ac:spMkLst>
              <pc:docMk/>
              <pc:sldMasterMk cId="757955707" sldId="2147483648"/>
              <pc:sldLayoutMk cId="674430202" sldId="2147483649"/>
              <ac:spMk id="5" creationId="{D10A7C98-893C-1176-46CA-3DA053A90F80}"/>
            </ac:spMkLst>
          </pc:spChg>
          <pc:spChg chg="add mod">
            <ac:chgData name="Luka Van Esbroeck" userId="134fc993-7b81-4a7c-b1f6-6ae1dd5ae1ac" providerId="ADAL" clId="{FA156DF2-5827-A54D-A677-CE7E7C4C74AE}" dt="2025-06-20T12:52:57.120" v="61" actId="1076"/>
            <ac:spMkLst>
              <pc:docMk/>
              <pc:sldMasterMk cId="757955707" sldId="2147483648"/>
              <pc:sldLayoutMk cId="674430202" sldId="2147483649"/>
              <ac:spMk id="7" creationId="{A73722D1-7472-EC5A-028C-082AC6F6976E}"/>
            </ac:spMkLst>
          </pc:spChg>
          <pc:spChg chg="add mod">
            <ac:chgData name="Luka Van Esbroeck" userId="134fc993-7b81-4a7c-b1f6-6ae1dd5ae1ac" providerId="ADAL" clId="{FA156DF2-5827-A54D-A677-CE7E7C4C74AE}" dt="2025-06-20T12:52:57.120" v="61" actId="1076"/>
            <ac:spMkLst>
              <pc:docMk/>
              <pc:sldMasterMk cId="757955707" sldId="2147483648"/>
              <pc:sldLayoutMk cId="674430202" sldId="2147483649"/>
              <ac:spMk id="8" creationId="{4C18FAFC-A3A1-49B0-E1AB-D6DA1C4601A8}"/>
            </ac:spMkLst>
          </pc:spChg>
          <pc:spChg chg="add mod">
            <ac:chgData name="Luka Van Esbroeck" userId="134fc993-7b81-4a7c-b1f6-6ae1dd5ae1ac" providerId="ADAL" clId="{FA156DF2-5827-A54D-A677-CE7E7C4C74AE}" dt="2025-06-20T12:57:59.693" v="150"/>
            <ac:spMkLst>
              <pc:docMk/>
              <pc:sldMasterMk cId="757955707" sldId="2147483648"/>
              <pc:sldLayoutMk cId="674430202" sldId="2147483649"/>
              <ac:spMk id="9" creationId="{79BB332C-F51E-87D4-C073-5EA9CE39EF41}"/>
            </ac:spMkLst>
          </pc:spChg>
        </pc:sldLayoutChg>
        <pc:sldLayoutChg chg="addSp delSp modSp mod">
          <pc:chgData name="Luka Van Esbroeck" userId="134fc993-7b81-4a7c-b1f6-6ae1dd5ae1ac" providerId="ADAL" clId="{FA156DF2-5827-A54D-A677-CE7E7C4C74AE}" dt="2025-06-20T13:09:45.831" v="258" actId="478"/>
          <pc:sldLayoutMkLst>
            <pc:docMk/>
            <pc:sldMasterMk cId="757955707" sldId="2147483648"/>
            <pc:sldLayoutMk cId="3392221097" sldId="2147483651"/>
          </pc:sldLayoutMkLst>
          <pc:spChg chg="mod">
            <ac:chgData name="Luka Van Esbroeck" userId="134fc993-7b81-4a7c-b1f6-6ae1dd5ae1ac" providerId="ADAL" clId="{FA156DF2-5827-A54D-A677-CE7E7C4C74AE}" dt="2025-06-20T13:09:40.460" v="257" actId="1036"/>
            <ac:spMkLst>
              <pc:docMk/>
              <pc:sldMasterMk cId="757955707" sldId="2147483648"/>
              <pc:sldLayoutMk cId="3392221097" sldId="2147483651"/>
              <ac:spMk id="2" creationId="{05C69DAD-26B4-145F-DCA2-986DF5B9081A}"/>
            </ac:spMkLst>
          </pc:spChg>
          <pc:spChg chg="add mod">
            <ac:chgData name="Luka Van Esbroeck" userId="134fc993-7b81-4a7c-b1f6-6ae1dd5ae1ac" providerId="ADAL" clId="{FA156DF2-5827-A54D-A677-CE7E7C4C74AE}" dt="2025-06-20T13:02:48.194" v="171"/>
            <ac:spMkLst>
              <pc:docMk/>
              <pc:sldMasterMk cId="757955707" sldId="2147483648"/>
              <pc:sldLayoutMk cId="3392221097" sldId="2147483651"/>
              <ac:spMk id="4" creationId="{8A4B07A1-2FC5-02E7-F223-128711D3C727}"/>
            </ac:spMkLst>
          </pc:spChg>
          <pc:spChg chg="mod">
            <ac:chgData name="Luka Van Esbroeck" userId="134fc993-7b81-4a7c-b1f6-6ae1dd5ae1ac" providerId="ADAL" clId="{FA156DF2-5827-A54D-A677-CE7E7C4C74AE}" dt="2025-06-20T13:02:08.274" v="159" actId="1076"/>
            <ac:spMkLst>
              <pc:docMk/>
              <pc:sldMasterMk cId="757955707" sldId="2147483648"/>
              <pc:sldLayoutMk cId="3392221097" sldId="2147483651"/>
              <ac:spMk id="12" creationId="{AC3D73B0-BE03-6FF8-71FD-6BB0220444B4}"/>
            </ac:spMkLst>
          </pc:spChg>
        </pc:sldLayoutChg>
        <pc:sldLayoutChg chg="addSp delSp modSp mod">
          <pc:chgData name="Luka Van Esbroeck" userId="134fc993-7b81-4a7c-b1f6-6ae1dd5ae1ac" providerId="ADAL" clId="{FA156DF2-5827-A54D-A677-CE7E7C4C74AE}" dt="2025-06-20T13:00:02.356" v="152"/>
          <pc:sldLayoutMkLst>
            <pc:docMk/>
            <pc:sldMasterMk cId="757955707" sldId="2147483648"/>
            <pc:sldLayoutMk cId="455406656" sldId="2147483660"/>
          </pc:sldLayoutMkLst>
          <pc:spChg chg="mod">
            <ac:chgData name="Luka Van Esbroeck" userId="134fc993-7b81-4a7c-b1f6-6ae1dd5ae1ac" providerId="ADAL" clId="{FA156DF2-5827-A54D-A677-CE7E7C4C74AE}" dt="2025-06-20T12:49:18.769" v="6" actId="14100"/>
            <ac:spMkLst>
              <pc:docMk/>
              <pc:sldMasterMk cId="757955707" sldId="2147483648"/>
              <pc:sldLayoutMk cId="455406656" sldId="2147483660"/>
              <ac:spMk id="2" creationId="{05C69DAD-26B4-145F-DCA2-986DF5B9081A}"/>
            </ac:spMkLst>
          </pc:spChg>
          <pc:spChg chg="mod">
            <ac:chgData name="Luka Van Esbroeck" userId="134fc993-7b81-4a7c-b1f6-6ae1dd5ae1ac" providerId="ADAL" clId="{FA156DF2-5827-A54D-A677-CE7E7C4C74AE}" dt="2025-06-20T12:49:15.111" v="5" actId="14100"/>
            <ac:spMkLst>
              <pc:docMk/>
              <pc:sldMasterMk cId="757955707" sldId="2147483648"/>
              <pc:sldLayoutMk cId="455406656" sldId="2147483660"/>
              <ac:spMk id="3" creationId="{93DE4791-B970-A879-1D72-DD4526580148}"/>
            </ac:spMkLst>
          </pc:spChg>
          <pc:spChg chg="add mod">
            <ac:chgData name="Luka Van Esbroeck" userId="134fc993-7b81-4a7c-b1f6-6ae1dd5ae1ac" providerId="ADAL" clId="{FA156DF2-5827-A54D-A677-CE7E7C4C74AE}" dt="2025-06-20T13:00:02.356" v="152"/>
            <ac:spMkLst>
              <pc:docMk/>
              <pc:sldMasterMk cId="757955707" sldId="2147483648"/>
              <pc:sldLayoutMk cId="455406656" sldId="2147483660"/>
              <ac:spMk id="4" creationId="{810BA82D-F440-47B6-F48C-7A8217BB6962}"/>
            </ac:spMkLst>
          </pc:spChg>
          <pc:spChg chg="mod">
            <ac:chgData name="Luka Van Esbroeck" userId="134fc993-7b81-4a7c-b1f6-6ae1dd5ae1ac" providerId="ADAL" clId="{FA156DF2-5827-A54D-A677-CE7E7C4C74AE}" dt="2025-06-20T12:49:21.894" v="7" actId="1076"/>
            <ac:spMkLst>
              <pc:docMk/>
              <pc:sldMasterMk cId="757955707" sldId="2147483648"/>
              <pc:sldLayoutMk cId="455406656" sldId="2147483660"/>
              <ac:spMk id="7" creationId="{583831FB-47F7-8780-CC3B-71451999DE39}"/>
            </ac:spMkLst>
          </pc:spChg>
        </pc:sldLayoutChg>
        <pc:sldLayoutChg chg="addSp delSp modSp mod">
          <pc:chgData name="Luka Van Esbroeck" userId="134fc993-7b81-4a7c-b1f6-6ae1dd5ae1ac" providerId="ADAL" clId="{FA156DF2-5827-A54D-A677-CE7E7C4C74AE}" dt="2025-06-20T13:05:47.109" v="205" actId="478"/>
          <pc:sldLayoutMkLst>
            <pc:docMk/>
            <pc:sldMasterMk cId="757955707" sldId="2147483648"/>
            <pc:sldLayoutMk cId="3119303182" sldId="2147483661"/>
          </pc:sldLayoutMkLst>
          <pc:spChg chg="mod">
            <ac:chgData name="Luka Van Esbroeck" userId="134fc993-7b81-4a7c-b1f6-6ae1dd5ae1ac" providerId="ADAL" clId="{FA156DF2-5827-A54D-A677-CE7E7C4C74AE}" dt="2025-06-20T13:05:40.541" v="202" actId="1037"/>
            <ac:spMkLst>
              <pc:docMk/>
              <pc:sldMasterMk cId="757955707" sldId="2147483648"/>
              <pc:sldLayoutMk cId="3119303182" sldId="2147483661"/>
              <ac:spMk id="2" creationId="{DB042AD8-1C8E-23C0-5A89-1920DAA7F37C}"/>
            </ac:spMkLst>
          </pc:spChg>
          <pc:spChg chg="mod">
            <ac:chgData name="Luka Van Esbroeck" userId="134fc993-7b81-4a7c-b1f6-6ae1dd5ae1ac" providerId="ADAL" clId="{FA156DF2-5827-A54D-A677-CE7E7C4C74AE}" dt="2025-06-20T13:05:44.407" v="204" actId="1076"/>
            <ac:spMkLst>
              <pc:docMk/>
              <pc:sldMasterMk cId="757955707" sldId="2147483648"/>
              <pc:sldLayoutMk cId="3119303182" sldId="2147483661"/>
              <ac:spMk id="5" creationId="{DD8AA75B-492C-CEAA-C48F-CA4CD2827576}"/>
            </ac:spMkLst>
          </pc:spChg>
        </pc:sldLayoutChg>
        <pc:sldLayoutChg chg="addSp delSp modSp mod">
          <pc:chgData name="Luka Van Esbroeck" userId="134fc993-7b81-4a7c-b1f6-6ae1dd5ae1ac" providerId="ADAL" clId="{FA156DF2-5827-A54D-A677-CE7E7C4C74AE}" dt="2025-06-20T12:56:34.906" v="125" actId="478"/>
          <pc:sldLayoutMkLst>
            <pc:docMk/>
            <pc:sldMasterMk cId="757955707" sldId="2147483648"/>
            <pc:sldLayoutMk cId="1306428242" sldId="2147483662"/>
          </pc:sldLayoutMkLst>
          <pc:spChg chg="add mod">
            <ac:chgData name="Luka Van Esbroeck" userId="134fc993-7b81-4a7c-b1f6-6ae1dd5ae1ac" providerId="ADAL" clId="{FA156DF2-5827-A54D-A677-CE7E7C4C74AE}" dt="2025-06-20T12:50:09.832" v="14" actId="1076"/>
            <ac:spMkLst>
              <pc:docMk/>
              <pc:sldMasterMk cId="757955707" sldId="2147483648"/>
              <pc:sldLayoutMk cId="1306428242" sldId="2147483662"/>
              <ac:spMk id="10" creationId="{14E7C85C-4E77-90D2-46CD-08D3DE76DA6E}"/>
            </ac:spMkLst>
          </pc:spChg>
          <pc:spChg chg="add mod">
            <ac:chgData name="Luka Van Esbroeck" userId="134fc993-7b81-4a7c-b1f6-6ae1dd5ae1ac" providerId="ADAL" clId="{FA156DF2-5827-A54D-A677-CE7E7C4C74AE}" dt="2025-06-20T12:50:09.832" v="14" actId="1076"/>
            <ac:spMkLst>
              <pc:docMk/>
              <pc:sldMasterMk cId="757955707" sldId="2147483648"/>
              <pc:sldLayoutMk cId="1306428242" sldId="2147483662"/>
              <ac:spMk id="11" creationId="{7E3CEA46-6A17-465F-3E02-6BD66FDE74B0}"/>
            </ac:spMkLst>
          </pc:spChg>
          <pc:spChg chg="add del mod">
            <ac:chgData name="Luka Van Esbroeck" userId="134fc993-7b81-4a7c-b1f6-6ae1dd5ae1ac" providerId="ADAL" clId="{FA156DF2-5827-A54D-A677-CE7E7C4C74AE}" dt="2025-06-20T12:56:29.553" v="123" actId="1037"/>
            <ac:spMkLst>
              <pc:docMk/>
              <pc:sldMasterMk cId="757955707" sldId="2147483648"/>
              <pc:sldLayoutMk cId="1306428242" sldId="2147483662"/>
              <ac:spMk id="12" creationId="{C3577081-600E-15F2-47F6-FF3376A8F171}"/>
            </ac:spMkLst>
          </pc:spChg>
          <pc:spChg chg="add mod">
            <ac:chgData name="Luka Van Esbroeck" userId="134fc993-7b81-4a7c-b1f6-6ae1dd5ae1ac" providerId="ADAL" clId="{FA156DF2-5827-A54D-A677-CE7E7C4C74AE}" dt="2025-06-20T12:50:09.832" v="14" actId="1076"/>
            <ac:spMkLst>
              <pc:docMk/>
              <pc:sldMasterMk cId="757955707" sldId="2147483648"/>
              <pc:sldLayoutMk cId="1306428242" sldId="2147483662"/>
              <ac:spMk id="13" creationId="{03D2EE22-372F-17D2-E1A9-E20FD4DBBBFA}"/>
            </ac:spMkLst>
          </pc:spChg>
        </pc:sldLayoutChg>
        <pc:sldLayoutChg chg="addSp delSp modSp mod">
          <pc:chgData name="Luka Van Esbroeck" userId="134fc993-7b81-4a7c-b1f6-6ae1dd5ae1ac" providerId="ADAL" clId="{FA156DF2-5827-A54D-A677-CE7E7C4C74AE}" dt="2025-06-20T12:56:55.623" v="127"/>
          <pc:sldLayoutMkLst>
            <pc:docMk/>
            <pc:sldMasterMk cId="757955707" sldId="2147483648"/>
            <pc:sldLayoutMk cId="202475471" sldId="2147483663"/>
          </pc:sldLayoutMkLst>
          <pc:spChg chg="add mod">
            <ac:chgData name="Luka Van Esbroeck" userId="134fc993-7b81-4a7c-b1f6-6ae1dd5ae1ac" providerId="ADAL" clId="{FA156DF2-5827-A54D-A677-CE7E7C4C74AE}" dt="2025-06-20T12:49:42.432" v="9"/>
            <ac:spMkLst>
              <pc:docMk/>
              <pc:sldMasterMk cId="757955707" sldId="2147483648"/>
              <pc:sldLayoutMk cId="202475471" sldId="2147483663"/>
              <ac:spMk id="2" creationId="{4F3E8364-C672-A513-A5F7-FEBE8E8C185C}"/>
            </ac:spMkLst>
          </pc:spChg>
          <pc:spChg chg="add mod">
            <ac:chgData name="Luka Van Esbroeck" userId="134fc993-7b81-4a7c-b1f6-6ae1dd5ae1ac" providerId="ADAL" clId="{FA156DF2-5827-A54D-A677-CE7E7C4C74AE}" dt="2025-06-20T12:49:42.432" v="9"/>
            <ac:spMkLst>
              <pc:docMk/>
              <pc:sldMasterMk cId="757955707" sldId="2147483648"/>
              <pc:sldLayoutMk cId="202475471" sldId="2147483663"/>
              <ac:spMk id="3" creationId="{4A397E59-1C35-64ED-DEF0-FA39D0FB802B}"/>
            </ac:spMkLst>
          </pc:spChg>
          <pc:spChg chg="add mod">
            <ac:chgData name="Luka Van Esbroeck" userId="134fc993-7b81-4a7c-b1f6-6ae1dd5ae1ac" providerId="ADAL" clId="{FA156DF2-5827-A54D-A677-CE7E7C4C74AE}" dt="2025-06-20T12:49:42.432" v="9"/>
            <ac:spMkLst>
              <pc:docMk/>
              <pc:sldMasterMk cId="757955707" sldId="2147483648"/>
              <pc:sldLayoutMk cId="202475471" sldId="2147483663"/>
              <ac:spMk id="7" creationId="{C962A04F-7F91-2ECB-E414-C5AF907FDA39}"/>
            </ac:spMkLst>
          </pc:spChg>
          <pc:spChg chg="add mod">
            <ac:chgData name="Luka Van Esbroeck" userId="134fc993-7b81-4a7c-b1f6-6ae1dd5ae1ac" providerId="ADAL" clId="{FA156DF2-5827-A54D-A677-CE7E7C4C74AE}" dt="2025-06-20T12:56:55.623" v="127"/>
            <ac:spMkLst>
              <pc:docMk/>
              <pc:sldMasterMk cId="757955707" sldId="2147483648"/>
              <pc:sldLayoutMk cId="202475471" sldId="2147483663"/>
              <ac:spMk id="10" creationId="{F3FEF277-8E90-7469-1F98-3FE8FE362156}"/>
            </ac:spMkLst>
          </pc:spChg>
        </pc:sldLayoutChg>
        <pc:sldLayoutChg chg="addSp delSp modSp mod">
          <pc:chgData name="Luka Van Esbroeck" userId="134fc993-7b81-4a7c-b1f6-6ae1dd5ae1ac" providerId="ADAL" clId="{FA156DF2-5827-A54D-A677-CE7E7C4C74AE}" dt="2025-06-20T12:57:07.925" v="131"/>
          <pc:sldLayoutMkLst>
            <pc:docMk/>
            <pc:sldMasterMk cId="757955707" sldId="2147483648"/>
            <pc:sldLayoutMk cId="3454120388" sldId="2147483664"/>
          </pc:sldLayoutMkLst>
          <pc:spChg chg="add mod">
            <ac:chgData name="Luka Van Esbroeck" userId="134fc993-7b81-4a7c-b1f6-6ae1dd5ae1ac" providerId="ADAL" clId="{FA156DF2-5827-A54D-A677-CE7E7C4C74AE}" dt="2025-06-20T12:50:39.131" v="21"/>
            <ac:spMkLst>
              <pc:docMk/>
              <pc:sldMasterMk cId="757955707" sldId="2147483648"/>
              <pc:sldLayoutMk cId="3454120388" sldId="2147483664"/>
              <ac:spMk id="2" creationId="{04D6754E-3180-71EC-7EAA-A236087F3AAE}"/>
            </ac:spMkLst>
          </pc:spChg>
          <pc:spChg chg="add mod">
            <ac:chgData name="Luka Van Esbroeck" userId="134fc993-7b81-4a7c-b1f6-6ae1dd5ae1ac" providerId="ADAL" clId="{FA156DF2-5827-A54D-A677-CE7E7C4C74AE}" dt="2025-06-20T12:50:39.131" v="21"/>
            <ac:spMkLst>
              <pc:docMk/>
              <pc:sldMasterMk cId="757955707" sldId="2147483648"/>
              <pc:sldLayoutMk cId="3454120388" sldId="2147483664"/>
              <ac:spMk id="3" creationId="{9DDBA2BD-107C-72F8-DAE2-2DB0FFF65A7A}"/>
            </ac:spMkLst>
          </pc:spChg>
          <pc:spChg chg="add mod">
            <ac:chgData name="Luka Van Esbroeck" userId="134fc993-7b81-4a7c-b1f6-6ae1dd5ae1ac" providerId="ADAL" clId="{FA156DF2-5827-A54D-A677-CE7E7C4C74AE}" dt="2025-06-20T12:50:39.131" v="21"/>
            <ac:spMkLst>
              <pc:docMk/>
              <pc:sldMasterMk cId="757955707" sldId="2147483648"/>
              <pc:sldLayoutMk cId="3454120388" sldId="2147483664"/>
              <ac:spMk id="7" creationId="{D622CFC5-12D4-3E3D-5200-B5AD5F32AAA5}"/>
            </ac:spMkLst>
          </pc:spChg>
          <pc:spChg chg="add mod">
            <ac:chgData name="Luka Van Esbroeck" userId="134fc993-7b81-4a7c-b1f6-6ae1dd5ae1ac" providerId="ADAL" clId="{FA156DF2-5827-A54D-A677-CE7E7C4C74AE}" dt="2025-06-20T12:57:07.925" v="131"/>
            <ac:spMkLst>
              <pc:docMk/>
              <pc:sldMasterMk cId="757955707" sldId="2147483648"/>
              <pc:sldLayoutMk cId="3454120388" sldId="2147483664"/>
              <ac:spMk id="11" creationId="{5B971705-213E-525A-C660-4D05954B01DC}"/>
            </ac:spMkLst>
          </pc:spChg>
        </pc:sldLayoutChg>
        <pc:sldLayoutChg chg="addSp delSp modSp mod">
          <pc:chgData name="Luka Van Esbroeck" userId="134fc993-7b81-4a7c-b1f6-6ae1dd5ae1ac" providerId="ADAL" clId="{FA156DF2-5827-A54D-A677-CE7E7C4C74AE}" dt="2025-06-20T12:57:18.614" v="135"/>
          <pc:sldLayoutMkLst>
            <pc:docMk/>
            <pc:sldMasterMk cId="757955707" sldId="2147483648"/>
            <pc:sldLayoutMk cId="1877889258" sldId="2147483665"/>
          </pc:sldLayoutMkLst>
          <pc:spChg chg="mod">
            <ac:chgData name="Luka Van Esbroeck" userId="134fc993-7b81-4a7c-b1f6-6ae1dd5ae1ac" providerId="ADAL" clId="{FA156DF2-5827-A54D-A677-CE7E7C4C74AE}" dt="2025-06-20T12:51:10.853" v="27" actId="14100"/>
            <ac:spMkLst>
              <pc:docMk/>
              <pc:sldMasterMk cId="757955707" sldId="2147483648"/>
              <pc:sldLayoutMk cId="1877889258" sldId="2147483665"/>
              <ac:spMk id="2" creationId="{05C69DAD-26B4-145F-DCA2-986DF5B9081A}"/>
            </ac:spMkLst>
          </pc:spChg>
          <pc:spChg chg="mod">
            <ac:chgData name="Luka Van Esbroeck" userId="134fc993-7b81-4a7c-b1f6-6ae1dd5ae1ac" providerId="ADAL" clId="{FA156DF2-5827-A54D-A677-CE7E7C4C74AE}" dt="2025-06-20T12:51:20.123" v="30" actId="1076"/>
            <ac:spMkLst>
              <pc:docMk/>
              <pc:sldMasterMk cId="757955707" sldId="2147483648"/>
              <pc:sldLayoutMk cId="1877889258" sldId="2147483665"/>
              <ac:spMk id="3" creationId="{93DE4791-B970-A879-1D72-DD4526580148}"/>
            </ac:spMkLst>
          </pc:spChg>
          <pc:spChg chg="mod">
            <ac:chgData name="Luka Van Esbroeck" userId="134fc993-7b81-4a7c-b1f6-6ae1dd5ae1ac" providerId="ADAL" clId="{FA156DF2-5827-A54D-A677-CE7E7C4C74AE}" dt="2025-06-20T12:51:23.225" v="31" actId="14100"/>
            <ac:spMkLst>
              <pc:docMk/>
              <pc:sldMasterMk cId="757955707" sldId="2147483648"/>
              <pc:sldLayoutMk cId="1877889258" sldId="2147483665"/>
              <ac:spMk id="7" creationId="{583831FB-47F7-8780-CC3B-71451999DE39}"/>
            </ac:spMkLst>
          </pc:spChg>
          <pc:spChg chg="add mod">
            <ac:chgData name="Luka Van Esbroeck" userId="134fc993-7b81-4a7c-b1f6-6ae1dd5ae1ac" providerId="ADAL" clId="{FA156DF2-5827-A54D-A677-CE7E7C4C74AE}" dt="2025-06-20T12:57:18.614" v="135"/>
            <ac:spMkLst>
              <pc:docMk/>
              <pc:sldMasterMk cId="757955707" sldId="2147483648"/>
              <pc:sldLayoutMk cId="1877889258" sldId="2147483665"/>
              <ac:spMk id="9" creationId="{526C7923-04C8-1B24-DB37-EDF84D68123C}"/>
            </ac:spMkLst>
          </pc:spChg>
        </pc:sldLayoutChg>
        <pc:sldLayoutChg chg="addSp delSp modSp mod">
          <pc:chgData name="Luka Van Esbroeck" userId="134fc993-7b81-4a7c-b1f6-6ae1dd5ae1ac" providerId="ADAL" clId="{FA156DF2-5827-A54D-A677-CE7E7C4C74AE}" dt="2025-06-20T12:57:23.787" v="137"/>
          <pc:sldLayoutMkLst>
            <pc:docMk/>
            <pc:sldMasterMk cId="757955707" sldId="2147483648"/>
            <pc:sldLayoutMk cId="2269128758" sldId="2147483666"/>
          </pc:sldLayoutMkLst>
          <pc:spChg chg="add mod">
            <ac:chgData name="Luka Van Esbroeck" userId="134fc993-7b81-4a7c-b1f6-6ae1dd5ae1ac" providerId="ADAL" clId="{FA156DF2-5827-A54D-A677-CE7E7C4C74AE}" dt="2025-06-20T12:51:36.697" v="37"/>
            <ac:spMkLst>
              <pc:docMk/>
              <pc:sldMasterMk cId="757955707" sldId="2147483648"/>
              <pc:sldLayoutMk cId="2269128758" sldId="2147483666"/>
              <ac:spMk id="10" creationId="{E1AAD30A-3D28-00EA-F471-8BD5A0A40DB8}"/>
            </ac:spMkLst>
          </pc:spChg>
          <pc:spChg chg="add mod">
            <ac:chgData name="Luka Van Esbroeck" userId="134fc993-7b81-4a7c-b1f6-6ae1dd5ae1ac" providerId="ADAL" clId="{FA156DF2-5827-A54D-A677-CE7E7C4C74AE}" dt="2025-06-20T12:51:36.697" v="37"/>
            <ac:spMkLst>
              <pc:docMk/>
              <pc:sldMasterMk cId="757955707" sldId="2147483648"/>
              <pc:sldLayoutMk cId="2269128758" sldId="2147483666"/>
              <ac:spMk id="11" creationId="{46B90BB4-F3F5-31A5-E123-67382E6F050B}"/>
            </ac:spMkLst>
          </pc:spChg>
          <pc:spChg chg="add mod">
            <ac:chgData name="Luka Van Esbroeck" userId="134fc993-7b81-4a7c-b1f6-6ae1dd5ae1ac" providerId="ADAL" clId="{FA156DF2-5827-A54D-A677-CE7E7C4C74AE}" dt="2025-06-20T12:51:36.697" v="37"/>
            <ac:spMkLst>
              <pc:docMk/>
              <pc:sldMasterMk cId="757955707" sldId="2147483648"/>
              <pc:sldLayoutMk cId="2269128758" sldId="2147483666"/>
              <ac:spMk id="12" creationId="{9C25EE3A-02FD-3B66-6FD4-EED1D2E1DB3E}"/>
            </ac:spMkLst>
          </pc:spChg>
          <pc:spChg chg="add mod">
            <ac:chgData name="Luka Van Esbroeck" userId="134fc993-7b81-4a7c-b1f6-6ae1dd5ae1ac" providerId="ADAL" clId="{FA156DF2-5827-A54D-A677-CE7E7C4C74AE}" dt="2025-06-20T12:57:23.787" v="137"/>
            <ac:spMkLst>
              <pc:docMk/>
              <pc:sldMasterMk cId="757955707" sldId="2147483648"/>
              <pc:sldLayoutMk cId="2269128758" sldId="2147483666"/>
              <ac:spMk id="13" creationId="{7D7BE1B7-9430-DAE8-48E7-8DDAA94E9398}"/>
            </ac:spMkLst>
          </pc:spChg>
        </pc:sldLayoutChg>
        <pc:sldLayoutChg chg="addSp delSp modSp mod">
          <pc:chgData name="Luka Van Esbroeck" userId="134fc993-7b81-4a7c-b1f6-6ae1dd5ae1ac" providerId="ADAL" clId="{FA156DF2-5827-A54D-A677-CE7E7C4C74AE}" dt="2025-06-20T12:57:54.592" v="148"/>
          <pc:sldLayoutMkLst>
            <pc:docMk/>
            <pc:sldMasterMk cId="757955707" sldId="2147483648"/>
            <pc:sldLayoutMk cId="1202890010" sldId="2147483667"/>
          </pc:sldLayoutMkLst>
          <pc:spChg chg="mod">
            <ac:chgData name="Luka Van Esbroeck" userId="134fc993-7b81-4a7c-b1f6-6ae1dd5ae1ac" providerId="ADAL" clId="{FA156DF2-5827-A54D-A677-CE7E7C4C74AE}" dt="2025-06-20T12:53:07.348" v="63" actId="14100"/>
            <ac:spMkLst>
              <pc:docMk/>
              <pc:sldMasterMk cId="757955707" sldId="2147483648"/>
              <pc:sldLayoutMk cId="1202890010" sldId="2147483667"/>
              <ac:spMk id="2" creationId="{05C69DAD-26B4-145F-DCA2-986DF5B9081A}"/>
            </ac:spMkLst>
          </pc:spChg>
          <pc:spChg chg="mod">
            <ac:chgData name="Luka Van Esbroeck" userId="134fc993-7b81-4a7c-b1f6-6ae1dd5ae1ac" providerId="ADAL" clId="{FA156DF2-5827-A54D-A677-CE7E7C4C74AE}" dt="2025-06-20T12:53:18.683" v="66" actId="14100"/>
            <ac:spMkLst>
              <pc:docMk/>
              <pc:sldMasterMk cId="757955707" sldId="2147483648"/>
              <pc:sldLayoutMk cId="1202890010" sldId="2147483667"/>
              <ac:spMk id="3" creationId="{93DE4791-B970-A879-1D72-DD4526580148}"/>
            </ac:spMkLst>
          </pc:spChg>
          <pc:spChg chg="add mod">
            <ac:chgData name="Luka Van Esbroeck" userId="134fc993-7b81-4a7c-b1f6-6ae1dd5ae1ac" providerId="ADAL" clId="{FA156DF2-5827-A54D-A677-CE7E7C4C74AE}" dt="2025-06-20T12:57:54.592" v="148"/>
            <ac:spMkLst>
              <pc:docMk/>
              <pc:sldMasterMk cId="757955707" sldId="2147483648"/>
              <pc:sldLayoutMk cId="1202890010" sldId="2147483667"/>
              <ac:spMk id="4" creationId="{F8FC5D74-7D0D-761C-1539-296F9C752F47}"/>
            </ac:spMkLst>
          </pc:spChg>
          <pc:spChg chg="mod">
            <ac:chgData name="Luka Van Esbroeck" userId="134fc993-7b81-4a7c-b1f6-6ae1dd5ae1ac" providerId="ADAL" clId="{FA156DF2-5827-A54D-A677-CE7E7C4C74AE}" dt="2025-06-20T12:53:25.731" v="68" actId="1076"/>
            <ac:spMkLst>
              <pc:docMk/>
              <pc:sldMasterMk cId="757955707" sldId="2147483648"/>
              <pc:sldLayoutMk cId="1202890010" sldId="2147483667"/>
              <ac:spMk id="7" creationId="{583831FB-47F7-8780-CC3B-71451999DE39}"/>
            </ac:spMkLst>
          </pc:spChg>
        </pc:sldLayoutChg>
        <pc:sldLayoutChg chg="addSp delSp modSp mod">
          <pc:chgData name="Luka Van Esbroeck" userId="134fc993-7b81-4a7c-b1f6-6ae1dd5ae1ac" providerId="ADAL" clId="{FA156DF2-5827-A54D-A677-CE7E7C4C74AE}" dt="2025-06-20T12:57:30.620" v="139"/>
          <pc:sldLayoutMkLst>
            <pc:docMk/>
            <pc:sldMasterMk cId="757955707" sldId="2147483648"/>
            <pc:sldLayoutMk cId="626550864" sldId="2147483668"/>
          </pc:sldLayoutMkLst>
          <pc:spChg chg="add mod">
            <ac:chgData name="Luka Van Esbroeck" userId="134fc993-7b81-4a7c-b1f6-6ae1dd5ae1ac" providerId="ADAL" clId="{FA156DF2-5827-A54D-A677-CE7E7C4C74AE}" dt="2025-06-20T12:51:52.620" v="40" actId="1076"/>
            <ac:spMkLst>
              <pc:docMk/>
              <pc:sldMasterMk cId="757955707" sldId="2147483648"/>
              <pc:sldLayoutMk cId="626550864" sldId="2147483668"/>
              <ac:spMk id="4" creationId="{40BB958D-766E-CFCA-F125-74E0C4C7860A}"/>
            </ac:spMkLst>
          </pc:spChg>
          <pc:spChg chg="add mod">
            <ac:chgData name="Luka Van Esbroeck" userId="134fc993-7b81-4a7c-b1f6-6ae1dd5ae1ac" providerId="ADAL" clId="{FA156DF2-5827-A54D-A677-CE7E7C4C74AE}" dt="2025-06-20T12:51:52.620" v="40" actId="1076"/>
            <ac:spMkLst>
              <pc:docMk/>
              <pc:sldMasterMk cId="757955707" sldId="2147483648"/>
              <pc:sldLayoutMk cId="626550864" sldId="2147483668"/>
              <ac:spMk id="10" creationId="{C46FC6C0-6720-92F1-5D46-2C5D6712AC10}"/>
            </ac:spMkLst>
          </pc:spChg>
          <pc:spChg chg="add mod">
            <ac:chgData name="Luka Van Esbroeck" userId="134fc993-7b81-4a7c-b1f6-6ae1dd5ae1ac" providerId="ADAL" clId="{FA156DF2-5827-A54D-A677-CE7E7C4C74AE}" dt="2025-06-20T12:51:52.620" v="40" actId="1076"/>
            <ac:spMkLst>
              <pc:docMk/>
              <pc:sldMasterMk cId="757955707" sldId="2147483648"/>
              <pc:sldLayoutMk cId="626550864" sldId="2147483668"/>
              <ac:spMk id="12" creationId="{F1302053-18F3-C1F4-FFEF-D2AD2CC439A5}"/>
            </ac:spMkLst>
          </pc:spChg>
          <pc:spChg chg="add mod">
            <ac:chgData name="Luka Van Esbroeck" userId="134fc993-7b81-4a7c-b1f6-6ae1dd5ae1ac" providerId="ADAL" clId="{FA156DF2-5827-A54D-A677-CE7E7C4C74AE}" dt="2025-06-20T12:57:30.620" v="139"/>
            <ac:spMkLst>
              <pc:docMk/>
              <pc:sldMasterMk cId="757955707" sldId="2147483648"/>
              <pc:sldLayoutMk cId="626550864" sldId="2147483668"/>
              <ac:spMk id="13" creationId="{3A3D6BC1-3B6E-DE15-7E6A-7C9D651A77F9}"/>
            </ac:spMkLst>
          </pc:spChg>
        </pc:sldLayoutChg>
        <pc:sldLayoutChg chg="addSp delSp modSp mod">
          <pc:chgData name="Luka Van Esbroeck" userId="134fc993-7b81-4a7c-b1f6-6ae1dd5ae1ac" providerId="ADAL" clId="{FA156DF2-5827-A54D-A677-CE7E7C4C74AE}" dt="2025-06-20T12:57:41.393" v="143"/>
          <pc:sldLayoutMkLst>
            <pc:docMk/>
            <pc:sldMasterMk cId="757955707" sldId="2147483648"/>
            <pc:sldLayoutMk cId="1131357290" sldId="2147483669"/>
          </pc:sldLayoutMkLst>
          <pc:spChg chg="add mod">
            <ac:chgData name="Luka Van Esbroeck" userId="134fc993-7b81-4a7c-b1f6-6ae1dd5ae1ac" providerId="ADAL" clId="{FA156DF2-5827-A54D-A677-CE7E7C4C74AE}" dt="2025-06-20T12:52:14.242" v="54" actId="1076"/>
            <ac:spMkLst>
              <pc:docMk/>
              <pc:sldMasterMk cId="757955707" sldId="2147483648"/>
              <pc:sldLayoutMk cId="1131357290" sldId="2147483669"/>
              <ac:spMk id="12" creationId="{2214A130-3856-C6F0-80DA-5FDEFD700C7F}"/>
            </ac:spMkLst>
          </pc:spChg>
          <pc:spChg chg="add mod">
            <ac:chgData name="Luka Van Esbroeck" userId="134fc993-7b81-4a7c-b1f6-6ae1dd5ae1ac" providerId="ADAL" clId="{FA156DF2-5827-A54D-A677-CE7E7C4C74AE}" dt="2025-06-20T12:52:14.242" v="54" actId="1076"/>
            <ac:spMkLst>
              <pc:docMk/>
              <pc:sldMasterMk cId="757955707" sldId="2147483648"/>
              <pc:sldLayoutMk cId="1131357290" sldId="2147483669"/>
              <ac:spMk id="13" creationId="{1BD24EFB-7EEC-5334-1BA6-D360A387EACC}"/>
            </ac:spMkLst>
          </pc:spChg>
          <pc:spChg chg="add mod">
            <ac:chgData name="Luka Van Esbroeck" userId="134fc993-7b81-4a7c-b1f6-6ae1dd5ae1ac" providerId="ADAL" clId="{FA156DF2-5827-A54D-A677-CE7E7C4C74AE}" dt="2025-06-20T12:52:14.242" v="54" actId="1076"/>
            <ac:spMkLst>
              <pc:docMk/>
              <pc:sldMasterMk cId="757955707" sldId="2147483648"/>
              <pc:sldLayoutMk cId="1131357290" sldId="2147483669"/>
              <ac:spMk id="14" creationId="{0F9328F4-FEFD-74F4-CE92-45BAFED58478}"/>
            </ac:spMkLst>
          </pc:spChg>
          <pc:spChg chg="add mod">
            <ac:chgData name="Luka Van Esbroeck" userId="134fc993-7b81-4a7c-b1f6-6ae1dd5ae1ac" providerId="ADAL" clId="{FA156DF2-5827-A54D-A677-CE7E7C4C74AE}" dt="2025-06-20T12:57:41.393" v="143"/>
            <ac:spMkLst>
              <pc:docMk/>
              <pc:sldMasterMk cId="757955707" sldId="2147483648"/>
              <pc:sldLayoutMk cId="1131357290" sldId="2147483669"/>
              <ac:spMk id="16" creationId="{BEB2E742-0014-1EC0-3A72-42DB7A882B90}"/>
            </ac:spMkLst>
          </pc:spChg>
        </pc:sldLayoutChg>
        <pc:sldLayoutChg chg="addSp delSp modSp mod">
          <pc:chgData name="Luka Van Esbroeck" userId="134fc993-7b81-4a7c-b1f6-6ae1dd5ae1ac" providerId="ADAL" clId="{FA156DF2-5827-A54D-A677-CE7E7C4C74AE}" dt="2025-06-20T13:10:00.383" v="261" actId="207"/>
          <pc:sldLayoutMkLst>
            <pc:docMk/>
            <pc:sldMasterMk cId="757955707" sldId="2147483648"/>
            <pc:sldLayoutMk cId="3407457184" sldId="2147483672"/>
          </pc:sldLayoutMkLst>
          <pc:spChg chg="add mod">
            <ac:chgData name="Luka Van Esbroeck" userId="134fc993-7b81-4a7c-b1f6-6ae1dd5ae1ac" providerId="ADAL" clId="{FA156DF2-5827-A54D-A677-CE7E7C4C74AE}" dt="2025-06-20T13:10:00.383" v="261" actId="207"/>
            <ac:spMkLst>
              <pc:docMk/>
              <pc:sldMasterMk cId="757955707" sldId="2147483648"/>
              <pc:sldLayoutMk cId="3407457184" sldId="2147483672"/>
              <ac:spMk id="7" creationId="{3831A695-ABC3-0390-7A61-D81FF6EAC470}"/>
            </ac:spMkLst>
          </pc:spChg>
          <pc:picChg chg="mod">
            <ac:chgData name="Luka Van Esbroeck" userId="134fc993-7b81-4a7c-b1f6-6ae1dd5ae1ac" providerId="ADAL" clId="{FA156DF2-5827-A54D-A677-CE7E7C4C74AE}" dt="2025-06-20T13:03:50.886" v="186" actId="1038"/>
            <ac:picMkLst>
              <pc:docMk/>
              <pc:sldMasterMk cId="757955707" sldId="2147483648"/>
              <pc:sldLayoutMk cId="3407457184" sldId="2147483672"/>
              <ac:picMk id="3" creationId="{762707D0-03EC-E0CE-B26F-C8517DB6A892}"/>
            </ac:picMkLst>
          </pc:picChg>
        </pc:sldLayoutChg>
        <pc:sldLayoutChg chg="addSp delSp modSp mod">
          <pc:chgData name="Luka Van Esbroeck" userId="134fc993-7b81-4a7c-b1f6-6ae1dd5ae1ac" providerId="ADAL" clId="{FA156DF2-5827-A54D-A677-CE7E7C4C74AE}" dt="2025-06-20T13:06:15.530" v="209" actId="207"/>
          <pc:sldLayoutMkLst>
            <pc:docMk/>
            <pc:sldMasterMk cId="757955707" sldId="2147483648"/>
            <pc:sldLayoutMk cId="3945958420" sldId="2147483673"/>
          </pc:sldLayoutMkLst>
          <pc:spChg chg="add mod">
            <ac:chgData name="Luka Van Esbroeck" userId="134fc993-7b81-4a7c-b1f6-6ae1dd5ae1ac" providerId="ADAL" clId="{FA156DF2-5827-A54D-A677-CE7E7C4C74AE}" dt="2025-06-20T13:06:15.530" v="209" actId="207"/>
            <ac:spMkLst>
              <pc:docMk/>
              <pc:sldMasterMk cId="757955707" sldId="2147483648"/>
              <pc:sldLayoutMk cId="3945958420" sldId="2147483673"/>
              <ac:spMk id="4" creationId="{D9BB6876-F87A-6ABD-B1F8-120D9C4DA8DF}"/>
            </ac:spMkLst>
          </pc:spChg>
        </pc:sldLayoutChg>
        <pc:sldLayoutChg chg="addSp delSp modSp mod">
          <pc:chgData name="Luka Van Esbroeck" userId="134fc993-7b81-4a7c-b1f6-6ae1dd5ae1ac" providerId="ADAL" clId="{FA156DF2-5827-A54D-A677-CE7E7C4C74AE}" dt="2025-06-20T12:57:04.051" v="129"/>
          <pc:sldLayoutMkLst>
            <pc:docMk/>
            <pc:sldMasterMk cId="757955707" sldId="2147483648"/>
            <pc:sldLayoutMk cId="3892661322" sldId="2147483674"/>
          </pc:sldLayoutMkLst>
          <pc:spChg chg="add mod">
            <ac:chgData name="Luka Van Esbroeck" userId="134fc993-7b81-4a7c-b1f6-6ae1dd5ae1ac" providerId="ADAL" clId="{FA156DF2-5827-A54D-A677-CE7E7C4C74AE}" dt="2025-06-20T12:50:34.688" v="19"/>
            <ac:spMkLst>
              <pc:docMk/>
              <pc:sldMasterMk cId="757955707" sldId="2147483648"/>
              <pc:sldLayoutMk cId="3892661322" sldId="2147483674"/>
              <ac:spMk id="13" creationId="{EFEC22A1-8D71-9FA4-B3E0-6D9B072E6BBE}"/>
            </ac:spMkLst>
          </pc:spChg>
          <pc:spChg chg="add mod">
            <ac:chgData name="Luka Van Esbroeck" userId="134fc993-7b81-4a7c-b1f6-6ae1dd5ae1ac" providerId="ADAL" clId="{FA156DF2-5827-A54D-A677-CE7E7C4C74AE}" dt="2025-06-20T12:50:34.688" v="19"/>
            <ac:spMkLst>
              <pc:docMk/>
              <pc:sldMasterMk cId="757955707" sldId="2147483648"/>
              <pc:sldLayoutMk cId="3892661322" sldId="2147483674"/>
              <ac:spMk id="14" creationId="{737E7370-A773-919F-26D4-FD9DBE943F4A}"/>
            </ac:spMkLst>
          </pc:spChg>
          <pc:spChg chg="add mod">
            <ac:chgData name="Luka Van Esbroeck" userId="134fc993-7b81-4a7c-b1f6-6ae1dd5ae1ac" providerId="ADAL" clId="{FA156DF2-5827-A54D-A677-CE7E7C4C74AE}" dt="2025-06-20T12:50:34.688" v="19"/>
            <ac:spMkLst>
              <pc:docMk/>
              <pc:sldMasterMk cId="757955707" sldId="2147483648"/>
              <pc:sldLayoutMk cId="3892661322" sldId="2147483674"/>
              <ac:spMk id="15" creationId="{3B641733-11D9-280D-B7DE-33FD8B3B77EB}"/>
            </ac:spMkLst>
          </pc:spChg>
          <pc:spChg chg="add mod">
            <ac:chgData name="Luka Van Esbroeck" userId="134fc993-7b81-4a7c-b1f6-6ae1dd5ae1ac" providerId="ADAL" clId="{FA156DF2-5827-A54D-A677-CE7E7C4C74AE}" dt="2025-06-20T12:57:04.051" v="129"/>
            <ac:spMkLst>
              <pc:docMk/>
              <pc:sldMasterMk cId="757955707" sldId="2147483648"/>
              <pc:sldLayoutMk cId="3892661322" sldId="2147483674"/>
              <ac:spMk id="16" creationId="{2AE72457-3707-0112-A55B-77BC4CF52B1F}"/>
            </ac:spMkLst>
          </pc:spChg>
        </pc:sldLayoutChg>
        <pc:sldLayoutChg chg="addSp delSp modSp mod">
          <pc:chgData name="Luka Van Esbroeck" userId="134fc993-7b81-4a7c-b1f6-6ae1dd5ae1ac" providerId="ADAL" clId="{FA156DF2-5827-A54D-A677-CE7E7C4C74AE}" dt="2025-06-20T12:57:11.101" v="133"/>
          <pc:sldLayoutMkLst>
            <pc:docMk/>
            <pc:sldMasterMk cId="757955707" sldId="2147483648"/>
            <pc:sldLayoutMk cId="1649869617" sldId="2147483675"/>
          </pc:sldLayoutMkLst>
          <pc:spChg chg="add mod">
            <ac:chgData name="Luka Van Esbroeck" userId="134fc993-7b81-4a7c-b1f6-6ae1dd5ae1ac" providerId="ADAL" clId="{FA156DF2-5827-A54D-A677-CE7E7C4C74AE}" dt="2025-06-20T12:50:43.878" v="23"/>
            <ac:spMkLst>
              <pc:docMk/>
              <pc:sldMasterMk cId="757955707" sldId="2147483648"/>
              <pc:sldLayoutMk cId="1649869617" sldId="2147483675"/>
              <ac:spMk id="3" creationId="{6DC72F89-0CE5-6DAA-02DB-F99AB5CB2AD9}"/>
            </ac:spMkLst>
          </pc:spChg>
          <pc:spChg chg="add mod">
            <ac:chgData name="Luka Van Esbroeck" userId="134fc993-7b81-4a7c-b1f6-6ae1dd5ae1ac" providerId="ADAL" clId="{FA156DF2-5827-A54D-A677-CE7E7C4C74AE}" dt="2025-06-20T12:50:43.878" v="23"/>
            <ac:spMkLst>
              <pc:docMk/>
              <pc:sldMasterMk cId="757955707" sldId="2147483648"/>
              <pc:sldLayoutMk cId="1649869617" sldId="2147483675"/>
              <ac:spMk id="7" creationId="{6222E995-5102-A211-BFE1-FDE75087D201}"/>
            </ac:spMkLst>
          </pc:spChg>
          <pc:spChg chg="add mod">
            <ac:chgData name="Luka Van Esbroeck" userId="134fc993-7b81-4a7c-b1f6-6ae1dd5ae1ac" providerId="ADAL" clId="{FA156DF2-5827-A54D-A677-CE7E7C4C74AE}" dt="2025-06-20T12:50:43.878" v="23"/>
            <ac:spMkLst>
              <pc:docMk/>
              <pc:sldMasterMk cId="757955707" sldId="2147483648"/>
              <pc:sldLayoutMk cId="1649869617" sldId="2147483675"/>
              <ac:spMk id="10" creationId="{4C540657-D081-794E-D6A4-82EE88C84C24}"/>
            </ac:spMkLst>
          </pc:spChg>
          <pc:spChg chg="add mod">
            <ac:chgData name="Luka Van Esbroeck" userId="134fc993-7b81-4a7c-b1f6-6ae1dd5ae1ac" providerId="ADAL" clId="{FA156DF2-5827-A54D-A677-CE7E7C4C74AE}" dt="2025-06-20T12:57:11.101" v="133"/>
            <ac:spMkLst>
              <pc:docMk/>
              <pc:sldMasterMk cId="757955707" sldId="2147483648"/>
              <pc:sldLayoutMk cId="1649869617" sldId="2147483675"/>
              <ac:spMk id="11" creationId="{EFD00CA8-8433-417A-5160-C95B1D821141}"/>
            </ac:spMkLst>
          </pc:spChg>
        </pc:sldLayoutChg>
        <pc:sldLayoutChg chg="addSp delSp modSp mod">
          <pc:chgData name="Luka Van Esbroeck" userId="134fc993-7b81-4a7c-b1f6-6ae1dd5ae1ac" providerId="ADAL" clId="{FA156DF2-5827-A54D-A677-CE7E7C4C74AE}" dt="2025-06-20T12:57:45.911" v="145"/>
          <pc:sldLayoutMkLst>
            <pc:docMk/>
            <pc:sldMasterMk cId="757955707" sldId="2147483648"/>
            <pc:sldLayoutMk cId="3155481135" sldId="2147483676"/>
          </pc:sldLayoutMkLst>
          <pc:spChg chg="add mod">
            <ac:chgData name="Luka Van Esbroeck" userId="134fc993-7b81-4a7c-b1f6-6ae1dd5ae1ac" providerId="ADAL" clId="{FA156DF2-5827-A54D-A677-CE7E7C4C74AE}" dt="2025-06-20T12:52:26.469" v="58" actId="1076"/>
            <ac:spMkLst>
              <pc:docMk/>
              <pc:sldMasterMk cId="757955707" sldId="2147483648"/>
              <pc:sldLayoutMk cId="3155481135" sldId="2147483676"/>
              <ac:spMk id="5" creationId="{467760AE-6E51-2E86-5947-E9952285E3B7}"/>
            </ac:spMkLst>
          </pc:spChg>
          <pc:spChg chg="add mod">
            <ac:chgData name="Luka Van Esbroeck" userId="134fc993-7b81-4a7c-b1f6-6ae1dd5ae1ac" providerId="ADAL" clId="{FA156DF2-5827-A54D-A677-CE7E7C4C74AE}" dt="2025-06-20T12:52:26.469" v="58" actId="1076"/>
            <ac:spMkLst>
              <pc:docMk/>
              <pc:sldMasterMk cId="757955707" sldId="2147483648"/>
              <pc:sldLayoutMk cId="3155481135" sldId="2147483676"/>
              <ac:spMk id="9" creationId="{D68A8CEE-B87D-7AF8-0F29-678313464912}"/>
            </ac:spMkLst>
          </pc:spChg>
          <pc:spChg chg="add mod">
            <ac:chgData name="Luka Van Esbroeck" userId="134fc993-7b81-4a7c-b1f6-6ae1dd5ae1ac" providerId="ADAL" clId="{FA156DF2-5827-A54D-A677-CE7E7C4C74AE}" dt="2025-06-20T12:52:26.469" v="58" actId="1076"/>
            <ac:spMkLst>
              <pc:docMk/>
              <pc:sldMasterMk cId="757955707" sldId="2147483648"/>
              <pc:sldLayoutMk cId="3155481135" sldId="2147483676"/>
              <ac:spMk id="11" creationId="{96B5C094-5073-B15F-4E55-DF6514B60278}"/>
            </ac:spMkLst>
          </pc:spChg>
          <pc:spChg chg="add mod">
            <ac:chgData name="Luka Van Esbroeck" userId="134fc993-7b81-4a7c-b1f6-6ae1dd5ae1ac" providerId="ADAL" clId="{FA156DF2-5827-A54D-A677-CE7E7C4C74AE}" dt="2025-06-20T12:57:45.911" v="145"/>
            <ac:spMkLst>
              <pc:docMk/>
              <pc:sldMasterMk cId="757955707" sldId="2147483648"/>
              <pc:sldLayoutMk cId="3155481135" sldId="2147483676"/>
              <ac:spMk id="12" creationId="{BF6C4BA3-5C54-1DA8-00F4-0FF6332D2841}"/>
            </ac:spMkLst>
          </pc:spChg>
        </pc:sldLayoutChg>
        <pc:sldLayoutChg chg="addSp delSp modSp mod">
          <pc:chgData name="Luka Van Esbroeck" userId="134fc993-7b81-4a7c-b1f6-6ae1dd5ae1ac" providerId="ADAL" clId="{FA156DF2-5827-A54D-A677-CE7E7C4C74AE}" dt="2025-06-20T12:57:37.786" v="141"/>
          <pc:sldLayoutMkLst>
            <pc:docMk/>
            <pc:sldMasterMk cId="757955707" sldId="2147483648"/>
            <pc:sldLayoutMk cId="3626120787" sldId="2147483677"/>
          </pc:sldLayoutMkLst>
          <pc:spChg chg="add mod">
            <ac:chgData name="Luka Van Esbroeck" userId="134fc993-7b81-4a7c-b1f6-6ae1dd5ae1ac" providerId="ADAL" clId="{FA156DF2-5827-A54D-A677-CE7E7C4C74AE}" dt="2025-06-20T12:52:00.166" v="42"/>
            <ac:spMkLst>
              <pc:docMk/>
              <pc:sldMasterMk cId="757955707" sldId="2147483648"/>
              <pc:sldLayoutMk cId="3626120787" sldId="2147483677"/>
              <ac:spMk id="8" creationId="{2488B422-00BC-FAE1-CF28-91BFA4D142CF}"/>
            </ac:spMkLst>
          </pc:spChg>
          <pc:spChg chg="add mod">
            <ac:chgData name="Luka Van Esbroeck" userId="134fc993-7b81-4a7c-b1f6-6ae1dd5ae1ac" providerId="ADAL" clId="{FA156DF2-5827-A54D-A677-CE7E7C4C74AE}" dt="2025-06-20T12:52:00.166" v="42"/>
            <ac:spMkLst>
              <pc:docMk/>
              <pc:sldMasterMk cId="757955707" sldId="2147483648"/>
              <pc:sldLayoutMk cId="3626120787" sldId="2147483677"/>
              <ac:spMk id="10" creationId="{EDA0AE05-C033-84C5-3821-8A8D284AA794}"/>
            </ac:spMkLst>
          </pc:spChg>
          <pc:spChg chg="add mod">
            <ac:chgData name="Luka Van Esbroeck" userId="134fc993-7b81-4a7c-b1f6-6ae1dd5ae1ac" providerId="ADAL" clId="{FA156DF2-5827-A54D-A677-CE7E7C4C74AE}" dt="2025-06-20T12:52:00.166" v="42"/>
            <ac:spMkLst>
              <pc:docMk/>
              <pc:sldMasterMk cId="757955707" sldId="2147483648"/>
              <pc:sldLayoutMk cId="3626120787" sldId="2147483677"/>
              <ac:spMk id="12" creationId="{05A4C4CA-2BA0-22E3-70D3-5FB60B689D51}"/>
            </ac:spMkLst>
          </pc:spChg>
          <pc:spChg chg="add mod">
            <ac:chgData name="Luka Van Esbroeck" userId="134fc993-7b81-4a7c-b1f6-6ae1dd5ae1ac" providerId="ADAL" clId="{FA156DF2-5827-A54D-A677-CE7E7C4C74AE}" dt="2025-06-20T12:57:37.786" v="141"/>
            <ac:spMkLst>
              <pc:docMk/>
              <pc:sldMasterMk cId="757955707" sldId="2147483648"/>
              <pc:sldLayoutMk cId="3626120787" sldId="2147483677"/>
              <ac:spMk id="13" creationId="{2506468C-09C1-B4E3-F49F-8A38A5842127}"/>
            </ac:spMkLst>
          </pc:spChg>
        </pc:sldLayoutChg>
      </pc:sldMasterChg>
    </pc:docChg>
  </pc:docChgLst>
</pc:chgInfo>
</file>

<file path=ppt/notesMasters/_rels/notesMaster1.xml.rels>&#65279;<?xml version="1.0" encoding="utf-8"?><Relationships xmlns="http://schemas.openxmlformats.org/package/2006/relationships"><Relationship Type="http://schemas.openxmlformats.org/officeDocument/2006/relationships/theme" Target="/ppt/theme/theme2.xml" Id="rId1"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11D711-4EAB-064E-AB0F-F4D77DDBDF5D}" type="datetimeFigureOut">
              <a:rPr lang="en-US" smtClean="0"/>
              <a:t>6/27/25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408245-C22E-374A-8B8F-30BAC815AA9D}" type="slidenum">
              <a:rPr lang="en-US" smtClean="0"/>
              <a:t>‹#›</a:t>
            </a:fld>
            <a:endParaRPr lang="en-US"/>
          </a:p>
        </p:txBody>
      </p:sp>
    </p:spTree>
    <p:extLst>
      <p:ext uri="{BB962C8B-B14F-4D97-AF65-F5344CB8AC3E}">
        <p14:creationId xmlns:p14="http://schemas.microsoft.com/office/powerpoint/2010/main" val="474295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Relationships xmlns="http://schemas.openxmlformats.org/package/2006/relationships"><Relationship Type="http://schemas.openxmlformats.org/officeDocument/2006/relationships/slide" Target="/ppt/slides/slide26.xml" Id="rId2" /><Relationship Type="http://schemas.openxmlformats.org/officeDocument/2006/relationships/notesMaster" Target="/ppt/notesMasters/notesMaster1.xml" Id="rId1" /></Relationships>
</file>

<file path=ppt/notesSlides/_rels/notesSlide2.xml.rels>&#65279;<?xml version="1.0" encoding="utf-8"?><Relationships xmlns="http://schemas.openxmlformats.org/package/2006/relationships"><Relationship Type="http://schemas.openxmlformats.org/officeDocument/2006/relationships/slide" Target="/ppt/slides/slide62.xml" Id="rId2" /><Relationship Type="http://schemas.openxmlformats.org/officeDocument/2006/relationships/notesMaster" Target="/ppt/notesMasters/notesMaster1.xml" Id="rId1"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408245-C22E-374A-8B8F-30BAC815AA9D}" type="slidenum">
              <a:rPr lang="en-US" smtClean="0"/>
              <a:t>26</a:t>
            </a:fld>
            <a:endParaRPr lang="en-US"/>
          </a:p>
        </p:txBody>
      </p:sp>
    </p:spTree>
    <p:extLst>
      <p:ext uri="{BB962C8B-B14F-4D97-AF65-F5344CB8AC3E}">
        <p14:creationId xmlns:p14="http://schemas.microsoft.com/office/powerpoint/2010/main" val="2793558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408245-C22E-374A-8B8F-30BAC815AA9D}" type="slidenum">
              <a:rPr lang="en-US" smtClean="0"/>
              <a:t>62</a:t>
            </a:fld>
            <a:endParaRPr lang="en-US"/>
          </a:p>
        </p:txBody>
      </p:sp>
    </p:spTree>
    <p:extLst>
      <p:ext uri="{BB962C8B-B14F-4D97-AF65-F5344CB8AC3E}">
        <p14:creationId xmlns:p14="http://schemas.microsoft.com/office/powerpoint/2010/main" val="650565190"/>
      </p:ext>
    </p:extLst>
  </p:cSld>
  <p:clrMapOvr>
    <a:masterClrMapping/>
  </p:clrMapOvr>
</p:notes>
</file>

<file path=ppt/slideLayouts/_rels/slideLayout9.xml.rels>&#65279;<?xml version="1.0" encoding="utf-8"?><Relationships xmlns="http://schemas.openxmlformats.org/package/2006/relationships"><Relationship Type="http://schemas.openxmlformats.org/officeDocument/2006/relationships/image" Target="/ppt/media/image3.png" Id="rId3" /><Relationship Type="http://schemas.openxmlformats.org/officeDocument/2006/relationships/image" Target="/ppt/media/image5.png" Id="rId2" /><Relationship Type="http://schemas.openxmlformats.org/officeDocument/2006/relationships/slideMaster" Target="/ppt/slideMasters/slideMaster1.xml" Id="rId1" /></Relationships>
</file>

<file path=ppt/slideLayouts/_rels/slideLayout21.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1/3 on righ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3328EAA2-B5EB-EB4E-F190-622BA0595456}"/>
              </a:ext>
            </a:extLst>
          </p:cNvPr>
          <p:cNvSpPr>
            <a:spLocks noGrp="1"/>
          </p:cNvSpPr>
          <p:nvPr>
            <p:ph type="pic" sz="quarter" idx="14"/>
          </p:nvPr>
        </p:nvSpPr>
        <p:spPr>
          <a:xfrm>
            <a:off x="8127207" y="12700"/>
            <a:ext cx="4064793" cy="6845300"/>
          </a:xfrm>
          <a:prstGeom prst="roundRect">
            <a:avLst>
              <a:gd name="adj" fmla="val 0"/>
            </a:avLst>
          </a:prstGeom>
        </p:spPr>
        <p:txBody>
          <a:bodyPr/>
          <a:lstStyle>
            <a:lvl1pPr marL="0" indent="0" algn="ctr">
              <a:buNone/>
              <a:defRPr/>
            </a:lvl1pPr>
          </a:lstStyle>
          <a:p>
            <a:endParaRPr lang="en-US" dirty="0"/>
          </a:p>
          <a:p>
            <a:endParaRPr lang="en-US" dirty="0"/>
          </a:p>
          <a:p>
            <a:endParaRPr lang="en-US" dirty="0"/>
          </a:p>
          <a:p>
            <a:endParaRPr lang="en-US" dirty="0"/>
          </a:p>
        </p:txBody>
      </p:sp>
      <p:sp>
        <p:nvSpPr>
          <p:cNvPr id="6" name="Marcador de número de diapositiva 5">
            <a:extLst>
              <a:ext uri="{FF2B5EF4-FFF2-40B4-BE49-F238E27FC236}">
                <a16:creationId xmlns:a16="http://schemas.microsoft.com/office/drawing/2014/main" id="{A4E61932-8D83-9D56-05EB-6F676FEF2126}"/>
              </a:ext>
            </a:extLst>
          </p:cNvPr>
          <p:cNvSpPr>
            <a:spLocks noGrp="1"/>
          </p:cNvSpPr>
          <p:nvPr>
            <p:ph type="sldNum" sz="quarter" idx="12"/>
          </p:nvPr>
        </p:nvSpPr>
        <p:spPr/>
        <p:txBody>
          <a:bodyPr/>
          <a:lstStyle/>
          <a:p>
            <a:fld id="{DD3F7381-BB30-4F7B-99DA-6CB991B4FAB5}" type="slidenum">
              <a:rPr lang="en-US" smtClean="0"/>
              <a:t>‹#›</a:t>
            </a:fld>
            <a:endParaRPr lang="en-US"/>
          </a:p>
        </p:txBody>
      </p:sp>
      <p:pic>
        <p:nvPicPr>
          <p:cNvPr id="12" name="Imagen 11">
            <a:extLst>
              <a:ext uri="{FF2B5EF4-FFF2-40B4-BE49-F238E27FC236}">
                <a16:creationId xmlns:a16="http://schemas.microsoft.com/office/drawing/2014/main" id="{646885E4-CFCB-FE8B-32D9-E3A66AF30D91}"/>
              </a:ext>
            </a:extLst>
          </p:cNvPr>
          <p:cNvPicPr>
            <a:picLocks noGrp="1" noRot="1" noChangeAspect="1" noMove="1" noResize="1" noEditPoints="1" noAdjustHandles="1" noChangeArrowheads="1" noChangeShapeType="1" noCrop="1"/>
          </p:cNvPicPr>
          <p:nvPr userDrawn="1"/>
        </p:nvPicPr>
        <p:blipFill>
          <a:blip r:embed="rId2" cstate="print">
            <a:extLst>
              <a:ext uri="{28A0092B-C50C-407E-A947-70E740481C1C}">
                <a14:useLocalDpi xmlns:a14="http://schemas.microsoft.com/office/drawing/2010/main"/>
              </a:ext>
            </a:extLst>
          </a:blip>
          <a:stretch>
            <a:fillRect/>
          </a:stretch>
        </p:blipFill>
        <p:spPr>
          <a:xfrm rot="16200000">
            <a:off x="697565" y="398488"/>
            <a:ext cx="295564" cy="309564"/>
          </a:xfrm>
          <a:prstGeom prst="rect">
            <a:avLst/>
          </a:prstGeom>
        </p:spPr>
      </p:pic>
      <p:pic>
        <p:nvPicPr>
          <p:cNvPr id="10" name="Imagen 9">
            <a:extLst>
              <a:ext uri="{FF2B5EF4-FFF2-40B4-BE49-F238E27FC236}">
                <a16:creationId xmlns:a16="http://schemas.microsoft.com/office/drawing/2014/main" id="{07F32CB6-87E5-AFBA-67D0-22C6EB5CC746}"/>
              </a:ext>
            </a:extLst>
          </p:cNvPr>
          <p:cNvPicPr>
            <a:picLocks noGrp="1" noRot="1" noChangeAspect="1" noMove="1" noResize="1" noEditPoints="1" noAdjustHandles="1" noChangeArrowheads="1" noChangeShapeType="1" noCrop="1"/>
          </p:cNvPicPr>
          <p:nvPr userDrawn="1"/>
        </p:nvPicPr>
        <p:blipFill>
          <a:blip r:embed="rId3" cstate="print">
            <a:extLst>
              <a:ext uri="{28A0092B-C50C-407E-A947-70E740481C1C}">
                <a14:useLocalDpi xmlns:a14="http://schemas.microsoft.com/office/drawing/2010/main"/>
              </a:ext>
            </a:extLst>
          </a:blip>
          <a:stretch>
            <a:fillRect/>
          </a:stretch>
        </p:blipFill>
        <p:spPr>
          <a:xfrm>
            <a:off x="9648833" y="405488"/>
            <a:ext cx="1804979" cy="306506"/>
          </a:xfrm>
          <a:prstGeom prst="rect">
            <a:avLst/>
          </a:prstGeom>
        </p:spPr>
      </p:pic>
      <p:sp>
        <p:nvSpPr>
          <p:cNvPr id="2" name="Título 1">
            <a:extLst>
              <a:ext uri="{FF2B5EF4-FFF2-40B4-BE49-F238E27FC236}">
                <a16:creationId xmlns:a16="http://schemas.microsoft.com/office/drawing/2014/main" id="{04D6754E-3180-71EC-7EAA-A236087F3AAE}"/>
              </a:ext>
            </a:extLst>
          </p:cNvPr>
          <p:cNvSpPr>
            <a:spLocks noGrp="1"/>
          </p:cNvSpPr>
          <p:nvPr>
            <p:ph type="title" hasCustomPrompt="1"/>
          </p:nvPr>
        </p:nvSpPr>
        <p:spPr>
          <a:xfrm>
            <a:off x="690565" y="1888188"/>
            <a:ext cx="5087937" cy="397812"/>
          </a:xfrm>
        </p:spPr>
        <p:txBody>
          <a:bodyPr anchor="t">
            <a:noAutofit/>
          </a:bodyPr>
          <a:lstStyle>
            <a:lvl1pPr>
              <a:defRPr sz="2400"/>
            </a:lvl1pPr>
          </a:lstStyle>
          <a:p>
            <a:r>
              <a:rPr lang="es-ES" dirty="0"/>
              <a:t>CLICK TO ADD TITLE</a:t>
            </a:r>
            <a:endParaRPr lang="en-US" dirty="0"/>
          </a:p>
        </p:txBody>
      </p:sp>
      <p:sp>
        <p:nvSpPr>
          <p:cNvPr id="3" name="Marcador de texto 2">
            <a:extLst>
              <a:ext uri="{FF2B5EF4-FFF2-40B4-BE49-F238E27FC236}">
                <a16:creationId xmlns:a16="http://schemas.microsoft.com/office/drawing/2014/main" id="{9DDBA2BD-107C-72F8-DAE2-2DB0FFF65A7A}"/>
              </a:ext>
            </a:extLst>
          </p:cNvPr>
          <p:cNvSpPr>
            <a:spLocks noGrp="1"/>
          </p:cNvSpPr>
          <p:nvPr>
            <p:ph type="body" idx="1" hasCustomPrompt="1"/>
          </p:nvPr>
        </p:nvSpPr>
        <p:spPr>
          <a:xfrm>
            <a:off x="690565" y="2572039"/>
            <a:ext cx="4464050" cy="295852"/>
          </a:xfrm>
          <a:prstGeom prst="rect">
            <a:avLst/>
          </a:prstGeom>
        </p:spPr>
        <p:txBody>
          <a:bodyPr>
            <a:noAutofit/>
          </a:bodyPr>
          <a:lstStyle>
            <a:lvl1pPr marL="0" indent="0">
              <a:buNone/>
              <a:defRPr sz="1270" b="1">
                <a:solidFill>
                  <a:srgbClr val="5BC2E7"/>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dirty="0" err="1"/>
              <a:t>Click</a:t>
            </a:r>
            <a:r>
              <a:rPr lang="es-ES" dirty="0"/>
              <a:t> </a:t>
            </a:r>
            <a:r>
              <a:rPr lang="es-ES" dirty="0" err="1"/>
              <a:t>to</a:t>
            </a:r>
            <a:r>
              <a:rPr lang="es-ES" dirty="0"/>
              <a:t> </a:t>
            </a:r>
            <a:r>
              <a:rPr lang="es-ES" dirty="0" err="1"/>
              <a:t>add</a:t>
            </a:r>
            <a:r>
              <a:rPr lang="es-ES" dirty="0"/>
              <a:t> </a:t>
            </a:r>
            <a:r>
              <a:rPr lang="es-ES" dirty="0" err="1"/>
              <a:t>subtitle</a:t>
            </a:r>
            <a:endParaRPr lang="es-ES" dirty="0"/>
          </a:p>
        </p:txBody>
      </p:sp>
      <p:sp>
        <p:nvSpPr>
          <p:cNvPr id="7" name="Marcador de texto 2">
            <a:extLst>
              <a:ext uri="{FF2B5EF4-FFF2-40B4-BE49-F238E27FC236}">
                <a16:creationId xmlns:a16="http://schemas.microsoft.com/office/drawing/2014/main" id="{D622CFC5-12D4-3E3D-5200-B5AD5F32AAA5}"/>
              </a:ext>
            </a:extLst>
          </p:cNvPr>
          <p:cNvSpPr>
            <a:spLocks noGrp="1"/>
          </p:cNvSpPr>
          <p:nvPr>
            <p:ph type="body" idx="13" hasCustomPrompt="1"/>
          </p:nvPr>
        </p:nvSpPr>
        <p:spPr>
          <a:xfrm>
            <a:off x="690565" y="3153930"/>
            <a:ext cx="4464050" cy="2691246"/>
          </a:xfrm>
          <a:prstGeom prst="rect">
            <a:avLst/>
          </a:prstGeom>
        </p:spPr>
        <p:txBody>
          <a:bodyPr>
            <a:noAutofit/>
          </a:bodyPr>
          <a:lstStyle>
            <a:lvl1pPr marL="0" indent="0" algn="just">
              <a:buNone/>
              <a:defRPr sz="1130">
                <a:solidFill>
                  <a:srgbClr val="173650"/>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dirty="0" err="1"/>
              <a:t>Click</a:t>
            </a:r>
            <a:r>
              <a:rPr lang="es-ES" dirty="0"/>
              <a:t> </a:t>
            </a:r>
            <a:r>
              <a:rPr lang="es-ES" dirty="0" err="1"/>
              <a:t>to</a:t>
            </a:r>
            <a:r>
              <a:rPr lang="es-ES" dirty="0"/>
              <a:t> </a:t>
            </a:r>
            <a:r>
              <a:rPr lang="es-ES" dirty="0" err="1"/>
              <a:t>add</a:t>
            </a:r>
            <a:r>
              <a:rPr lang="es-ES" dirty="0"/>
              <a:t> </a:t>
            </a:r>
            <a:r>
              <a:rPr lang="es-ES" dirty="0" err="1"/>
              <a:t>body</a:t>
            </a:r>
            <a:endParaRPr lang="es-ES" dirty="0"/>
          </a:p>
        </p:txBody>
      </p:sp>
      <p:sp>
        <p:nvSpPr>
          <p:cNvPr id="11" name="Marcador de texto 2">
            <a:extLst>
              <a:ext uri="{FF2B5EF4-FFF2-40B4-BE49-F238E27FC236}">
                <a16:creationId xmlns:a16="http://schemas.microsoft.com/office/drawing/2014/main" id="{5B971705-213E-525A-C660-4D05954B01DC}"/>
              </a:ext>
            </a:extLst>
          </p:cNvPr>
          <p:cNvSpPr>
            <a:spLocks noGrp="1"/>
          </p:cNvSpPr>
          <p:nvPr>
            <p:ph type="body" idx="15" hasCustomPrompt="1"/>
          </p:nvPr>
        </p:nvSpPr>
        <p:spPr>
          <a:xfrm>
            <a:off x="602672" y="6113030"/>
            <a:ext cx="4464050" cy="192326"/>
          </a:xfrm>
          <a:prstGeom prst="rect">
            <a:avLst/>
          </a:prstGeom>
        </p:spPr>
        <p:txBody>
          <a:bodyPr>
            <a:noAutofit/>
          </a:bodyPr>
          <a:lstStyle>
            <a:lvl1pPr marL="0" indent="0">
              <a:buNone/>
              <a:defRPr sz="1000" b="1">
                <a:solidFill>
                  <a:srgbClr val="173650"/>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dirty="0"/>
              <a:t>CLICK TO ADD PRESENTATION TITLE</a:t>
            </a:r>
          </a:p>
        </p:txBody>
      </p:sp>
    </p:spTree>
    <p:extLst>
      <p:ext uri="{BB962C8B-B14F-4D97-AF65-F5344CB8AC3E}">
        <p14:creationId xmlns:p14="http://schemas.microsoft.com/office/powerpoint/2010/main" val="34541203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6/27/25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00912963"/>
      </p:ext>
    </p:extLst>
  </p:cSld>
  <p:clrMapOvr>
    <a:masterClrMapping/>
  </p:clrMapOvr>
</p:sldLayout>
</file>

<file path=ppt/slideMasters/_rels/slideMaster1.xml.rels>&#65279;<?xml version="1.0" encoding="utf-8"?><Relationships xmlns="http://schemas.openxmlformats.org/package/2006/relationships"><Relationship Type="http://schemas.openxmlformats.org/officeDocument/2006/relationships/slideLayout" Target="/ppt/slideLayouts/slideLayout21.xml" Id="rId21" /><Relationship Type="http://schemas.openxmlformats.org/officeDocument/2006/relationships/slideLayout" Target="/ppt/slideLayouts/slideLayout9.xml" Id="rId9" /><Relationship Type="http://schemas.openxmlformats.org/officeDocument/2006/relationships/theme" Target="/ppt/theme/theme1.xml" Id="rId22" /></Relationships>
</file>

<file path=ppt/slideMasters/slideMaster1.xml><?xml version="1.0" encoding="utf-8"?>
<p:sldMaster xmlns:a16="http://schemas.microsoft.com/office/drawing/2014/main" xmlns:p14="http://schemas.microsoft.com/office/powerpoint/2010/main" xmlns:p15="http://schemas.microsoft.com/office/powerpoint/2012/main"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487FC4A6-7301-C2D0-4DF4-40E9306F47B1}"/>
              </a:ext>
            </a:extLst>
          </p:cNvPr>
          <p:cNvSpPr>
            <a:spLocks noGrp="1"/>
          </p:cNvSpPr>
          <p:nvPr>
            <p:ph type="title"/>
          </p:nvPr>
        </p:nvSpPr>
        <p:spPr>
          <a:xfrm>
            <a:off x="505863" y="540133"/>
            <a:ext cx="7776673" cy="2023605"/>
          </a:xfrm>
          <a:prstGeom prst="rect">
            <a:avLst/>
          </a:prstGeom>
        </p:spPr>
        <p:txBody>
          <a:bodyPr vert="horz" lIns="91440" tIns="45720" rIns="91440" bIns="45720" rtlCol="0" anchor="ctr">
            <a:noAutofit/>
          </a:bodyPr>
          <a:lstStyle/>
          <a:p>
            <a:r>
              <a:rPr lang="es-ES" dirty="0"/>
              <a:t>CLICK TO MODIFY THE PATTERN TITLE STYLE</a:t>
            </a:r>
            <a:endParaRPr lang="en-US" dirty="0"/>
          </a:p>
        </p:txBody>
      </p:sp>
      <p:sp>
        <p:nvSpPr>
          <p:cNvPr id="6" name="Marcador de número de diapositiva 5">
            <a:extLst>
              <a:ext uri="{FF2B5EF4-FFF2-40B4-BE49-F238E27FC236}">
                <a16:creationId xmlns:a16="http://schemas.microsoft.com/office/drawing/2014/main" id="{5AB136B3-EEF1-22F5-FA19-AB4843F1A979}"/>
              </a:ext>
            </a:extLst>
          </p:cNvPr>
          <p:cNvSpPr>
            <a:spLocks noGrp="1"/>
          </p:cNvSpPr>
          <p:nvPr>
            <p:ph type="sldNum" sz="quarter" idx="4"/>
          </p:nvPr>
        </p:nvSpPr>
        <p:spPr>
          <a:xfrm>
            <a:off x="11566686" y="6346920"/>
            <a:ext cx="484695"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3F7381-BB30-4F7B-99DA-6CB991B4FAB5}" type="slidenum">
              <a:rPr lang="en-US" smtClean="0"/>
              <a:t>‹#›</a:t>
            </a:fld>
            <a:endParaRPr lang="en-US" dirty="0"/>
          </a:p>
        </p:txBody>
      </p:sp>
    </p:spTree>
    <p:extLst>
      <p:ext uri="{BB962C8B-B14F-4D97-AF65-F5344CB8AC3E}">
        <p14:creationId xmlns:p14="http://schemas.microsoft.com/office/powerpoint/2010/main" val="757955707"/>
      </p:ext>
    </p:extLst>
  </p:cSld>
  <p:clrMap bg1="lt1" tx1="dk1" bg2="lt2" tx2="dk2" accent1="accent1" accent2="accent2" accent3="accent3" accent4="accent4" accent5="accent5" accent6="accent6" hlink="hlink" folHlink="folHlink"/>
  <p:sldLayoutIdLst>
    <p:sldLayoutId id="2147483664" r:id="rId9"/>
    <p:sldLayoutId id="2147483671" r:id="rId21"/>
  </p:sldLayoutIdLst>
  <p:txStyles>
    <p:titleStyle>
      <a:lvl1pPr algn="l" defTabSz="914400" rtl="0" eaLnBrk="1" latinLnBrk="0" hangingPunct="1">
        <a:lnSpc>
          <a:spcPct val="90000"/>
        </a:lnSpc>
        <a:spcBef>
          <a:spcPct val="0"/>
        </a:spcBef>
        <a:buNone/>
        <a:defRPr sz="3600" b="1" kern="1200">
          <a:solidFill>
            <a:srgbClr val="173650"/>
          </a:solidFill>
          <a:latin typeface="Montserrat" pitchFamily="2" charset="0"/>
          <a:ea typeface="+mj-ea"/>
          <a:cs typeface="+mj-cs"/>
        </a:defRPr>
      </a:lvl1pPr>
    </p:titleStyle>
    <p:bodyStyle>
      <a:lvl1pPr marL="342900" indent="-342900" algn="l" defTabSz="914400" rtl="0" eaLnBrk="1" latinLnBrk="0" hangingPunct="1">
        <a:lnSpc>
          <a:spcPct val="100000"/>
        </a:lnSpc>
        <a:spcBef>
          <a:spcPts val="0"/>
        </a:spcBef>
        <a:buFont typeface="Arial" panose="020B0604020202020204" pitchFamily="34" charset="0"/>
        <a:buChar char="•"/>
        <a:defRPr sz="1700" kern="1200">
          <a:solidFill>
            <a:srgbClr val="173650"/>
          </a:solidFill>
          <a:latin typeface="+mn-lt"/>
          <a:ea typeface="+mn-ea"/>
          <a:cs typeface="+mn-cs"/>
        </a:defRPr>
      </a:lvl1pPr>
      <a:lvl2pPr marL="800100" indent="-342900" algn="l" defTabSz="914400" rtl="0" eaLnBrk="1" latinLnBrk="0" hangingPunct="1">
        <a:lnSpc>
          <a:spcPct val="100000"/>
        </a:lnSpc>
        <a:spcBef>
          <a:spcPts val="0"/>
        </a:spcBef>
        <a:buFont typeface="Arial" panose="020B0604020202020204" pitchFamily="34" charset="0"/>
        <a:buChar char="•"/>
        <a:defRPr sz="1700" kern="1200">
          <a:solidFill>
            <a:srgbClr val="173650"/>
          </a:solidFill>
          <a:latin typeface="+mn-lt"/>
          <a:ea typeface="+mn-ea"/>
          <a:cs typeface="+mn-cs"/>
        </a:defRPr>
      </a:lvl2pPr>
      <a:lvl3pPr marL="1257300" indent="-342900" algn="l" defTabSz="914400" rtl="0" eaLnBrk="1" latinLnBrk="0" hangingPunct="1">
        <a:lnSpc>
          <a:spcPct val="100000"/>
        </a:lnSpc>
        <a:spcBef>
          <a:spcPts val="0"/>
        </a:spcBef>
        <a:buFont typeface="Arial" panose="020B0604020202020204" pitchFamily="34" charset="0"/>
        <a:buChar char="•"/>
        <a:defRPr sz="1700" kern="1200">
          <a:solidFill>
            <a:srgbClr val="173650"/>
          </a:solidFill>
          <a:latin typeface="+mn-lt"/>
          <a:ea typeface="+mn-ea"/>
          <a:cs typeface="+mn-cs"/>
        </a:defRPr>
      </a:lvl3pPr>
      <a:lvl4pPr marL="1657350" indent="-285750" algn="l" defTabSz="914400" rtl="0" eaLnBrk="1" latinLnBrk="0" hangingPunct="1">
        <a:lnSpc>
          <a:spcPct val="100000"/>
        </a:lnSpc>
        <a:spcBef>
          <a:spcPts val="0"/>
        </a:spcBef>
        <a:buFont typeface="Arial" panose="020B0604020202020204" pitchFamily="34" charset="0"/>
        <a:buChar char="•"/>
        <a:defRPr sz="1700" kern="1200">
          <a:solidFill>
            <a:srgbClr val="173650"/>
          </a:solidFill>
          <a:latin typeface="+mn-lt"/>
          <a:ea typeface="+mn-ea"/>
          <a:cs typeface="+mn-cs"/>
        </a:defRPr>
      </a:lvl4pPr>
      <a:lvl5pPr marL="2114550" indent="-285750" algn="l" defTabSz="914400" rtl="0" eaLnBrk="1" latinLnBrk="0" hangingPunct="1">
        <a:lnSpc>
          <a:spcPct val="100000"/>
        </a:lnSpc>
        <a:spcBef>
          <a:spcPts val="0"/>
        </a:spcBef>
        <a:buFont typeface="Arial" panose="020B0604020202020204" pitchFamily="34" charset="0"/>
        <a:buChar char="•"/>
        <a:defRPr sz="1700" kern="1200">
          <a:solidFill>
            <a:srgbClr val="17365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P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7.png" Id="rId2" /><Relationship Type="http://schemas.openxmlformats.org/officeDocument/2006/relationships/slideLayout" Target="/ppt/slideLayouts/slideLayout21.xml" Id="rId1" /></Relationships>
</file>

<file path=ppt/slides/_rels/slide2.xml.rels>&#65279;<?xml version="1.0" encoding="utf-8"?><Relationships xmlns="http://schemas.openxmlformats.org/package/2006/relationships"><Relationship Type="http://schemas.openxmlformats.org/officeDocument/2006/relationships/image" Target="/ppt/media/image9.png" Id="rId3" /><Relationship Type="http://schemas.openxmlformats.org/officeDocument/2006/relationships/image" Target="/ppt/media/image8.jpe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3.xml.rels>&#65279;<?xml version="1.0" encoding="utf-8"?><Relationships xmlns="http://schemas.openxmlformats.org/package/2006/relationships"><Relationship Type="http://schemas.openxmlformats.org/officeDocument/2006/relationships/image" Target="/ppt/media/image12.jpeg" Id="rId3" /><Relationship Type="http://schemas.openxmlformats.org/officeDocument/2006/relationships/image" Target="/ppt/media/image11.jpeg" Id="rId2" /><Relationship Type="http://schemas.openxmlformats.org/officeDocument/2006/relationships/slideLayout" Target="/ppt/slideLayouts/slideLayout9.xml" Id="rId1" /><Relationship Type="http://schemas.openxmlformats.org/officeDocument/2006/relationships/image" Target="/ppt/media/image13.png" Id="rId4" /></Relationships>
</file>

<file path=ppt/slides/_rels/slide4.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14.jpe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5.xml.rels>&#65279;<?xml version="1.0" encoding="utf-8"?><Relationships xmlns="http://schemas.openxmlformats.org/package/2006/relationships"><Relationship Type="http://schemas.openxmlformats.org/officeDocument/2006/relationships/image" Target="/ppt/media/image17.jpeg" Id="rId3" /><Relationship Type="http://schemas.openxmlformats.org/officeDocument/2006/relationships/image" Target="/ppt/media/image16.jpeg" Id="rId2" /><Relationship Type="http://schemas.openxmlformats.org/officeDocument/2006/relationships/slideLayout" Target="/ppt/slideLayouts/slideLayout21.xml" Id="rId1" /><Relationship Type="http://schemas.openxmlformats.org/officeDocument/2006/relationships/image" Target="/ppt/media/image9.png" Id="rId5" /><Relationship Type="http://schemas.openxmlformats.org/officeDocument/2006/relationships/image" Target="/ppt/media/image10.png" Id="rId4" /></Relationships>
</file>

<file path=ppt/slides/_rels/slide6.xml.rels>&#65279;<?xml version="1.0" encoding="utf-8"?><Relationships xmlns="http://schemas.openxmlformats.org/package/2006/relationships"><Relationship Type="http://schemas.openxmlformats.org/officeDocument/2006/relationships/image" Target="/ppt/media/image19.png" Id="rId3" /><Relationship Type="http://schemas.openxmlformats.org/officeDocument/2006/relationships/image" Target="/ppt/media/image18.png" Id="rId2" /><Relationship Type="http://schemas.openxmlformats.org/officeDocument/2006/relationships/slideLayout" Target="/ppt/slideLayouts/slideLayout21.xml" Id="rId1" /><Relationship Type="http://schemas.openxmlformats.org/officeDocument/2006/relationships/image" Target="/ppt/media/image10.png" Id="rId5" /><Relationship Type="http://schemas.openxmlformats.org/officeDocument/2006/relationships/image" Target="/ppt/media/image9.png" Id="rId4" /></Relationships>
</file>

<file path=ppt/slides/_rels/slide7.xml.rels>&#65279;<?xml version="1.0" encoding="utf-8"?><Relationships xmlns="http://schemas.openxmlformats.org/package/2006/relationships"><Relationship Type="http://schemas.openxmlformats.org/officeDocument/2006/relationships/image" Target="/ppt/media/image9.png" Id="rId3" /><Relationship Type="http://schemas.openxmlformats.org/officeDocument/2006/relationships/image" Target="/ppt/media/image20.pn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8.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19.png" Id="rId2" /><Relationship Type="http://schemas.openxmlformats.org/officeDocument/2006/relationships/slideLayout" Target="/ppt/slideLayouts/slideLayout21.xml" Id="rId1" /><Relationship Type="http://schemas.openxmlformats.org/officeDocument/2006/relationships/image" Target="/ppt/media/image10.png" Id="rId5" /><Relationship Type="http://schemas.openxmlformats.org/officeDocument/2006/relationships/image" Target="/ppt/media/image21.png" Id="rId4" /></Relationships>
</file>

<file path=ppt/slides/_rels/slide9.xml.rels>&#65279;<?xml version="1.0" encoding="utf-8"?><Relationships xmlns="http://schemas.openxmlformats.org/package/2006/relationships"><Relationship Type="http://schemas.openxmlformats.org/officeDocument/2006/relationships/image" Target="/ppt/media/image21.png" Id="rId3" /><Relationship Type="http://schemas.openxmlformats.org/officeDocument/2006/relationships/image" Target="/ppt/media/image9.pn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10.xml.rels>&#65279;<?xml version="1.0" encoding="utf-8"?><Relationships xmlns="http://schemas.openxmlformats.org/package/2006/relationships"><Relationship Type="http://schemas.openxmlformats.org/officeDocument/2006/relationships/image" Target="/ppt/media/image22.jpeg" Id="rId3" /><Relationship Type="http://schemas.openxmlformats.org/officeDocument/2006/relationships/image" Target="/ppt/media/image15.pn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11.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23.pn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12.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24.png" Id="rId2" /><Relationship Type="http://schemas.openxmlformats.org/officeDocument/2006/relationships/slideLayout" Target="/ppt/slideLayouts/slideLayout21.xml" Id="rId1" /><Relationship Type="http://schemas.openxmlformats.org/officeDocument/2006/relationships/image" Target="/ppt/media/image25.png" Id="rId4" /><Relationship Type="http://schemas.openxmlformats.org/officeDocument/2006/relationships/hyperlink" Target="http://www.frachtgroup.com/" TargetMode="External" Id="rId5" /></Relationships>
</file>

<file path=ppt/slides/_rels/slide13.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26.jpeg" Id="rId2" /><Relationship Type="http://schemas.openxmlformats.org/officeDocument/2006/relationships/slideLayout" Target="/ppt/slideLayouts/slideLayout21.xml" Id="rId1" /><Relationship Type="http://schemas.openxmlformats.org/officeDocument/2006/relationships/image" Target="/ppt/media/image25.png" Id="rId4" /><Relationship Type="http://schemas.openxmlformats.org/officeDocument/2006/relationships/hyperlink" Target="http://www.frachtgroup.com/" TargetMode="External" Id="rId5" /></Relationships>
</file>

<file path=ppt/slides/_rels/slide14.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27.jpeg" Id="rId2" /><Relationship Type="http://schemas.openxmlformats.org/officeDocument/2006/relationships/slideLayout" Target="/ppt/slideLayouts/slideLayout21.xml" Id="rId1" /><Relationship Type="http://schemas.openxmlformats.org/officeDocument/2006/relationships/image" Target="/ppt/media/image25.png" Id="rId4" /><Relationship Type="http://schemas.openxmlformats.org/officeDocument/2006/relationships/hyperlink" Target="http://www.frachtgroup.com/" TargetMode="External" Id="rId5" /></Relationships>
</file>

<file path=ppt/slides/_rels/slide15.xml.rels>&#65279;<?xml version="1.0" encoding="utf-8"?><Relationships xmlns="http://schemas.openxmlformats.org/package/2006/relationships"><Relationship Type="http://schemas.openxmlformats.org/officeDocument/2006/relationships/image" Target="/ppt/media/image29.jpeg" Id="rId3" /><Relationship Type="http://schemas.openxmlformats.org/officeDocument/2006/relationships/image" Target="/ppt/media/image28.jpeg" Id="rId2" /><Relationship Type="http://schemas.openxmlformats.org/officeDocument/2006/relationships/slideLayout" Target="/ppt/slideLayouts/slideLayout21.xml" Id="rId1" /><Relationship Type="http://schemas.openxmlformats.org/officeDocument/2006/relationships/image" Target="/ppt/media/image1.png" Id="rId4" /></Relationships>
</file>

<file path=ppt/slides/_rels/slide16.xml.rels>&#65279;<?xml version="1.0" encoding="utf-8"?><Relationships xmlns="http://schemas.openxmlformats.org/package/2006/relationships"><Relationship Type="http://schemas.openxmlformats.org/officeDocument/2006/relationships/image" Target="/ppt/media/image29.jpeg" Id="rId3" /><Relationship Type="http://schemas.openxmlformats.org/officeDocument/2006/relationships/image" Target="/ppt/media/image28.jpeg" Id="rId2" /><Relationship Type="http://schemas.openxmlformats.org/officeDocument/2006/relationships/slideLayout" Target="/ppt/slideLayouts/slideLayout21.xml" Id="rId1" /><Relationship Type="http://schemas.openxmlformats.org/officeDocument/2006/relationships/image" Target="/ppt/media/image9.png" Id="rId4" /></Relationships>
</file>

<file path=ppt/slides/_rels/slide17.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30.jpeg" Id="rId2" /><Relationship Type="http://schemas.openxmlformats.org/officeDocument/2006/relationships/slideLayout" Target="/ppt/slideLayouts/slideLayout21.xml" Id="rId1" /><Relationship Type="http://schemas.openxmlformats.org/officeDocument/2006/relationships/image" Target="/ppt/media/image15.png" Id="rId4" /></Relationships>
</file>

<file path=ppt/slides/_rels/slide18.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31.jpe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19.xml.rels>&#65279;<?xml version="1.0" encoding="utf-8"?><Relationships xmlns="http://schemas.openxmlformats.org/package/2006/relationships"><Relationship Type="http://schemas.openxmlformats.org/officeDocument/2006/relationships/image" Target="/ppt/media/image33.png" Id="rId3" /><Relationship Type="http://schemas.openxmlformats.org/officeDocument/2006/relationships/image" Target="/ppt/media/image32.png" Id="rId2" /><Relationship Type="http://schemas.openxmlformats.org/officeDocument/2006/relationships/slideLayout" Target="/ppt/slideLayouts/slideLayout21.xml" Id="rId1" /><Relationship Type="http://schemas.openxmlformats.org/officeDocument/2006/relationships/image" Target="/ppt/media/image10.png" Id="rId6" /><Relationship Type="http://schemas.openxmlformats.org/officeDocument/2006/relationships/image" Target="/ppt/media/image15.png" Id="rId5" /><Relationship Type="http://schemas.openxmlformats.org/officeDocument/2006/relationships/image" Target="/ppt/media/image34.png" Id="rId4" /></Relationships>
</file>

<file path=ppt/slides/_rels/slide20.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5.png" Id="rId2" /><Relationship Type="http://schemas.openxmlformats.org/officeDocument/2006/relationships/slideLayout" Target="/ppt/slideLayouts/slideLayout21.xml" Id="rId1" /><Relationship Type="http://schemas.openxmlformats.org/officeDocument/2006/relationships/image" Target="/ppt/media/image36.png" Id="rId5" /><Relationship Type="http://schemas.openxmlformats.org/officeDocument/2006/relationships/image" Target="/ppt/media/image35.png" Id="rId4" /></Relationships>
</file>

<file path=ppt/slides/_rels/slide21.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37.jpe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22.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38.png" Id="rId2" /><Relationship Type="http://schemas.openxmlformats.org/officeDocument/2006/relationships/slideLayout" Target="/ppt/slideLayouts/slideLayout21.xml" Id="rId1" /><Relationship Type="http://schemas.openxmlformats.org/officeDocument/2006/relationships/image" Target="/ppt/media/image9.png" Id="rId4" /></Relationships>
</file>

<file path=ppt/slides/_rels/slide23.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39.jpeg" Id="rId2" /><Relationship Type="http://schemas.openxmlformats.org/officeDocument/2006/relationships/slideLayout" Target="/ppt/slideLayouts/slideLayout21.xml" Id="rId1" /><Relationship Type="http://schemas.openxmlformats.org/officeDocument/2006/relationships/image" Target="/ppt/media/image15.png" Id="rId4" /></Relationships>
</file>

<file path=ppt/slides/_rels/slide24.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40.png" Id="rId2" /><Relationship Type="http://schemas.openxmlformats.org/officeDocument/2006/relationships/slideLayout" Target="/ppt/slideLayouts/slideLayout21.xml" Id="rId1" /></Relationships>
</file>

<file path=ppt/slides/_rels/slide25.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40.png" Id="rId2" /><Relationship Type="http://schemas.openxmlformats.org/officeDocument/2006/relationships/slideLayout" Target="/ppt/slideLayouts/slideLayout21.xml" Id="rId1" /></Relationships>
</file>

<file path=ppt/slides/_rels/slide26.xml.rels>&#65279;<?xml version="1.0" encoding="utf-8"?><Relationships xmlns="http://schemas.openxmlformats.org/package/2006/relationships"><Relationship Type="http://schemas.openxmlformats.org/officeDocument/2006/relationships/image" Target="/ppt/media/image42.png" Id="rId3" /><Relationship Type="http://schemas.openxmlformats.org/officeDocument/2006/relationships/notesSlide" Target="/ppt/notesSlides/notesSlide1.xml" Id="rId2" /><Relationship Type="http://schemas.openxmlformats.org/officeDocument/2006/relationships/slideLayout" Target="/ppt/slideLayouts/slideLayout21.xml" Id="rId1" /><Relationship Type="http://schemas.openxmlformats.org/officeDocument/2006/relationships/image" Target="/ppt/media/image10.png" Id="rId6" /><Relationship Type="http://schemas.openxmlformats.org/officeDocument/2006/relationships/image" Target="/ppt/media/image15.png" Id="rId5" /><Relationship Type="http://schemas.openxmlformats.org/officeDocument/2006/relationships/image" Target="/ppt/media/image43.png" Id="rId4" /></Relationships>
</file>

<file path=ppt/slides/_rels/slide27.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44.pn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28.xml.rels>&#65279;<?xml version="1.0" encoding="utf-8"?><Relationships xmlns="http://schemas.openxmlformats.org/package/2006/relationships"><Relationship Type="http://schemas.openxmlformats.org/officeDocument/2006/relationships/image" Target="/ppt/media/image45.png" Id="rId3" /><Relationship Type="http://schemas.openxmlformats.org/officeDocument/2006/relationships/image" Target="/ppt/media/image15.png" Id="rId2" /><Relationship Type="http://schemas.openxmlformats.org/officeDocument/2006/relationships/slideLayout" Target="/ppt/slideLayouts/slideLayout21.xml" Id="rId1" /><Relationship Type="http://schemas.openxmlformats.org/officeDocument/2006/relationships/image" Target="/ppt/media/image10.png" Id="rId5" /><Relationship Type="http://schemas.openxmlformats.org/officeDocument/2006/relationships/image" Target="/ppt/media/image46.png" Id="rId4" /></Relationships>
</file>

<file path=ppt/slides/_rels/slide29.xml.rels>&#65279;<?xml version="1.0" encoding="utf-8"?><Relationships xmlns="http://schemas.openxmlformats.org/package/2006/relationships"><Relationship Type="http://schemas.openxmlformats.org/officeDocument/2006/relationships/image" Target="/ppt/media/image48.png" Id="rId3" /><Relationship Type="http://schemas.openxmlformats.org/officeDocument/2006/relationships/image" Target="/ppt/media/image47.png" Id="rId2" /><Relationship Type="http://schemas.openxmlformats.org/officeDocument/2006/relationships/slideLayout" Target="/ppt/slideLayouts/slideLayout21.xml" Id="rId1" /><Relationship Type="http://schemas.openxmlformats.org/officeDocument/2006/relationships/image" Target="/ppt/media/image10.png" Id="rId5" /><Relationship Type="http://schemas.openxmlformats.org/officeDocument/2006/relationships/image" Target="/ppt/media/image15.png" Id="rId4" /></Relationships>
</file>

<file path=ppt/slides/_rels/slide30.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9.png" Id="rId2" /><Relationship Type="http://schemas.openxmlformats.org/officeDocument/2006/relationships/slideLayout" Target="/ppt/slideLayouts/slideLayout21.xml" Id="rId1" /><Relationship Type="http://schemas.openxmlformats.org/officeDocument/2006/relationships/image" Target="/ppt/media/image10.png" Id="rId5" /><Relationship Type="http://schemas.openxmlformats.org/officeDocument/2006/relationships/image" Target="/ppt/media/image49.png" Id="rId4" /></Relationships>
</file>

<file path=ppt/slides/_rels/slide31.xml.rels>&#65279;<?xml version="1.0" encoding="utf-8"?><Relationships xmlns="http://schemas.openxmlformats.org/package/2006/relationships"><Relationship Type="http://schemas.openxmlformats.org/officeDocument/2006/relationships/image" Target="/ppt/media/image9.png" Id="rId3" /><Relationship Type="http://schemas.openxmlformats.org/officeDocument/2006/relationships/image" Target="/ppt/media/image50.jpe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32.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9.png" Id="rId2" /><Relationship Type="http://schemas.openxmlformats.org/officeDocument/2006/relationships/slideLayout" Target="/ppt/slideLayouts/slideLayout21.xml" Id="rId1" /></Relationships>
</file>

<file path=ppt/slides/_rels/slide33.xml.rels>&#65279;<?xml version="1.0" encoding="utf-8"?><Relationships xmlns="http://schemas.openxmlformats.org/package/2006/relationships"><Relationship Type="http://schemas.openxmlformats.org/officeDocument/2006/relationships/image" Target="/ppt/media/image56.png" Id="rId8" /><Relationship Type="http://schemas.openxmlformats.org/officeDocument/2006/relationships/image" Target="/ppt/media/image61.png" Id="rId13" /><Relationship Type="http://schemas.openxmlformats.org/officeDocument/2006/relationships/image" Target="/ppt/media/image66.png" Id="rId18" /><Relationship Type="http://schemas.openxmlformats.org/officeDocument/2006/relationships/image" Target="/ppt/media/image10.png" Id="rId3" /><Relationship Type="http://schemas.openxmlformats.org/officeDocument/2006/relationships/image" Target="/ppt/media/image55.png" Id="rId7" /><Relationship Type="http://schemas.openxmlformats.org/officeDocument/2006/relationships/image" Target="/ppt/media/image60.png" Id="rId12" /><Relationship Type="http://schemas.openxmlformats.org/officeDocument/2006/relationships/image" Target="/ppt/media/image65.png" Id="rId17" /><Relationship Type="http://schemas.openxmlformats.org/officeDocument/2006/relationships/image" Target="/ppt/media/image51.jpeg" Id="rId2" /><Relationship Type="http://schemas.openxmlformats.org/officeDocument/2006/relationships/image" Target="/ppt/media/image64.png" Id="rId16" /><Relationship Type="http://schemas.openxmlformats.org/officeDocument/2006/relationships/image" Target="/ppt/media/image15.png" Id="rId20" /><Relationship Type="http://schemas.openxmlformats.org/officeDocument/2006/relationships/slideLayout" Target="/ppt/slideLayouts/slideLayout21.xml" Id="rId1" /><Relationship Type="http://schemas.openxmlformats.org/officeDocument/2006/relationships/image" Target="/ppt/media/image54.png" Id="rId6" /><Relationship Type="http://schemas.openxmlformats.org/officeDocument/2006/relationships/image" Target="/ppt/media/image59.png" Id="rId11" /><Relationship Type="http://schemas.openxmlformats.org/officeDocument/2006/relationships/image" Target="/ppt/media/image53.png" Id="rId5" /><Relationship Type="http://schemas.openxmlformats.org/officeDocument/2006/relationships/image" Target="/ppt/media/image63.png" Id="rId15" /><Relationship Type="http://schemas.openxmlformats.org/officeDocument/2006/relationships/image" Target="/ppt/media/image58.png" Id="rId10" /><Relationship Type="http://schemas.openxmlformats.org/officeDocument/2006/relationships/image" Target="/ppt/media/image67.png" Id="rId19" /><Relationship Type="http://schemas.openxmlformats.org/officeDocument/2006/relationships/image" Target="/ppt/media/image52.png" Id="rId4" /><Relationship Type="http://schemas.openxmlformats.org/officeDocument/2006/relationships/image" Target="/ppt/media/image57.png" Id="rId9" /><Relationship Type="http://schemas.openxmlformats.org/officeDocument/2006/relationships/image" Target="/ppt/media/image62.png" Id="rId14" /></Relationships>
</file>

<file path=ppt/slides/_rels/slide34.xml.rels>&#65279;<?xml version="1.0" encoding="utf-8"?><Relationships xmlns="http://schemas.openxmlformats.org/package/2006/relationships"><Relationship Type="http://schemas.openxmlformats.org/officeDocument/2006/relationships/image" Target="/ppt/media/image9.png" Id="rId3" /><Relationship Type="http://schemas.openxmlformats.org/officeDocument/2006/relationships/image" Target="/ppt/media/image68.pn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35.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69.png" Id="rId2" /><Relationship Type="http://schemas.openxmlformats.org/officeDocument/2006/relationships/slideLayout" Target="/ppt/slideLayouts/slideLayout21.xml" Id="rId1" /></Relationships>
</file>

<file path=ppt/slides/_rels/slide36.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69.png" Id="rId2" /><Relationship Type="http://schemas.openxmlformats.org/officeDocument/2006/relationships/slideLayout" Target="/ppt/slideLayouts/slideLayout21.xml" Id="rId1" /></Relationships>
</file>

<file path=ppt/slides/_rels/slide37.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70.jpe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38.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71.jpeg" Id="rId2" /><Relationship Type="http://schemas.openxmlformats.org/officeDocument/2006/relationships/slideLayout" Target="/ppt/slideLayouts/slideLayout21.xml" Id="rId1" /></Relationships>
</file>

<file path=ppt/slides/_rels/slide39.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72.png" Id="rId2" /><Relationship Type="http://schemas.openxmlformats.org/officeDocument/2006/relationships/slideLayout" Target="/ppt/slideLayouts/slideLayout21.xml" Id="rId1" /></Relationships>
</file>

<file path=ppt/slides/_rels/slide40.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72.png" Id="rId2" /><Relationship Type="http://schemas.openxmlformats.org/officeDocument/2006/relationships/slideLayout" Target="/ppt/slideLayouts/slideLayout21.xml" Id="rId1" /></Relationships>
</file>

<file path=ppt/slides/_rels/slide41.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73.jpeg" Id="rId2" /><Relationship Type="http://schemas.openxmlformats.org/officeDocument/2006/relationships/slideLayout" Target="/ppt/slideLayouts/slideLayout21.xml" Id="rId1" /><Relationship Type="http://schemas.openxmlformats.org/officeDocument/2006/relationships/image" Target="/ppt/media/image15.png" Id="rId4" /></Relationships>
</file>

<file path=ppt/slides/_rels/slide42.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74.png" Id="rId2" /><Relationship Type="http://schemas.openxmlformats.org/officeDocument/2006/relationships/slideLayout" Target="/ppt/slideLayouts/slideLayout21.xml" Id="rId1" /></Relationships>
</file>

<file path=ppt/slides/_rels/slide43.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75.jpeg" Id="rId2" /><Relationship Type="http://schemas.openxmlformats.org/officeDocument/2006/relationships/slideLayout" Target="/ppt/slideLayouts/slideLayout21.xml" Id="rId1" /></Relationships>
</file>

<file path=ppt/slides/_rels/slide44.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75.jpeg" Id="rId2" /><Relationship Type="http://schemas.openxmlformats.org/officeDocument/2006/relationships/slideLayout" Target="/ppt/slideLayouts/slideLayout21.xml" Id="rId1" /></Relationships>
</file>

<file path=ppt/slides/_rels/slide45.xml.rels>&#65279;<?xml version="1.0" encoding="utf-8"?><Relationships xmlns="http://schemas.openxmlformats.org/package/2006/relationships"><Relationship Type="http://schemas.openxmlformats.org/officeDocument/2006/relationships/image" Target="/ppt/media/image76.jpeg" Id="rId3" /><Relationship Type="http://schemas.openxmlformats.org/officeDocument/2006/relationships/image" Target="/ppt/media/image15.png" Id="rId2" /><Relationship Type="http://schemas.openxmlformats.org/officeDocument/2006/relationships/slideLayout" Target="/ppt/slideLayouts/slideLayout21.xml" Id="rId1" /></Relationships>
</file>

<file path=ppt/slides/_rels/slide46.xml.rels>&#65279;<?xml version="1.0" encoding="utf-8"?><Relationships xmlns="http://schemas.openxmlformats.org/package/2006/relationships"><Relationship Type="http://schemas.openxmlformats.org/officeDocument/2006/relationships/image" Target="/ppt/media/image77.jpeg" Id="rId3" /><Relationship Type="http://schemas.openxmlformats.org/officeDocument/2006/relationships/image" Target="/ppt/media/image15.png" Id="rId2" /><Relationship Type="http://schemas.openxmlformats.org/officeDocument/2006/relationships/slideLayout" Target="/ppt/slideLayouts/slideLayout21.xml" Id="rId1" /></Relationships>
</file>

<file path=ppt/slides/_rels/slide47.xml.rels>&#65279;<?xml version="1.0" encoding="utf-8"?><Relationships xmlns="http://schemas.openxmlformats.org/package/2006/relationships"><Relationship Type="http://schemas.openxmlformats.org/officeDocument/2006/relationships/image" Target="/ppt/media/image78.jpeg" Id="rId3" /><Relationship Type="http://schemas.openxmlformats.org/officeDocument/2006/relationships/image" Target="/ppt/media/image10.png" Id="rId2" /><Relationship Type="http://schemas.openxmlformats.org/officeDocument/2006/relationships/slideLayout" Target="/ppt/slideLayouts/slideLayout21.xml" Id="rId1" /><Relationship Type="http://schemas.openxmlformats.org/officeDocument/2006/relationships/image" Target="/ppt/media/image79.png" Id="rId4" /></Relationships>
</file>

<file path=ppt/slides/_rels/slide48.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80.png" Id="rId2" /><Relationship Type="http://schemas.openxmlformats.org/officeDocument/2006/relationships/slideLayout" Target="/ppt/slideLayouts/slideLayout21.xml" Id="rId1" /></Relationships>
</file>

<file path=ppt/slides/_rels/slide49.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80.png" Id="rId2" /><Relationship Type="http://schemas.openxmlformats.org/officeDocument/2006/relationships/slideLayout" Target="/ppt/slideLayouts/slideLayout21.xml" Id="rId1" /></Relationships>
</file>

<file path=ppt/slides/_rels/slide50.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81.png" Id="rId2" /><Relationship Type="http://schemas.openxmlformats.org/officeDocument/2006/relationships/slideLayout" Target="/ppt/slideLayouts/slideLayout21.xml" Id="rId1" /></Relationships>
</file>

<file path=ppt/slides/_rels/slide51.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82.jpeg" Id="rId2" /><Relationship Type="http://schemas.openxmlformats.org/officeDocument/2006/relationships/slideLayout" Target="/ppt/slideLayouts/slideLayout21.xml" Id="rId1" /><Relationship Type="http://schemas.openxmlformats.org/officeDocument/2006/relationships/image" Target="/ppt/media/image41.png" Id="rId4" /></Relationships>
</file>

<file path=ppt/slides/_rels/slide52.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83.png" Id="rId2" /><Relationship Type="http://schemas.openxmlformats.org/officeDocument/2006/relationships/slideLayout" Target="/ppt/slideLayouts/slideLayout21.xml" Id="rId1" /></Relationships>
</file>

<file path=ppt/slides/_rels/slide53.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83.png" Id="rId2" /><Relationship Type="http://schemas.openxmlformats.org/officeDocument/2006/relationships/slideLayout" Target="/ppt/slideLayouts/slideLayout21.xml" Id="rId1" /></Relationships>
</file>

<file path=ppt/slides/_rels/slide54.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84.png" Id="rId2" /><Relationship Type="http://schemas.openxmlformats.org/officeDocument/2006/relationships/slideLayout" Target="/ppt/slideLayouts/slideLayout21.xml" Id="rId1" /><Relationship Type="http://schemas.openxmlformats.org/officeDocument/2006/relationships/image" Target="/ppt/media/image41.png" Id="rId4" /></Relationships>
</file>

<file path=ppt/slides/_rels/slide55.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85.png" Id="rId2" /><Relationship Type="http://schemas.openxmlformats.org/officeDocument/2006/relationships/slideLayout" Target="/ppt/slideLayouts/slideLayout21.xml" Id="rId1" /></Relationships>
</file>

<file path=ppt/slides/_rels/slide56.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86.png" Id="rId2" /><Relationship Type="http://schemas.openxmlformats.org/officeDocument/2006/relationships/slideLayout" Target="/ppt/slideLayouts/slideLayout21.xml" Id="rId1" /></Relationships>
</file>

<file path=ppt/slides/_rels/slide57.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86.png" Id="rId2" /><Relationship Type="http://schemas.openxmlformats.org/officeDocument/2006/relationships/slideLayout" Target="/ppt/slideLayouts/slideLayout21.xml" Id="rId1" /></Relationships>
</file>

<file path=ppt/slides/_rels/slide58.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87.png" Id="rId2" /><Relationship Type="http://schemas.openxmlformats.org/officeDocument/2006/relationships/slideLayout" Target="/ppt/slideLayouts/slideLayout21.xml" Id="rId1" /></Relationships>
</file>

<file path=ppt/slides/_rels/slide59.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88.pn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60.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89.jpeg" Id="rId2" /><Relationship Type="http://schemas.openxmlformats.org/officeDocument/2006/relationships/slideLayout" Target="/ppt/slideLayouts/slideLayout21.xml" Id="rId1" /></Relationships>
</file>

<file path=ppt/slides/_rels/slide61.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89.jpeg" Id="rId2" /><Relationship Type="http://schemas.openxmlformats.org/officeDocument/2006/relationships/slideLayout" Target="/ppt/slideLayouts/slideLayout21.xml" Id="rId1" /></Relationships>
</file>

<file path=ppt/slides/_rels/slide62.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notesSlide" Target="/ppt/notesSlides/notesSlide2.xml" Id="rId2" /><Relationship Type="http://schemas.openxmlformats.org/officeDocument/2006/relationships/slideLayout" Target="/ppt/slideLayouts/slideLayout21.xml" Id="rId1" /><Relationship Type="http://schemas.openxmlformats.org/officeDocument/2006/relationships/image" Target="/ppt/media/image90.jpeg" Id="rId5" /><Relationship Type="http://schemas.openxmlformats.org/officeDocument/2006/relationships/image" Target="/ppt/media/image41.png" Id="rId4" /></Relationships>
</file>

<file path=ppt/slides/_rels/slide63.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91.png" Id="rId2" /><Relationship Type="http://schemas.openxmlformats.org/officeDocument/2006/relationships/slideLayout" Target="/ppt/slideLayouts/slideLayout21.xml" Id="rId1" /><Relationship Type="http://schemas.openxmlformats.org/officeDocument/2006/relationships/image" Target="/ppt/media/image15.png" Id="rId4" /></Relationships>
</file>

<file path=ppt/slides/_rels/slide64.xml.rels>&#65279;<?xml version="1.0" encoding="utf-8"?><Relationships xmlns="http://schemas.openxmlformats.org/package/2006/relationships"><Relationship Type="http://schemas.openxmlformats.org/officeDocument/2006/relationships/image" Target="/ppt/media/image92.png" Id="rId3" /><Relationship Type="http://schemas.openxmlformats.org/officeDocument/2006/relationships/image" Target="/ppt/media/image1.png" Id="rId2" /><Relationship Type="http://schemas.openxmlformats.org/officeDocument/2006/relationships/slideLayout" Target="/ppt/slideLayouts/slideLayout21.xml" Id="rId1" /></Relationships>
</file>

<file path=ppt/slides/_rels/slide65.xml.rels>&#65279;<?xml version="1.0" encoding="utf-8"?><Relationships xmlns="http://schemas.openxmlformats.org/package/2006/relationships"><Relationship Type="http://schemas.openxmlformats.org/officeDocument/2006/relationships/image" Target="/ppt/media/image92.png" Id="rId3" /><Relationship Type="http://schemas.openxmlformats.org/officeDocument/2006/relationships/image" Target="/ppt/media/image1.png" Id="rId2" /><Relationship Type="http://schemas.openxmlformats.org/officeDocument/2006/relationships/slideLayout" Target="/ppt/slideLayouts/slideLayout21.xml" Id="rId1" /><Relationship Type="http://schemas.openxmlformats.org/officeDocument/2006/relationships/image" Target="/ppt/media/image41.png" Id="rId4" /></Relationships>
</file>

<file path=ppt/slides/_rels/slide66.xml.rels>&#65279;<?xml version="1.0" encoding="utf-8"?><Relationships xmlns="http://schemas.openxmlformats.org/package/2006/relationships"><Relationship Type="http://schemas.openxmlformats.org/officeDocument/2006/relationships/image" Target="/ppt/media/image93.jpeg" Id="rId3" /><Relationship Type="http://schemas.openxmlformats.org/officeDocument/2006/relationships/image" Target="/ppt/media/image15.png" Id="rId2" /><Relationship Type="http://schemas.openxmlformats.org/officeDocument/2006/relationships/slideLayout" Target="/ppt/slideLayouts/slideLayout21.xml" Id="rId1" /></Relationships>
</file>

<file path=ppt/slides/_rels/slide67.xml.rels>&#65279;<?xml version="1.0" encoding="utf-8"?><Relationships xmlns="http://schemas.openxmlformats.org/package/2006/relationships"><Relationship Type="http://schemas.openxmlformats.org/officeDocument/2006/relationships/image" Target="/ppt/media/image94.jpeg" Id="rId3" /><Relationship Type="http://schemas.openxmlformats.org/officeDocument/2006/relationships/image" Target="/ppt/media/image10.png" Id="rId2" /><Relationship Type="http://schemas.openxmlformats.org/officeDocument/2006/relationships/slideLayout" Target="/ppt/slideLayouts/slideLayout21.xml" Id="rId1" /><Relationship Type="http://schemas.openxmlformats.org/officeDocument/2006/relationships/image" Target="/ppt/media/image79.png" Id="rId4" /></Relationships>
</file>

<file path=ppt/slides/_rels/slide68.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95.png" Id="rId2" /><Relationship Type="http://schemas.openxmlformats.org/officeDocument/2006/relationships/slideLayout" Target="/ppt/slideLayouts/slideLayout21.xml" Id="rId1" /></Relationships>
</file>

<file path=ppt/slides/_rels/slide69.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95.png" Id="rId2" /><Relationship Type="http://schemas.openxmlformats.org/officeDocument/2006/relationships/slideLayout" Target="/ppt/slideLayouts/slideLayout21.xml" Id="rId1" /></Relationships>
</file>

<file path=ppt/slides/_rels/slide70.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96.png" Id="rId2" /><Relationship Type="http://schemas.openxmlformats.org/officeDocument/2006/relationships/slideLayout" Target="/ppt/slideLayouts/slideLayout21.xml" Id="rId1" /></Relationships>
</file>

<file path=ppt/slides/_rels/slide71.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97.png" Id="rId2" /><Relationship Type="http://schemas.openxmlformats.org/officeDocument/2006/relationships/slideLayout" Target="/ppt/slideLayouts/slideLayout21.xml" Id="rId1" /><Relationship Type="http://schemas.openxmlformats.org/officeDocument/2006/relationships/image" Target="/ppt/media/image15.png" Id="rId4" /></Relationships>
</file>

<file path=ppt/slides/_rels/slide72.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98.png" Id="rId2" /><Relationship Type="http://schemas.openxmlformats.org/officeDocument/2006/relationships/slideLayout" Target="/ppt/slideLayouts/slideLayout21.xml" Id="rId1" /></Relationships>
</file>

<file path=ppt/slides/_rels/slide73.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98.png" Id="rId2" /><Relationship Type="http://schemas.openxmlformats.org/officeDocument/2006/relationships/slideLayout" Target="/ppt/slideLayouts/slideLayout21.xml" Id="rId1" /></Relationships>
</file>

<file path=ppt/slides/_rels/slide74.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99.jpeg" Id="rId2" /><Relationship Type="http://schemas.openxmlformats.org/officeDocument/2006/relationships/slideLayout" Target="/ppt/slideLayouts/slideLayout21.xml" Id="rId1" /><Relationship Type="http://schemas.openxmlformats.org/officeDocument/2006/relationships/image" Target="/ppt/media/image41.png" Id="rId4" /></Relationships>
</file>

<file path=ppt/slides/_rels/slide75.xml.rels>&#65279;<?xml version="1.0" encoding="utf-8"?><Relationships xmlns="http://schemas.openxmlformats.org/package/2006/relationships"><Relationship Type="http://schemas.openxmlformats.org/officeDocument/2006/relationships/image" Target="/ppt/media/image100.jpeg" Id="rId3" /><Relationship Type="http://schemas.openxmlformats.org/officeDocument/2006/relationships/image" Target="/ppt/media/image10.png" Id="rId2" /><Relationship Type="http://schemas.openxmlformats.org/officeDocument/2006/relationships/slideLayout" Target="/ppt/slideLayouts/slideLayout21.xml" Id="rId1" /><Relationship Type="http://schemas.openxmlformats.org/officeDocument/2006/relationships/image" Target="/ppt/media/image15.png" Id="rId4" /></Relationships>
</file>

<file path=ppt/slides/_rels/slide76.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01.png" Id="rId2" /><Relationship Type="http://schemas.openxmlformats.org/officeDocument/2006/relationships/slideLayout" Target="/ppt/slideLayouts/slideLayout21.xml" Id="rId1" /><Relationship Type="http://schemas.openxmlformats.org/officeDocument/2006/relationships/image" Target="/ppt/media/image41.png" Id="rId4" /></Relationships>
</file>

<file path=ppt/slides/_rels/slide77.xml.rels>&#65279;<?xml version="1.0" encoding="utf-8"?><Relationships xmlns="http://schemas.openxmlformats.org/package/2006/relationships"><Relationship Type="http://schemas.openxmlformats.org/officeDocument/2006/relationships/image" Target="/ppt/media/image102.jpeg" Id="rId3" /><Relationship Type="http://schemas.openxmlformats.org/officeDocument/2006/relationships/image" Target="/ppt/media/image10.png" Id="rId2" /><Relationship Type="http://schemas.openxmlformats.org/officeDocument/2006/relationships/slideLayout" Target="/ppt/slideLayouts/slideLayout21.xml" Id="rId1" /><Relationship Type="http://schemas.openxmlformats.org/officeDocument/2006/relationships/image" Target="/ppt/media/image41.png" Id="rId4" /></Relationships>
</file>

<file path=ppt/slides/_rels/slide78.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103.png" Id="rId2" /><Relationship Type="http://schemas.openxmlformats.org/officeDocument/2006/relationships/slideLayout" Target="/ppt/slideLayouts/slideLayout21.xml" Id="rId1" /></Relationships>
</file>

<file path=ppt/slides/_rels/slide79.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103.png" Id="rId2" /><Relationship Type="http://schemas.openxmlformats.org/officeDocument/2006/relationships/slideLayout" Target="/ppt/slideLayouts/slideLayout21.xml" Id="rId1" /></Relationships>
</file>

<file path=ppt/slides/_rels/slide80.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04.png" Id="rId2" /><Relationship Type="http://schemas.openxmlformats.org/officeDocument/2006/relationships/slideLayout" Target="/ppt/slideLayouts/slideLayout21.xml" Id="rId1" /><Relationship Type="http://schemas.openxmlformats.org/officeDocument/2006/relationships/image" Target="/ppt/media/image9.png" Id="rId4" /></Relationships>
</file>

<file path=ppt/slides/_rels/slide81.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5.png" Id="rId2" /><Relationship Type="http://schemas.openxmlformats.org/officeDocument/2006/relationships/slideLayout" Target="/ppt/slideLayouts/slideLayout21.xml" Id="rId1" /><Relationship Type="http://schemas.openxmlformats.org/officeDocument/2006/relationships/image" Target="/ppt/media/image105.jpeg" Id="rId4" /></Relationships>
</file>

<file path=ppt/slides/_rels/slide82.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06.png" Id="rId2" /><Relationship Type="http://schemas.openxmlformats.org/officeDocument/2006/relationships/slideLayout" Target="/ppt/slideLayouts/slideLayout21.xml" Id="rId1" /><Relationship Type="http://schemas.openxmlformats.org/officeDocument/2006/relationships/image" Target="/ppt/media/image15.png" Id="rId4" /></Relationships>
</file>

<file path=ppt/slides/_rels/slide83.xml.rels>&#65279;<?xml version="1.0" encoding="utf-8"?><Relationships xmlns="http://schemas.openxmlformats.org/package/2006/relationships"><Relationship Type="http://schemas.openxmlformats.org/officeDocument/2006/relationships/image" Target="/ppt/media/image108.png" Id="rId3" /><Relationship Type="http://schemas.openxmlformats.org/officeDocument/2006/relationships/image" Target="/ppt/media/image107.jpeg" Id="rId2" /><Relationship Type="http://schemas.openxmlformats.org/officeDocument/2006/relationships/slideLayout" Target="/ppt/slideLayouts/slideLayout21.xml" Id="rId1" /><Relationship Type="http://schemas.openxmlformats.org/officeDocument/2006/relationships/image" Target="/ppt/media/image109.png" Id="rId4" /></Relationships>
</file>

<file path=ppt/slides/_rels/slide84.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5.png" Id="rId2" /><Relationship Type="http://schemas.openxmlformats.org/officeDocument/2006/relationships/slideLayout" Target="/ppt/slideLayouts/slideLayout21.xml" Id="rId1" /><Relationship Type="http://schemas.openxmlformats.org/officeDocument/2006/relationships/image" Target="/ppt/media/image110.jpeg" Id="rId4" /></Relationships>
</file>

<file path=ppt/slides/_rels/slide85.xml.rels>&#65279;<?xml version="1.0" encoding="utf-8"?><Relationships xmlns="http://schemas.openxmlformats.org/package/2006/relationships"><Relationship Type="http://schemas.openxmlformats.org/officeDocument/2006/relationships/image" Target="/ppt/media/image112.png" Id="rId3" /><Relationship Type="http://schemas.openxmlformats.org/officeDocument/2006/relationships/image" Target="/ppt/media/image111.png" Id="rId2" /><Relationship Type="http://schemas.openxmlformats.org/officeDocument/2006/relationships/slideLayout" Target="/ppt/slideLayouts/slideLayout21.xml" Id="rId1" /><Relationship Type="http://schemas.openxmlformats.org/officeDocument/2006/relationships/image" Target="/ppt/media/image10.png" Id="rId5" /><Relationship Type="http://schemas.openxmlformats.org/officeDocument/2006/relationships/image" Target="/ppt/media/image15.png" Id="rId4" /></Relationships>
</file>

<file path=ppt/slides/_rels/slide86.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10.png" Id="rId2" /><Relationship Type="http://schemas.openxmlformats.org/officeDocument/2006/relationships/slideLayout" Target="/ppt/slideLayouts/slideLayout21.xml" Id="rId1" /></Relationships>
</file>

<file path=ppt/slides/_rels/slide87.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10.png" Id="rId2" /><Relationship Type="http://schemas.openxmlformats.org/officeDocument/2006/relationships/slideLayout" Target="/ppt/slideLayouts/slideLayout21.xml" Id="rId1" /></Relationships>
</file>

<file path=ppt/slides/_rels/slide88.xml.rels>&#65279;<?xml version="1.0" encoding="utf-8"?><Relationships xmlns="http://schemas.openxmlformats.org/package/2006/relationships"><Relationship Type="http://schemas.openxmlformats.org/officeDocument/2006/relationships/image" Target="/ppt/media/image9.png" Id="rId3" /><Relationship Type="http://schemas.openxmlformats.org/officeDocument/2006/relationships/image" Target="/ppt/media/image113.png" Id="rId2" /><Relationship Type="http://schemas.openxmlformats.org/officeDocument/2006/relationships/slideLayout" Target="/ppt/slideLayouts/slideLayout21.xml" Id="rId1" /></Relationships>
</file>

<file path=ppt/slides/_rels/slide89.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14.png" Id="rId2" /><Relationship Type="http://schemas.openxmlformats.org/officeDocument/2006/relationships/slideLayout" Target="/ppt/slideLayouts/slideLayout21.xml" Id="rId1" /><Relationship Type="http://schemas.openxmlformats.org/officeDocument/2006/relationships/image" Target="/ppt/media/image9.png" Id="rId4" /></Relationships>
</file>

<file path=ppt/slides/_rels/slide90.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15.jpeg" Id="rId2" /><Relationship Type="http://schemas.openxmlformats.org/officeDocument/2006/relationships/slideLayout" Target="/ppt/slideLayouts/slideLayout21.xml" Id="rId1" /><Relationship Type="http://schemas.openxmlformats.org/officeDocument/2006/relationships/image" Target="/ppt/media/image116.png" Id="rId4" /></Relationships>
</file>

<file path=ppt/slides/_rels/slide91.xml.rels>&#65279;<?xml version="1.0" encoding="utf-8"?><Relationships xmlns="http://schemas.openxmlformats.org/package/2006/relationships"><Relationship Type="http://schemas.openxmlformats.org/officeDocument/2006/relationships/image" Target="/ppt/media/image118.png" Id="rId3" /><Relationship Type="http://schemas.openxmlformats.org/officeDocument/2006/relationships/image" Target="/ppt/media/image117.png" Id="rId2" /><Relationship Type="http://schemas.openxmlformats.org/officeDocument/2006/relationships/slideLayout" Target="/ppt/slideLayouts/slideLayout21.xml" Id="rId1" /><Relationship Type="http://schemas.openxmlformats.org/officeDocument/2006/relationships/image" Target="/ppt/media/image9.png" Id="rId5" /><Relationship Type="http://schemas.openxmlformats.org/officeDocument/2006/relationships/image" Target="/ppt/media/image10.png" Id="rId4" /></Relationships>
</file>

<file path=ppt/slides/_rels/slide92.xml.rels>&#65279;<?xml version="1.0" encoding="utf-8"?><Relationships xmlns="http://schemas.openxmlformats.org/package/2006/relationships"><Relationship Type="http://schemas.openxmlformats.org/officeDocument/2006/relationships/image" Target="/ppt/media/image120.png" Id="rId3" /><Relationship Type="http://schemas.openxmlformats.org/officeDocument/2006/relationships/image" Target="/ppt/media/image119.png" Id="rId2" /><Relationship Type="http://schemas.openxmlformats.org/officeDocument/2006/relationships/slideLayout" Target="/ppt/slideLayouts/slideLayout21.xml" Id="rId1" /><Relationship Type="http://schemas.openxmlformats.org/officeDocument/2006/relationships/image" Target="/ppt/media/image15.png" Id="rId5" /><Relationship Type="http://schemas.openxmlformats.org/officeDocument/2006/relationships/image" Target="/ppt/media/image10.png" Id="rId4" /></Relationships>
</file>

<file path=ppt/slides/_rels/slide93.xml.rels>&#65279;<?xml version="1.0" encoding="utf-8"?><Relationships xmlns="http://schemas.openxmlformats.org/package/2006/relationships"><Relationship Type="http://schemas.openxmlformats.org/officeDocument/2006/relationships/image" Target="/ppt/media/image122.png" Id="rId3" /><Relationship Type="http://schemas.openxmlformats.org/officeDocument/2006/relationships/image" Target="/ppt/media/image121.png" Id="rId2" /><Relationship Type="http://schemas.openxmlformats.org/officeDocument/2006/relationships/slideLayout" Target="/ppt/slideLayouts/slideLayout21.xml" Id="rId1" /><Relationship Type="http://schemas.openxmlformats.org/officeDocument/2006/relationships/image" Target="/ppt/media/image9.png" Id="rId5" /><Relationship Type="http://schemas.openxmlformats.org/officeDocument/2006/relationships/image" Target="/ppt/media/image10.png" Id="rId4" /></Relationships>
</file>

<file path=ppt/slides/_rels/slide94.xml.rels>&#65279;<?xml version="1.0" encoding="utf-8"?><Relationships xmlns="http://schemas.openxmlformats.org/package/2006/relationships"><Relationship Type="http://schemas.openxmlformats.org/officeDocument/2006/relationships/image" Target="/ppt/media/image124.png" Id="rId3" /><Relationship Type="http://schemas.openxmlformats.org/officeDocument/2006/relationships/image" Target="/ppt/media/image123.png" Id="rId2" /><Relationship Type="http://schemas.openxmlformats.org/officeDocument/2006/relationships/slideLayout" Target="/ppt/slideLayouts/slideLayout21.xml" Id="rId1" /><Relationship Type="http://schemas.openxmlformats.org/officeDocument/2006/relationships/image" Target="/ppt/media/image9.png" Id="rId5" /><Relationship Type="http://schemas.openxmlformats.org/officeDocument/2006/relationships/image" Target="/ppt/media/image10.png" Id="rId4" /></Relationships>
</file>

<file path=ppt/slides/_rels/slide95.xml.rels>&#65279;<?xml version="1.0" encoding="utf-8"?><Relationships xmlns="http://schemas.openxmlformats.org/package/2006/relationships"><Relationship Type="http://schemas.openxmlformats.org/officeDocument/2006/relationships/image" Target="/ppt/media/image9.png" Id="rId3" /><Relationship Type="http://schemas.openxmlformats.org/officeDocument/2006/relationships/image" Target="/ppt/media/image10.png" Id="rId2" /><Relationship Type="http://schemas.openxmlformats.org/officeDocument/2006/relationships/slideLayout" Target="/ppt/slideLayouts/slideLayout21.xml" Id="rId1" /><Relationship Type="http://schemas.openxmlformats.org/officeDocument/2006/relationships/image" Target="/ppt/media/image125.jpeg" Id="rId4" /></Relationships>
</file>

<file path=ppt/slides/_rels/slide96.xml.rels>&#65279;<?xml version="1.0" encoding="utf-8"?><Relationships xmlns="http://schemas.openxmlformats.org/package/2006/relationships"><Relationship Type="http://schemas.openxmlformats.org/officeDocument/2006/relationships/image" Target="/ppt/media/image127.png" Id="rId3" /><Relationship Type="http://schemas.openxmlformats.org/officeDocument/2006/relationships/image" Target="/ppt/media/image126.png" Id="rId2" /><Relationship Type="http://schemas.openxmlformats.org/officeDocument/2006/relationships/slideLayout" Target="/ppt/slideLayouts/slideLayout21.xml" Id="rId1" /><Relationship Type="http://schemas.openxmlformats.org/officeDocument/2006/relationships/image" Target="/ppt/media/image9.png" Id="rId6" /><Relationship Type="http://schemas.openxmlformats.org/officeDocument/2006/relationships/image" Target="/ppt/media/image10.png" Id="rId5" /><Relationship Type="http://schemas.openxmlformats.org/officeDocument/2006/relationships/image" Target="/ppt/media/image128.png" Id="rId4" /></Relationships>
</file>

<file path=ppt/slides/_rels/slide97.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29.jpeg" Id="rId2" /><Relationship Type="http://schemas.openxmlformats.org/officeDocument/2006/relationships/slideLayout" Target="/ppt/slideLayouts/slideLayout21.xml" Id="rId1" /><Relationship Type="http://schemas.openxmlformats.org/officeDocument/2006/relationships/image" Target="/ppt/media/image15.png" Id="rId4" /></Relationships>
</file>

<file path=ppt/slides/_rels/slide98.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30.png" Id="rId2" /><Relationship Type="http://schemas.openxmlformats.org/officeDocument/2006/relationships/slideLayout" Target="/ppt/slideLayouts/slideLayout21.xml" Id="rId1" /><Relationship Type="http://schemas.openxmlformats.org/officeDocument/2006/relationships/image" Target="/ppt/media/image15.png" Id="rId4" /></Relationships>
</file>

<file path=ppt/slides/_rels/slide99.xml.rels>&#65279;<?xml version="1.0" encoding="utf-8"?><Relationships xmlns="http://schemas.openxmlformats.org/package/2006/relationships"><Relationship Type="http://schemas.openxmlformats.org/officeDocument/2006/relationships/image" Target="/ppt/media/image137.png" Id="rId8" /><Relationship Type="http://schemas.openxmlformats.org/officeDocument/2006/relationships/image" Target="/ppt/media/image142.png" Id="rId13" /><Relationship Type="http://schemas.openxmlformats.org/officeDocument/2006/relationships/image" Target="/ppt/media/image147.png" Id="rId18" /><Relationship Type="http://schemas.openxmlformats.org/officeDocument/2006/relationships/image" Target="/ppt/media/image155.png" Id="rId26" /><Relationship Type="http://schemas.openxmlformats.org/officeDocument/2006/relationships/image" Target="/ppt/media/image132.png" Id="rId3" /><Relationship Type="http://schemas.openxmlformats.org/officeDocument/2006/relationships/image" Target="/ppt/media/image150.png" Id="rId21" /><Relationship Type="http://schemas.openxmlformats.org/officeDocument/2006/relationships/image" Target="/ppt/media/image136.png" Id="rId7" /><Relationship Type="http://schemas.openxmlformats.org/officeDocument/2006/relationships/image" Target="/ppt/media/image141.png" Id="rId12" /><Relationship Type="http://schemas.openxmlformats.org/officeDocument/2006/relationships/image" Target="/ppt/media/image146.png" Id="rId17" /><Relationship Type="http://schemas.openxmlformats.org/officeDocument/2006/relationships/image" Target="/ppt/media/image154.png" Id="rId25" /><Relationship Type="http://schemas.openxmlformats.org/officeDocument/2006/relationships/image" Target="/ppt/media/image131.png" Id="rId2" /><Relationship Type="http://schemas.openxmlformats.org/officeDocument/2006/relationships/image" Target="/ppt/media/image145.png" Id="rId16" /><Relationship Type="http://schemas.openxmlformats.org/officeDocument/2006/relationships/image" Target="/ppt/media/image149.png" Id="rId20" /><Relationship Type="http://schemas.openxmlformats.org/officeDocument/2006/relationships/image" Target="/ppt/media/image158.png" Id="rId29" /><Relationship Type="http://schemas.openxmlformats.org/officeDocument/2006/relationships/slideLayout" Target="/ppt/slideLayouts/slideLayout21.xml" Id="rId1" /><Relationship Type="http://schemas.openxmlformats.org/officeDocument/2006/relationships/image" Target="/ppt/media/image135.png" Id="rId6" /><Relationship Type="http://schemas.openxmlformats.org/officeDocument/2006/relationships/image" Target="/ppt/media/image140.png" Id="rId11" /><Relationship Type="http://schemas.openxmlformats.org/officeDocument/2006/relationships/image" Target="/ppt/media/image153.png" Id="rId24" /><Relationship Type="http://schemas.openxmlformats.org/officeDocument/2006/relationships/image" Target="/ppt/media/image15.png" Id="rId32" /><Relationship Type="http://schemas.openxmlformats.org/officeDocument/2006/relationships/image" Target="/ppt/media/image134.png" Id="rId5" /><Relationship Type="http://schemas.openxmlformats.org/officeDocument/2006/relationships/image" Target="/ppt/media/image144.png" Id="rId15" /><Relationship Type="http://schemas.openxmlformats.org/officeDocument/2006/relationships/image" Target="/ppt/media/image152.png" Id="rId23" /><Relationship Type="http://schemas.openxmlformats.org/officeDocument/2006/relationships/image" Target="/ppt/media/image157.png" Id="rId28" /><Relationship Type="http://schemas.openxmlformats.org/officeDocument/2006/relationships/image" Target="/ppt/media/image139.png" Id="rId10" /><Relationship Type="http://schemas.openxmlformats.org/officeDocument/2006/relationships/image" Target="/ppt/media/image148.png" Id="rId19" /><Relationship Type="http://schemas.openxmlformats.org/officeDocument/2006/relationships/image" Target="/ppt/media/image10.png" Id="rId31" /><Relationship Type="http://schemas.openxmlformats.org/officeDocument/2006/relationships/image" Target="/ppt/media/image133.png" Id="rId4" /><Relationship Type="http://schemas.openxmlformats.org/officeDocument/2006/relationships/image" Target="/ppt/media/image138.png" Id="rId9" /><Relationship Type="http://schemas.openxmlformats.org/officeDocument/2006/relationships/image" Target="/ppt/media/image143.png" Id="rId14" /><Relationship Type="http://schemas.openxmlformats.org/officeDocument/2006/relationships/image" Target="/ppt/media/image151.png" Id="rId22" /><Relationship Type="http://schemas.openxmlformats.org/officeDocument/2006/relationships/image" Target="/ppt/media/image156.png" Id="rId27" /><Relationship Type="http://schemas.openxmlformats.org/officeDocument/2006/relationships/image" Target="/ppt/media/image159.png" Id="rId30" /></Relationships>
</file>

<file path=ppt/slides/_rels/slide100.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160.png" Id="rId2" /><Relationship Type="http://schemas.openxmlformats.org/officeDocument/2006/relationships/slideLayout" Target="/ppt/slideLayouts/slideLayout21.xml" Id="rId1" /><Relationship Type="http://schemas.openxmlformats.org/officeDocument/2006/relationships/image" Target="/ppt/media/image25.png" Id="rId4" /><Relationship Type="http://schemas.openxmlformats.org/officeDocument/2006/relationships/hyperlink" Target="http://www.frachtgroup.com/" TargetMode="External" Id="rId5" /></Relationships>
</file>

<file path=ppt/slides/_rels/slide101.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161.jpeg" Id="rId2" /><Relationship Type="http://schemas.openxmlformats.org/officeDocument/2006/relationships/slideLayout" Target="/ppt/slideLayouts/slideLayout21.xml" Id="rId1" /></Relationships>
</file>

<file path=ppt/slides/_rels/slide102.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161.jpeg" Id="rId2" /><Relationship Type="http://schemas.openxmlformats.org/officeDocument/2006/relationships/slideLayout" Target="/ppt/slideLayouts/slideLayout21.xml" Id="rId1" /></Relationships>
</file>

<file path=ppt/slides/_rels/slide103.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04.png" Id="rId2" /><Relationship Type="http://schemas.openxmlformats.org/officeDocument/2006/relationships/slideLayout" Target="/ppt/slideLayouts/slideLayout21.xml" Id="rId1" /><Relationship Type="http://schemas.openxmlformats.org/officeDocument/2006/relationships/image" Target="/ppt/media/image15.png" Id="rId4" /></Relationships>
</file>

<file path=ppt/slides/_rels/slide104.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10.png" Id="rId2" /><Relationship Type="http://schemas.openxmlformats.org/officeDocument/2006/relationships/slideLayout" Target="/ppt/slideLayouts/slideLayout21.xml" Id="rId1" /><Relationship Type="http://schemas.openxmlformats.org/officeDocument/2006/relationships/image" Target="/ppt/media/image162.png" Id="rId4" /></Relationships>
</file>

<file path=ppt/slides/_rels/slide105.xml.rels>&#65279;<?xml version="1.0" encoding="utf-8"?><Relationships xmlns="http://schemas.openxmlformats.org/package/2006/relationships"><Relationship Type="http://schemas.openxmlformats.org/officeDocument/2006/relationships/image" Target="/ppt/media/image163.jpeg" Id="rId3" /><Relationship Type="http://schemas.openxmlformats.org/officeDocument/2006/relationships/image" Target="/ppt/media/image10.png" Id="rId2" /><Relationship Type="http://schemas.openxmlformats.org/officeDocument/2006/relationships/slideLayout" Target="/ppt/slideLayouts/slideLayout21.xml" Id="rId1" /><Relationship Type="http://schemas.openxmlformats.org/officeDocument/2006/relationships/image" Target="/ppt/media/image9.png" Id="rId4" /></Relationships>
</file>

<file path=ppt/slides/_rels/slide106.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167.jpeg" Id="rId7" /><Relationship Type="http://schemas.openxmlformats.org/officeDocument/2006/relationships/image" Target="/ppt/media/image10.png" Id="rId2" /><Relationship Type="http://schemas.openxmlformats.org/officeDocument/2006/relationships/slideLayout" Target="/ppt/slideLayouts/slideLayout21.xml" Id="rId1" /><Relationship Type="http://schemas.openxmlformats.org/officeDocument/2006/relationships/image" Target="/ppt/media/image166.jpeg" Id="rId6" /><Relationship Type="http://schemas.openxmlformats.org/officeDocument/2006/relationships/image" Target="/ppt/media/image165.jpeg" Id="rId5" /><Relationship Type="http://schemas.openxmlformats.org/officeDocument/2006/relationships/image" Target="/ppt/media/image164.jpeg" Id="rId4" /></Relationships>
</file>

<file path=ppt/slides/_rels/slide107.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10.png" Id="rId2" /><Relationship Type="http://schemas.openxmlformats.org/officeDocument/2006/relationships/slideLayout" Target="/ppt/slideLayouts/slideLayout21.xml" Id="rId1" /></Relationships>
</file>

<file path=ppt/slides/_rels/slide108.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68.jpeg" Id="rId2" /><Relationship Type="http://schemas.openxmlformats.org/officeDocument/2006/relationships/slideLayout" Target="/ppt/slideLayouts/slideLayout21.xml" Id="rId1" /><Relationship Type="http://schemas.openxmlformats.org/officeDocument/2006/relationships/image" Target="/ppt/media/image15.png" Id="rId4" /></Relationships>
</file>

<file path=ppt/slides/_rels/slide109.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5.png" Id="rId2" /><Relationship Type="http://schemas.openxmlformats.org/officeDocument/2006/relationships/slideLayout" Target="/ppt/slideLayouts/slideLayout21.xml" Id="rId1" /><Relationship Type="http://schemas.openxmlformats.org/officeDocument/2006/relationships/image" Target="/ppt/media/image169.jpeg" Id="rId4" /></Relationships>
</file>

<file path=ppt/slides/_rels/slide110.xml.rels>&#65279;<?xml version="1.0" encoding="utf-8"?><Relationships xmlns="http://schemas.openxmlformats.org/package/2006/relationships"><Relationship Type="http://schemas.openxmlformats.org/officeDocument/2006/relationships/image" Target="/ppt/media/image9.png" Id="rId3" /><Relationship Type="http://schemas.openxmlformats.org/officeDocument/2006/relationships/image" Target="/ppt/media/image170.png" Id="rId2" /><Relationship Type="http://schemas.openxmlformats.org/officeDocument/2006/relationships/slideLayout" Target="/ppt/slideLayouts/slideLayout21.xml" Id="rId1" /></Relationships>
</file>

<file path=ppt/slides/_rels/slide111.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71.jpeg" Id="rId2" /><Relationship Type="http://schemas.openxmlformats.org/officeDocument/2006/relationships/slideLayout" Target="/ppt/slideLayouts/slideLayout21.xml" Id="rId1" /><Relationship Type="http://schemas.openxmlformats.org/officeDocument/2006/relationships/image" Target="/ppt/media/image9.png" Id="rId4" /></Relationships>
</file>

<file path=ppt/slides/_rels/slide112.xml.rels>&#65279;<?xml version="1.0" encoding="utf-8"?><Relationships xmlns="http://schemas.openxmlformats.org/package/2006/relationships"><Relationship Type="http://schemas.openxmlformats.org/officeDocument/2006/relationships/image" Target="/ppt/media/image173.jpeg" Id="rId3" /><Relationship Type="http://schemas.openxmlformats.org/officeDocument/2006/relationships/image" Target="/ppt/media/image172.png" Id="rId2" /><Relationship Type="http://schemas.openxmlformats.org/officeDocument/2006/relationships/slideLayout" Target="/ppt/slideLayouts/slideLayout21.xml" Id="rId1" /><Relationship Type="http://schemas.openxmlformats.org/officeDocument/2006/relationships/image" Target="/ppt/media/image9.png" Id="rId5" /><Relationship Type="http://schemas.openxmlformats.org/officeDocument/2006/relationships/image" Target="/ppt/media/image10.png" Id="rId4" /></Relationships>
</file>

<file path=ppt/slides/_rels/slide113.xml.rels>&#65279;<?xml version="1.0" encoding="utf-8"?><Relationships xmlns="http://schemas.openxmlformats.org/package/2006/relationships"><Relationship Type="http://schemas.openxmlformats.org/officeDocument/2006/relationships/image" Target="/ppt/media/image175.png" Id="rId3" /><Relationship Type="http://schemas.openxmlformats.org/officeDocument/2006/relationships/image" Target="/ppt/media/image174.png" Id="rId2" /><Relationship Type="http://schemas.openxmlformats.org/officeDocument/2006/relationships/slideLayout" Target="/ppt/slideLayouts/slideLayout21.xml" Id="rId1" /><Relationship Type="http://schemas.openxmlformats.org/officeDocument/2006/relationships/image" Target="/ppt/media/image15.png" Id="rId5" /><Relationship Type="http://schemas.openxmlformats.org/officeDocument/2006/relationships/image" Target="/ppt/media/image10.png" Id="rId4" /></Relationships>
</file>

<file path=ppt/slides/_rels/slide114.xml.rels>&#65279;<?xml version="1.0" encoding="utf-8"?><Relationships xmlns="http://schemas.openxmlformats.org/package/2006/relationships"><Relationship Type="http://schemas.openxmlformats.org/officeDocument/2006/relationships/image" Target="/ppt/media/image177.jpeg" Id="rId3" /><Relationship Type="http://schemas.openxmlformats.org/officeDocument/2006/relationships/image" Target="/ppt/media/image176.png" Id="rId2" /><Relationship Type="http://schemas.openxmlformats.org/officeDocument/2006/relationships/slideLayout" Target="/ppt/slideLayouts/slideLayout21.xml" Id="rId1" /><Relationship Type="http://schemas.openxmlformats.org/officeDocument/2006/relationships/image" Target="/ppt/media/image9.png" Id="rId6" /><Relationship Type="http://schemas.openxmlformats.org/officeDocument/2006/relationships/image" Target="/ppt/media/image10.png" Id="rId5" /><Relationship Type="http://schemas.openxmlformats.org/officeDocument/2006/relationships/image" Target="/ppt/media/image178.jpeg" Id="rId4" /></Relationships>
</file>

<file path=ppt/slides/_rels/slide115.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179.png" Id="rId2" /><Relationship Type="http://schemas.openxmlformats.org/officeDocument/2006/relationships/slideLayout" Target="/ppt/slideLayouts/slideLayout21.xml" Id="rId1" /></Relationships>
</file>

<file path=ppt/slides/_rels/slide116.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179.png" Id="rId2" /><Relationship Type="http://schemas.openxmlformats.org/officeDocument/2006/relationships/slideLayout" Target="/ppt/slideLayouts/slideLayout21.xml" Id="rId1" /></Relationships>
</file>

<file path=ppt/slides/_rels/slide117.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80.jpeg" Id="rId2" /><Relationship Type="http://schemas.openxmlformats.org/officeDocument/2006/relationships/slideLayout" Target="/ppt/slideLayouts/slideLayout21.xml" Id="rId1" /><Relationship Type="http://schemas.openxmlformats.org/officeDocument/2006/relationships/image" Target="/ppt/media/image41.png" Id="rId4" /></Relationships>
</file>

<file path=ppt/slides/_rels/slide118.xml.rels>&#65279;<?xml version="1.0" encoding="utf-8"?><Relationships xmlns="http://schemas.openxmlformats.org/package/2006/relationships"><Relationship Type="http://schemas.openxmlformats.org/officeDocument/2006/relationships/image" Target="/ppt/media/image185.svg" Id="rId8" /><Relationship Type="http://schemas.openxmlformats.org/officeDocument/2006/relationships/image" Target="/ppt/media/image10.png" Id="rId3" /><Relationship Type="http://schemas.openxmlformats.org/officeDocument/2006/relationships/image" Target="/ppt/media/image184.png" Id="rId7" /><Relationship Type="http://schemas.openxmlformats.org/officeDocument/2006/relationships/image" Target="/ppt/media/image181.png" Id="rId2" /><Relationship Type="http://schemas.openxmlformats.org/officeDocument/2006/relationships/slideLayout" Target="/ppt/slideLayouts/slideLayout21.xml" Id="rId1" /><Relationship Type="http://schemas.openxmlformats.org/officeDocument/2006/relationships/image" Target="/ppt/media/image183.svg" Id="rId6" /><Relationship Type="http://schemas.openxmlformats.org/officeDocument/2006/relationships/image" Target="/ppt/media/image182.png" Id="rId5" /><Relationship Type="http://schemas.openxmlformats.org/officeDocument/2006/relationships/image" Target="/ppt/media/image41.png" Id="rId4" /></Relationships>
</file>

<file path=ppt/slides/_rels/slide119.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86.png" Id="rId2" /><Relationship Type="http://schemas.openxmlformats.org/officeDocument/2006/relationships/slideLayout" Target="/ppt/slideLayouts/slideLayout21.xml" Id="rId1" /><Relationship Type="http://schemas.openxmlformats.org/officeDocument/2006/relationships/image" Target="/ppt/media/image41.png" Id="rId4" /></Relationships>
</file>

<file path=ppt/slides/_rels/slide120.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187.jpeg" Id="rId2" /><Relationship Type="http://schemas.openxmlformats.org/officeDocument/2006/relationships/slideLayout" Target="/ppt/slideLayouts/slideLayout21.xml" Id="rId1" /></Relationships>
</file>

<file path=ppt/slides/_rels/slide121.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187.jpeg" Id="rId2" /><Relationship Type="http://schemas.openxmlformats.org/officeDocument/2006/relationships/slideLayout" Target="/ppt/slideLayouts/slideLayout21.xml" Id="rId1" /></Relationships>
</file>

<file path=ppt/slides/_rels/slide122.xml.rels>&#65279;<?xml version="1.0" encoding="utf-8"?><Relationships xmlns="http://schemas.openxmlformats.org/package/2006/relationships"><Relationship Type="http://schemas.openxmlformats.org/officeDocument/2006/relationships/image" Target="/ppt/media/image188.jpeg" Id="rId3" /><Relationship Type="http://schemas.openxmlformats.org/officeDocument/2006/relationships/image" Target="/ppt/media/image15.pn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123.xml.rels>&#65279;<?xml version="1.0" encoding="utf-8"?><Relationships xmlns="http://schemas.openxmlformats.org/package/2006/relationships"><Relationship Type="http://schemas.openxmlformats.org/officeDocument/2006/relationships/image" Target="/ppt/media/image189.jpeg" Id="rId3" /><Relationship Type="http://schemas.openxmlformats.org/officeDocument/2006/relationships/image" Target="/ppt/media/image10.png" Id="rId2" /><Relationship Type="http://schemas.openxmlformats.org/officeDocument/2006/relationships/slideLayout" Target="/ppt/slideLayouts/slideLayout21.xml" Id="rId1" /><Relationship Type="http://schemas.openxmlformats.org/officeDocument/2006/relationships/image" Target="/ppt/media/image79.png" Id="rId5" /><Relationship Type="http://schemas.openxmlformats.org/officeDocument/2006/relationships/image" Target="/ppt/media/image190.jpeg" Id="rId4" /></Relationships>
</file>

<file path=ppt/slides/_rels/slide124.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191.png" Id="rId2" /><Relationship Type="http://schemas.openxmlformats.org/officeDocument/2006/relationships/slideLayout" Target="/ppt/slideLayouts/slideLayout21.xml" Id="rId1" /></Relationships>
</file>

<file path=ppt/slides/_rels/slide125.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191.png" Id="rId2" /><Relationship Type="http://schemas.openxmlformats.org/officeDocument/2006/relationships/slideLayout" Target="/ppt/slideLayouts/slideLayout21.xml" Id="rId1" /></Relationships>
</file>

<file path=ppt/slides/_rels/slide126.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92.png" Id="rId2" /><Relationship Type="http://schemas.openxmlformats.org/officeDocument/2006/relationships/slideLayout" Target="/ppt/slideLayouts/slideLayout21.xml" Id="rId1" /><Relationship Type="http://schemas.openxmlformats.org/officeDocument/2006/relationships/image" Target="/ppt/media/image41.png" Id="rId4" /></Relationships>
</file>

<file path=ppt/slides/_rels/slide127.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193.png" Id="rId2" /><Relationship Type="http://schemas.openxmlformats.org/officeDocument/2006/relationships/slideLayout" Target="/ppt/slideLayouts/slideLayout21.xml" Id="rId1" /><Relationship Type="http://schemas.openxmlformats.org/officeDocument/2006/relationships/image" Target="/ppt/media/image15.png" Id="rId4" /></Relationships>
</file>

<file path=ppt/slides/_rels/slide128.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194.pn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129.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195.png" Id="rId2" /><Relationship Type="http://schemas.openxmlformats.org/officeDocument/2006/relationships/slideLayout" Target="/ppt/slideLayouts/slideLayout21.xml" Id="rId1" /></Relationships>
</file>

<file path=ppt/slides/_rels/slide130.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195.png" Id="rId2" /><Relationship Type="http://schemas.openxmlformats.org/officeDocument/2006/relationships/slideLayout" Target="/ppt/slideLayouts/slideLayout21.xml" Id="rId1" /></Relationships>
</file>

<file path=ppt/slides/_rels/slide131.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196.pn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132.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197.jpe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133.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198.jpeg" Id="rId2" /><Relationship Type="http://schemas.openxmlformats.org/officeDocument/2006/relationships/slideLayout" Target="/ppt/slideLayouts/slideLayout21.xml" Id="rId1" /></Relationships>
</file>

<file path=ppt/slides/_rels/slide134.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198.jpeg" Id="rId2" /><Relationship Type="http://schemas.openxmlformats.org/officeDocument/2006/relationships/slideLayout" Target="/ppt/slideLayouts/slideLayout21.xml" Id="rId1" /></Relationships>
</file>

<file path=ppt/slides/_rels/slide135.xml.rels>&#65279;<?xml version="1.0" encoding="utf-8"?><Relationships xmlns="http://schemas.openxmlformats.org/package/2006/relationships"><Relationship Type="http://schemas.openxmlformats.org/officeDocument/2006/relationships/image" Target="/ppt/media/image9.png" Id="rId3" /><Relationship Type="http://schemas.openxmlformats.org/officeDocument/2006/relationships/image" Target="/ppt/media/image199.jpe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136.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200.jpeg" Id="rId2" /><Relationship Type="http://schemas.openxmlformats.org/officeDocument/2006/relationships/slideLayout" Target="/ppt/slideLayouts/slideLayout21.xml" Id="rId1" /><Relationship Type="http://schemas.openxmlformats.org/officeDocument/2006/relationships/image" Target="/ppt/media/image10.png" Id="rId4" /></Relationships>
</file>

<file path=ppt/slides/_rels/slide137.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image" Target="/ppt/media/image201.png" Id="rId2" /><Relationship Type="http://schemas.openxmlformats.org/officeDocument/2006/relationships/slideLayout" Target="/ppt/slideLayouts/slideLayout21.xml" Id="rId1" /></Relationships>
</file>

<file path=ppt/slides/_rels/slide138.xml.rels>&#65279;<?xml version="1.0" encoding="utf-8"?><Relationships xmlns="http://schemas.openxmlformats.org/package/2006/relationships"><Relationship Type="http://schemas.openxmlformats.org/officeDocument/2006/relationships/image" Target="/ppt/media/image41.png" Id="rId3" /><Relationship Type="http://schemas.openxmlformats.org/officeDocument/2006/relationships/image" Target="/ppt/media/image201.png" Id="rId2" /><Relationship Type="http://schemas.openxmlformats.org/officeDocument/2006/relationships/slideLayout" Target="/ppt/slideLayouts/slideLayout21.xml" Id="rId1" /></Relationships>
</file>

<file path=ppt/slides/_rels/slide139.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202.png" Id="rId2" /><Relationship Type="http://schemas.openxmlformats.org/officeDocument/2006/relationships/slideLayout" Target="/ppt/slideLayouts/slideLayout21.xml" Id="rId1" /></Relationships>
</file>

<file path=ppt/slides/_rels/slide140.xml.rels>&#65279;<?xml version="1.0" encoding="utf-8"?><Relationships xmlns="http://schemas.openxmlformats.org/package/2006/relationships"><Relationship Type="http://schemas.openxmlformats.org/officeDocument/2006/relationships/image" Target="/ppt/media/image15.png" Id="rId3" /><Relationship Type="http://schemas.openxmlformats.org/officeDocument/2006/relationships/image" Target="/ppt/media/image203.jpeg" Id="rId2" /><Relationship Type="http://schemas.openxmlformats.org/officeDocument/2006/relationships/slideLayout" Target="/ppt/slideLayouts/slideLayout21.xml" Id="rId1" /></Relationships>
</file>

<file path=ppt/slides/_rels/slide141.xml.rels>&#65279;<?xml version="1.0" encoding="utf-8"?><Relationships xmlns="http://schemas.openxmlformats.org/package/2006/relationships"><Relationship Type="http://schemas.openxmlformats.org/officeDocument/2006/relationships/image" Target="/ppt/media/image10.png" Id="rId3" /><Relationship Type="http://schemas.openxmlformats.org/officeDocument/2006/relationships/image" Target="/ppt/media/image204.png" Id="rId2" /><Relationship Type="http://schemas.openxmlformats.org/officeDocument/2006/relationships/slideLayout" Target="/ppt/slideLayouts/slideLayout21.xml" Id="rId1" /><Relationship Type="http://schemas.openxmlformats.org/officeDocument/2006/relationships/image" Target="/ppt/media/image41.png" Id="rId4"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a:off x="766342" y="5508157"/>
            <a:ext cx="3906137" cy="664043"/>
          </a:xfrm>
          <a:custGeom>
            <a:avLst/>
            <a:gdLst/>
            <a:ahLst/>
            <a:cxnLst/>
            <a:rect l="l" t="t" r="r" b="b"/>
            <a:pathLst>
              <a:path w="5859206" h="996065">
                <a:moveTo>
                  <a:pt x="0" y="0"/>
                </a:moveTo>
                <a:lnTo>
                  <a:pt x="5859207" y="0"/>
                </a:lnTo>
                <a:lnTo>
                  <a:pt x="5859207" y="996065"/>
                </a:lnTo>
                <a:lnTo>
                  <a:pt x="0" y="996065"/>
                </a:lnTo>
                <a:lnTo>
                  <a:pt x="0" y="0"/>
                </a:lnTo>
                <a:close/>
              </a:path>
            </a:pathLst>
          </a:custGeom>
          <a:blipFill>
            <a:blip r:embed="rId3"/>
            <a:stretch>
              <a:fillRect/>
            </a:stretch>
          </a:blipFill>
        </p:spPr>
        <p:txBody>
          <a:bodyPr/>
          <a:lstStyle/>
          <a:p>
            <a:endParaRPr lang="en-US" sz="1200"/>
          </a:p>
        </p:txBody>
      </p:sp>
      <p:sp>
        <p:nvSpPr>
          <p:cNvPr id="4" name="TextBox 4"/>
          <p:cNvSpPr txBox="1"/>
          <p:nvPr/>
        </p:nvSpPr>
        <p:spPr>
          <a:xfrm>
            <a:off x="766342" y="4588709"/>
            <a:ext cx="4006513" cy="676852"/>
          </a:xfrm>
          <a:prstGeom prst="rect">
            <a:avLst/>
          </a:prstGeom>
        </p:spPr>
        <p:txBody>
          <a:bodyPr lIns="0" tIns="0" rIns="0" bIns="0" rtlCol="0" anchor="t">
            <a:spAutoFit/>
          </a:bodyPr>
          <a:lstStyle/>
          <a:p>
            <a:pPr>
              <a:lnSpc>
                <a:spcPts val="5684"/>
              </a:lnSpc>
              <a:spcBef>
                <a:spcPct val="0"/>
              </a:spcBef>
            </a:pPr>
            <a:r>
              <a:rPr lang="en-US" sz="4060" b="1" spc="24" dirty="0">
                <a:solidFill>
                  <a:srgbClr val="FFFFFF"/>
                </a:solidFill>
                <a:latin typeface="Montserrat 1 Bold"/>
                <a:ea typeface="Montserrat 1 Bold"/>
                <a:cs typeface="Montserrat 1 Bold"/>
                <a:sym typeface="Montserrat 1 Bold"/>
              </a:rPr>
              <a:t>INTRODUCING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2" name="Freeform 2"/>
          <p:cNvSpPr/>
          <p:nvPr/>
        </p:nvSpPr>
        <p:spPr>
          <a:xfrm>
            <a:off x="7100767" y="1"/>
            <a:ext cx="5160900" cy="6858000"/>
          </a:xfrm>
          <a:custGeom>
            <a:avLst/>
            <a:gdLst/>
            <a:ahLst/>
            <a:cxnLst/>
            <a:rect l="l" t="t" r="r" b="b"/>
            <a:pathLst>
              <a:path w="7741350" h="10641031">
                <a:moveTo>
                  <a:pt x="0" y="0"/>
                </a:moveTo>
                <a:lnTo>
                  <a:pt x="7741349" y="0"/>
                </a:lnTo>
                <a:lnTo>
                  <a:pt x="7741349" y="10641031"/>
                </a:lnTo>
                <a:lnTo>
                  <a:pt x="0" y="10641031"/>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5" name="TextBox 5"/>
          <p:cNvSpPr txBox="1"/>
          <p:nvPr/>
        </p:nvSpPr>
        <p:spPr>
          <a:xfrm>
            <a:off x="-319851" y="-478838"/>
            <a:ext cx="7842298" cy="7598685"/>
          </a:xfrm>
          <a:prstGeom prst="rect">
            <a:avLst/>
          </a:prstGeom>
        </p:spPr>
        <p:txBody>
          <a:bodyPr lIns="33867" tIns="33867" rIns="33867" bIns="33867" rtlCol="0" anchor="ctr"/>
          <a:lstStyle/>
          <a:p>
            <a:pPr algn="ctr">
              <a:lnSpc>
                <a:spcPts val="1746"/>
              </a:lnSpc>
            </a:pPr>
            <a:endParaRPr sz="1200"/>
          </a:p>
        </p:txBody>
      </p:sp>
      <p:grpSp>
        <p:nvGrpSpPr>
          <p:cNvPr id="6" name="Group 6"/>
          <p:cNvGrpSpPr>
            <a:grpSpLocks noGrp="1" noUngrp="1" noRot="1" noMove="1" noResize="1"/>
          </p:cNvGrpSpPr>
          <p:nvPr/>
        </p:nvGrpSpPr>
        <p:grpSpPr>
          <a:xfrm>
            <a:off x="7090685" y="102637"/>
            <a:ext cx="5170981" cy="6755363"/>
            <a:chOff x="0" y="0"/>
            <a:chExt cx="1849779" cy="2724606"/>
          </a:xfrm>
        </p:grpSpPr>
        <p:sp>
          <p:nvSpPr>
            <p:cNvPr id="7" name="Freeform 7"/>
            <p:cNvSpPr>
              <a:spLocks noGrp="1" noRot="1" noMove="1" noResize="1" noEditPoints="1" noAdjustHandles="1" noChangeArrowheads="1" noChangeShapeType="1"/>
            </p:cNvSpPr>
            <p:nvPr/>
          </p:nvSpPr>
          <p:spPr>
            <a:xfrm>
              <a:off x="0" y="0"/>
              <a:ext cx="1849779" cy="2724607"/>
            </a:xfrm>
            <a:custGeom>
              <a:avLst/>
              <a:gdLst/>
              <a:ahLst/>
              <a:cxnLst/>
              <a:rect l="l" t="t" r="r" b="b"/>
              <a:pathLst>
                <a:path w="1849779" h="2724607">
                  <a:moveTo>
                    <a:pt x="0" y="0"/>
                  </a:moveTo>
                  <a:lnTo>
                    <a:pt x="1849779" y="0"/>
                  </a:lnTo>
                  <a:lnTo>
                    <a:pt x="1849779" y="2724607"/>
                  </a:lnTo>
                  <a:lnTo>
                    <a:pt x="0" y="272460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dirty="0"/>
            </a:p>
          </p:txBody>
        </p:sp>
        <p:sp>
          <p:nvSpPr>
            <p:cNvPr id="8" name="TextBox 8"/>
            <p:cNvSpPr txBox="1">
              <a:spLocks noGrp="1" noRot="1" noMove="1" noResize="1" noEditPoints="1" noAdjustHandles="1" noChangeArrowheads="1" noChangeShapeType="1"/>
            </p:cNvSpPr>
            <p:nvPr/>
          </p:nvSpPr>
          <p:spPr>
            <a:xfrm>
              <a:off x="0" y="-38100"/>
              <a:ext cx="1849779" cy="2762706"/>
            </a:xfrm>
            <a:prstGeom prst="rect">
              <a:avLst/>
            </a:prstGeom>
          </p:spPr>
          <p:txBody>
            <a:bodyPr lIns="33867" tIns="33867" rIns="33867" bIns="33867" rtlCol="0" anchor="ctr"/>
            <a:lstStyle/>
            <a:p>
              <a:pPr algn="ctr">
                <a:lnSpc>
                  <a:spcPts val="1400"/>
                </a:lnSpc>
              </a:pPr>
              <a:endParaRPr sz="1200"/>
            </a:p>
          </p:txBody>
        </p:sp>
      </p:grpSp>
      <p:sp>
        <p:nvSpPr>
          <p:cNvPr id="9" name="TextBox 9"/>
          <p:cNvSpPr txBox="1"/>
          <p:nvPr/>
        </p:nvSpPr>
        <p:spPr>
          <a:xfrm>
            <a:off x="1492870" y="1596533"/>
            <a:ext cx="4524006" cy="354969"/>
          </a:xfrm>
          <a:prstGeom prst="rect">
            <a:avLst/>
          </a:prstGeom>
        </p:spPr>
        <p:txBody>
          <a:bodyPr lIns="0" tIns="0" rIns="0" bIns="0" rtlCol="0" anchor="t">
            <a:spAutoFit/>
          </a:bodyPr>
          <a:lstStyle/>
          <a:p>
            <a:pPr algn="ctr">
              <a:lnSpc>
                <a:spcPts val="2881"/>
              </a:lnSpc>
            </a:pPr>
            <a:r>
              <a:rPr lang="en-US" sz="2401" b="1" dirty="0">
                <a:solidFill>
                  <a:srgbClr val="183650"/>
                </a:solidFill>
                <a:latin typeface="Montserrat 2 Bold"/>
                <a:ea typeface="Montserrat 2 Bold"/>
                <a:cs typeface="Montserrat 2 Bold"/>
                <a:sym typeface="Montserrat 2 Bold"/>
              </a:rPr>
              <a:t>OUR PHILOSOPHY</a:t>
            </a:r>
          </a:p>
        </p:txBody>
      </p:sp>
      <p:sp>
        <p:nvSpPr>
          <p:cNvPr id="10" name="TextBox 10"/>
          <p:cNvSpPr txBox="1"/>
          <p:nvPr/>
        </p:nvSpPr>
        <p:spPr>
          <a:xfrm>
            <a:off x="1493973" y="2454758"/>
            <a:ext cx="4522903" cy="213264"/>
          </a:xfrm>
          <a:prstGeom prst="rect">
            <a:avLst/>
          </a:prstGeom>
        </p:spPr>
        <p:txBody>
          <a:bodyPr lIns="0" tIns="0" rIns="0" bIns="0" rtlCol="0" anchor="t">
            <a:spAutoFit/>
          </a:bodyPr>
          <a:lstStyle/>
          <a:p>
            <a:pPr>
              <a:lnSpc>
                <a:spcPts val="1773"/>
              </a:lnSpc>
            </a:pPr>
            <a:r>
              <a:rPr lang="en-US" sz="1267" b="1" dirty="0">
                <a:solidFill>
                  <a:srgbClr val="5BC2E7"/>
                </a:solidFill>
                <a:latin typeface="Montserrat 1 Bold" panose="020B0604020202020204" charset="0"/>
                <a:ea typeface="Trebuchet MS Bold"/>
                <a:cs typeface="Trebuchet MS Bold"/>
                <a:sym typeface="Trebuchet MS Bold"/>
              </a:rPr>
              <a:t>WE ARE A GLOBAL FAMILY</a:t>
            </a:r>
          </a:p>
        </p:txBody>
      </p:sp>
      <p:sp>
        <p:nvSpPr>
          <p:cNvPr id="11" name="TextBox 11"/>
          <p:cNvSpPr txBox="1"/>
          <p:nvPr/>
        </p:nvSpPr>
        <p:spPr>
          <a:xfrm>
            <a:off x="1493973" y="2797234"/>
            <a:ext cx="4522903" cy="1065676"/>
          </a:xfrm>
          <a:prstGeom prst="rect">
            <a:avLst/>
          </a:prstGeom>
        </p:spPr>
        <p:txBody>
          <a:bodyPr lIns="0" tIns="0" rIns="0" bIns="0" rtlCol="0" anchor="t">
            <a:spAutoFit/>
          </a:bodyPr>
          <a:lstStyle/>
          <a:p>
            <a:pPr algn="just">
              <a:lnSpc>
                <a:spcPts val="1405"/>
              </a:lnSpc>
            </a:pPr>
            <a:r>
              <a:rPr lang="en-US" sz="1133" dirty="0">
                <a:solidFill>
                  <a:srgbClr val="183650"/>
                </a:solidFill>
                <a:latin typeface="Trebuchet MS"/>
                <a:ea typeface="Trebuchet MS"/>
                <a:cs typeface="Trebuchet MS"/>
                <a:sym typeface="Trebuchet MS"/>
              </a:rPr>
              <a:t>The heart of our business is upheld by dedicated professionals who focus on our customers’ needs and provide outstanding quality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and operational excellence. Our relationships with our clients, subcontractors, and employees are informed by an attitude of partnership, a philosophy that we have consistently practiced since the firm was established back in 1955.</a:t>
            </a:r>
          </a:p>
        </p:txBody>
      </p:sp>
      <p:sp>
        <p:nvSpPr>
          <p:cNvPr id="12" name="TextBox 12"/>
          <p:cNvSpPr txBox="1"/>
          <p:nvPr/>
        </p:nvSpPr>
        <p:spPr>
          <a:xfrm>
            <a:off x="2032795" y="4188477"/>
            <a:ext cx="3612596" cy="436017"/>
          </a:xfrm>
          <a:prstGeom prst="rect">
            <a:avLst/>
          </a:prstGeom>
        </p:spPr>
        <p:txBody>
          <a:bodyPr lIns="0" tIns="0" rIns="0" bIns="0" rtlCol="0" anchor="t">
            <a:spAutoFit/>
          </a:bodyPr>
          <a:lstStyle/>
          <a:p>
            <a:pPr algn="ctr">
              <a:lnSpc>
                <a:spcPts val="1687"/>
              </a:lnSpc>
            </a:pPr>
            <a:r>
              <a:rPr lang="en-US" sz="1467" b="1">
                <a:solidFill>
                  <a:srgbClr val="183650"/>
                </a:solidFill>
                <a:latin typeface="Trebuchet MS Bold"/>
                <a:ea typeface="Trebuchet MS Bold"/>
                <a:cs typeface="Trebuchet MS Bold"/>
                <a:sym typeface="Trebuchet MS Bold"/>
              </a:rPr>
              <a:t>Our goal is to deliver innovative</a:t>
            </a:r>
          </a:p>
          <a:p>
            <a:pPr algn="ctr">
              <a:lnSpc>
                <a:spcPts val="1687"/>
              </a:lnSpc>
            </a:pPr>
            <a:r>
              <a:rPr lang="en-US" sz="1467" b="1">
                <a:solidFill>
                  <a:srgbClr val="183650"/>
                </a:solidFill>
                <a:latin typeface="Trebuchet MS Bold"/>
                <a:ea typeface="Trebuchet MS Bold"/>
                <a:cs typeface="Trebuchet MS Bold"/>
                <a:sym typeface="Trebuchet MS Bold"/>
              </a:rPr>
              <a:t>and sustainable</a:t>
            </a:r>
          </a:p>
        </p:txBody>
      </p:sp>
      <p:sp>
        <p:nvSpPr>
          <p:cNvPr id="13" name="TextBox 13"/>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INTRODUCING FRACHT GROUP</a:t>
            </a:r>
          </a:p>
        </p:txBody>
      </p:sp>
      <p:sp>
        <p:nvSpPr>
          <p:cNvPr id="14" name="TextBox 14"/>
          <p:cNvSpPr txBox="1"/>
          <p:nvPr/>
        </p:nvSpPr>
        <p:spPr>
          <a:xfrm>
            <a:off x="11518528" y="6153150"/>
            <a:ext cx="76944"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3F4F5"/>
                </a:solidFill>
                <a:latin typeface="Montserrat 1"/>
                <a:ea typeface="Montserrat 1"/>
                <a:cs typeface="Montserrat 1"/>
                <a:sym typeface="Montserrat 1"/>
              </a:rPr>
              <a:t>2</a:t>
            </a:r>
          </a:p>
        </p:txBody>
      </p:sp>
      <p:sp>
        <p:nvSpPr>
          <p:cNvPr id="15" name="Freeform 15"/>
          <p:cNvSpPr>
            <a:spLocks noGrp="1" noRot="1" noMove="1" noResize="1" noEditPoints="1" noAdjustHandles="1" noChangeArrowheads="1" noChangeShapeType="1"/>
          </p:cNvSpPr>
          <p:nvPr/>
        </p:nvSpPr>
        <p:spPr>
          <a:xfrm>
            <a:off x="9681217" y="375553"/>
            <a:ext cx="1824983" cy="310247"/>
          </a:xfrm>
          <a:custGeom>
            <a:avLst/>
            <a:gdLst/>
            <a:ahLst/>
            <a:cxnLst/>
            <a:rect l="l" t="t" r="r" b="b"/>
            <a:pathLst>
              <a:path w="2737475" h="465371">
                <a:moveTo>
                  <a:pt x="0" y="0"/>
                </a:moveTo>
                <a:lnTo>
                  <a:pt x="2737475" y="0"/>
                </a:lnTo>
                <a:lnTo>
                  <a:pt x="2737475" y="465371"/>
                </a:lnTo>
                <a:lnTo>
                  <a:pt x="0" y="465371"/>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6" name="Freeform 16"/>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7" name="TextBox 17"/>
          <p:cNvSpPr txBox="1"/>
          <p:nvPr/>
        </p:nvSpPr>
        <p:spPr>
          <a:xfrm>
            <a:off x="2339144" y="4750240"/>
            <a:ext cx="3113389" cy="228524"/>
          </a:xfrm>
          <a:prstGeom prst="rect">
            <a:avLst/>
          </a:prstGeom>
        </p:spPr>
        <p:txBody>
          <a:bodyPr wrap="square" lIns="0" tIns="0" rIns="0" bIns="0" rtlCol="0" anchor="t">
            <a:spAutoFit/>
          </a:bodyPr>
          <a:lstStyle/>
          <a:p>
            <a:pPr algn="ctr">
              <a:lnSpc>
                <a:spcPts val="1867"/>
              </a:lnSpc>
              <a:spcBef>
                <a:spcPct val="0"/>
              </a:spcBef>
            </a:pPr>
            <a:r>
              <a:rPr lang="en-US" sz="1556" b="1" dirty="0">
                <a:solidFill>
                  <a:srgbClr val="183650"/>
                </a:solidFill>
                <a:latin typeface="Trebuchet MS Bold"/>
                <a:ea typeface="Trebuchet MS Bold"/>
                <a:cs typeface="Trebuchet MS Bold"/>
                <a:sym typeface="Trebuchet MS Bold"/>
              </a:rPr>
              <a:t>SOLUTIONS IN EVERY DIRECTION.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ext Placeholder 30">
            <a:extLst>
              <a:ext uri="{FF2B5EF4-FFF2-40B4-BE49-F238E27FC236}">
                <a16:creationId xmlns:a16="http://schemas.microsoft.com/office/drawing/2014/main" id="{61B4B0A1-D07E-7364-9353-1B42BEEB2E06}"/>
              </a:ext>
            </a:extLst>
          </p:cNvPr>
          <p:cNvSpPr>
            <a:spLocks noGrp="1"/>
          </p:cNvSpPr>
          <p:nvPr>
            <p:ph type="body" idx="15"/>
          </p:nvPr>
        </p:nvSpPr>
        <p:spPr/>
        <p:txBody>
          <a:bodyPr/>
          <a:lstStyle/>
          <a:p>
            <a:r>
              <a:rPr lang="en-BE" dirty="0"/>
              <a:t>INTRODUCING FRACHT GROUP</a:t>
            </a:r>
          </a:p>
        </p:txBody>
      </p:sp>
      <p:sp>
        <p:nvSpPr>
          <p:cNvPr id="2" name="TextBox 2"/>
          <p:cNvSpPr txBox="1"/>
          <p:nvPr/>
        </p:nvSpPr>
        <p:spPr>
          <a:xfrm>
            <a:off x="10525969" y="477429"/>
            <a:ext cx="980231" cy="204095"/>
          </a:xfrm>
          <a:prstGeom prst="rect">
            <a:avLst/>
          </a:prstGeom>
        </p:spPr>
        <p:txBody>
          <a:bodyPr lIns="0" tIns="0" rIns="0" bIns="0" rtlCol="0" anchor="t">
            <a:spAutoFit/>
          </a:bodyPr>
          <a:lstStyle/>
          <a:p>
            <a:pPr>
              <a:lnSpc>
                <a:spcPts val="1679"/>
              </a:lnSpc>
            </a:pPr>
            <a:r>
              <a:rPr lang="en-US" sz="1199" b="1">
                <a:solidFill>
                  <a:srgbClr val="FFFFFF"/>
                </a:solidFill>
                <a:latin typeface="Montserrat Bold"/>
                <a:ea typeface="Montserrat Bold"/>
                <a:cs typeface="Montserrat Bold"/>
                <a:sym typeface="Montserrat Bold"/>
              </a:rPr>
              <a:t>GUIDELINES</a:t>
            </a:r>
          </a:p>
        </p:txBody>
      </p:sp>
      <p:sp>
        <p:nvSpPr>
          <p:cNvPr id="4" name="Freeform 4"/>
          <p:cNvSpPr/>
          <p:nvPr/>
        </p:nvSpPr>
        <p:spPr>
          <a:xfrm>
            <a:off x="7509746" y="0"/>
            <a:ext cx="4682254" cy="6858000"/>
          </a:xfrm>
          <a:custGeom>
            <a:avLst/>
            <a:gdLst/>
            <a:ahLst/>
            <a:cxnLst/>
            <a:rect l="l" t="t" r="r" b="b"/>
            <a:pathLst>
              <a:path w="7023381" h="10287000">
                <a:moveTo>
                  <a:pt x="0" y="0"/>
                </a:moveTo>
                <a:lnTo>
                  <a:pt x="7023381" y="0"/>
                </a:lnTo>
                <a:lnTo>
                  <a:pt x="7023381"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BE" sz="1200"/>
          </a:p>
        </p:txBody>
      </p:sp>
      <p:sp>
        <p:nvSpPr>
          <p:cNvPr id="5" name="Freeform 5"/>
          <p:cNvSpPr>
            <a:spLocks noGrp="1" noRot="1" noMove="1" noResize="1" noEditPoints="1" noAdjustHandles="1" noChangeArrowheads="1" noChangeShapeType="1"/>
          </p:cNvSpPr>
          <p:nvPr/>
        </p:nvSpPr>
        <p:spPr>
          <a:xfrm>
            <a:off x="7019432" y="2987"/>
            <a:ext cx="5172569" cy="6855013"/>
          </a:xfrm>
          <a:custGeom>
            <a:avLst/>
            <a:gdLst/>
            <a:ahLst/>
            <a:cxnLst/>
            <a:rect l="l" t="t" r="r" b="b"/>
            <a:pathLst>
              <a:path w="11157436" h="14401800">
                <a:moveTo>
                  <a:pt x="0" y="0"/>
                </a:moveTo>
                <a:lnTo>
                  <a:pt x="11157436" y="0"/>
                </a:lnTo>
                <a:lnTo>
                  <a:pt x="11157436" y="14401800"/>
                </a:lnTo>
                <a:lnTo>
                  <a:pt x="0" y="1440180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BE" sz="1200"/>
          </a:p>
        </p:txBody>
      </p:sp>
      <p:sp>
        <p:nvSpPr>
          <p:cNvPr id="7" name="Freeform 7"/>
          <p:cNvSpPr>
            <a:spLocks noGrp="1" noRot="1" noMove="1" noResize="1" noEditPoints="1" noAdjustHandles="1" noChangeArrowheads="1" noChangeShapeType="1"/>
          </p:cNvSpPr>
          <p:nvPr/>
        </p:nvSpPr>
        <p:spPr>
          <a:xfrm>
            <a:off x="6997700" y="0"/>
            <a:ext cx="5172569" cy="6858000"/>
          </a:xfrm>
          <a:custGeom>
            <a:avLst/>
            <a:gdLst/>
            <a:ahLst/>
            <a:cxnLst/>
            <a:rect l="l" t="t" r="r" b="b"/>
            <a:pathLst>
              <a:path w="20320000" h="11430000">
                <a:moveTo>
                  <a:pt x="0" y="11430000"/>
                </a:moveTo>
                <a:lnTo>
                  <a:pt x="20320000" y="11430000"/>
                </a:lnTo>
                <a:lnTo>
                  <a:pt x="20320000" y="0"/>
                </a:lnTo>
                <a:lnTo>
                  <a:pt x="0" y="0"/>
                </a:lnTo>
                <a:close/>
              </a:path>
            </a:pathLst>
          </a:custGeom>
          <a:solidFill>
            <a:srgbClr val="231F20">
              <a:alpha val="40000"/>
            </a:srgbClr>
          </a:solidFill>
        </p:spPr>
        <p:txBody>
          <a:bodyPr/>
          <a:lstStyle/>
          <a:p>
            <a:endParaRPr lang="en-BE" sz="1200"/>
          </a:p>
        </p:txBody>
      </p:sp>
      <p:sp>
        <p:nvSpPr>
          <p:cNvPr id="12" name="TextBox 12"/>
          <p:cNvSpPr txBox="1"/>
          <p:nvPr/>
        </p:nvSpPr>
        <p:spPr>
          <a:xfrm>
            <a:off x="10171160" y="2635634"/>
            <a:ext cx="1295297" cy="248979"/>
          </a:xfrm>
          <a:prstGeom prst="rect">
            <a:avLst/>
          </a:prstGeom>
        </p:spPr>
        <p:txBody>
          <a:bodyPr lIns="0" tIns="0" rIns="0" bIns="0" rtlCol="0" anchor="t">
            <a:spAutoFit/>
          </a:bodyPr>
          <a:lstStyle/>
          <a:p>
            <a:pPr algn="ctr">
              <a:lnSpc>
                <a:spcPts val="2246"/>
              </a:lnSpc>
            </a:pPr>
            <a:r>
              <a:rPr lang="en-US" sz="1270" b="1" spc="80">
                <a:solidFill>
                  <a:srgbClr val="F3F4F5"/>
                </a:solidFill>
                <a:latin typeface="Trebuchet MS" panose="020B0703020202090204" pitchFamily="34" charset="0"/>
                <a:ea typeface="Montserrat Bold"/>
                <a:cs typeface="Montserrat Bold"/>
                <a:sym typeface="Montserrat Bold"/>
              </a:rPr>
              <a:t>POSITIVITY</a:t>
            </a:r>
          </a:p>
        </p:txBody>
      </p:sp>
      <p:sp>
        <p:nvSpPr>
          <p:cNvPr id="13" name="TextBox 13"/>
          <p:cNvSpPr txBox="1"/>
          <p:nvPr/>
        </p:nvSpPr>
        <p:spPr>
          <a:xfrm>
            <a:off x="7935687" y="1888188"/>
            <a:ext cx="1091250" cy="248979"/>
          </a:xfrm>
          <a:prstGeom prst="rect">
            <a:avLst/>
          </a:prstGeom>
        </p:spPr>
        <p:txBody>
          <a:bodyPr lIns="0" tIns="0" rIns="0" bIns="0" rtlCol="0" anchor="t">
            <a:spAutoFit/>
          </a:bodyPr>
          <a:lstStyle/>
          <a:p>
            <a:pPr algn="ctr">
              <a:lnSpc>
                <a:spcPts val="2246"/>
              </a:lnSpc>
            </a:pPr>
            <a:r>
              <a:rPr lang="en-US" sz="1270" b="1" spc="80" dirty="0">
                <a:solidFill>
                  <a:srgbClr val="F3F4F5"/>
                </a:solidFill>
                <a:latin typeface="Trebuchet MS" panose="020B0703020202090204" pitchFamily="34" charset="0"/>
                <a:ea typeface="Montserrat Bold"/>
                <a:cs typeface="Montserrat Bold"/>
                <a:sym typeface="Montserrat Bold"/>
              </a:rPr>
              <a:t>RESPECT</a:t>
            </a:r>
          </a:p>
        </p:txBody>
      </p:sp>
      <p:sp>
        <p:nvSpPr>
          <p:cNvPr id="14" name="TextBox 14"/>
          <p:cNvSpPr txBox="1"/>
          <p:nvPr/>
        </p:nvSpPr>
        <p:spPr>
          <a:xfrm>
            <a:off x="7784476" y="2158778"/>
            <a:ext cx="1393673" cy="333425"/>
          </a:xfrm>
          <a:prstGeom prst="rect">
            <a:avLst/>
          </a:prstGeom>
        </p:spPr>
        <p:txBody>
          <a:bodyPr lIns="0" tIns="0" rIns="0" bIns="0" rtlCol="0" anchor="t">
            <a:spAutoFit/>
          </a:bodyPr>
          <a:lstStyle/>
          <a:p>
            <a:pPr algn="ctr">
              <a:lnSpc>
                <a:spcPts val="1307"/>
              </a:lnSpc>
            </a:pPr>
            <a:r>
              <a:rPr lang="en-US" sz="1130" dirty="0">
                <a:solidFill>
                  <a:srgbClr val="F3F4F5"/>
                </a:solidFill>
                <a:latin typeface="Trebuchet MS" panose="020B0703020202090204" pitchFamily="34" charset="0"/>
                <a:ea typeface="Montserrat"/>
                <a:cs typeface="Montserrat"/>
                <a:sym typeface="Montserrat"/>
              </a:rPr>
              <a:t>We treat everyone</a:t>
            </a:r>
          </a:p>
          <a:p>
            <a:pPr algn="ctr">
              <a:lnSpc>
                <a:spcPts val="1307"/>
              </a:lnSpc>
            </a:pPr>
            <a:r>
              <a:rPr lang="en-US" sz="1130" dirty="0">
                <a:solidFill>
                  <a:srgbClr val="F3F4F5"/>
                </a:solidFill>
                <a:latin typeface="Trebuchet MS" panose="020B0703020202090204" pitchFamily="34" charset="0"/>
                <a:ea typeface="Montserrat"/>
                <a:cs typeface="Montserrat"/>
                <a:sym typeface="Montserrat"/>
              </a:rPr>
              <a:t>with respect.</a:t>
            </a:r>
          </a:p>
        </p:txBody>
      </p:sp>
      <p:sp>
        <p:nvSpPr>
          <p:cNvPr id="15" name="TextBox 15"/>
          <p:cNvSpPr txBox="1"/>
          <p:nvPr/>
        </p:nvSpPr>
        <p:spPr>
          <a:xfrm>
            <a:off x="10184907" y="1896968"/>
            <a:ext cx="1223334" cy="248979"/>
          </a:xfrm>
          <a:prstGeom prst="rect">
            <a:avLst/>
          </a:prstGeom>
        </p:spPr>
        <p:txBody>
          <a:bodyPr lIns="0" tIns="0" rIns="0" bIns="0" rtlCol="0" anchor="t">
            <a:spAutoFit/>
          </a:bodyPr>
          <a:lstStyle/>
          <a:p>
            <a:pPr algn="ctr">
              <a:lnSpc>
                <a:spcPts val="2246"/>
              </a:lnSpc>
            </a:pPr>
            <a:r>
              <a:rPr lang="en-US" sz="1270" b="1" spc="80" dirty="0">
                <a:solidFill>
                  <a:srgbClr val="F3F4F5"/>
                </a:solidFill>
                <a:latin typeface="Trebuchet MS" panose="020B0703020202090204" pitchFamily="34" charset="0"/>
                <a:ea typeface="Montserrat Bold"/>
                <a:cs typeface="Montserrat Bold"/>
                <a:sym typeface="Montserrat Bold"/>
              </a:rPr>
              <a:t>INTEGRITY</a:t>
            </a:r>
          </a:p>
        </p:txBody>
      </p:sp>
      <p:sp>
        <p:nvSpPr>
          <p:cNvPr id="16" name="TextBox 16"/>
          <p:cNvSpPr txBox="1"/>
          <p:nvPr/>
        </p:nvSpPr>
        <p:spPr>
          <a:xfrm>
            <a:off x="10107201" y="2167558"/>
            <a:ext cx="1378746" cy="333425"/>
          </a:xfrm>
          <a:prstGeom prst="rect">
            <a:avLst/>
          </a:prstGeom>
        </p:spPr>
        <p:txBody>
          <a:bodyPr lIns="0" tIns="0" rIns="0" bIns="0" rtlCol="0" anchor="t">
            <a:spAutoFit/>
          </a:bodyPr>
          <a:lstStyle/>
          <a:p>
            <a:pPr algn="ctr">
              <a:lnSpc>
                <a:spcPts val="1307"/>
              </a:lnSpc>
            </a:pPr>
            <a:r>
              <a:rPr lang="en-US" sz="1130">
                <a:solidFill>
                  <a:srgbClr val="F3F4F5"/>
                </a:solidFill>
                <a:latin typeface="Trebuchet MS" panose="020B0703020202090204" pitchFamily="34" charset="0"/>
                <a:ea typeface="Montserrat"/>
                <a:cs typeface="Montserrat"/>
                <a:sym typeface="Montserrat"/>
              </a:rPr>
              <a:t>We believe in a</a:t>
            </a:r>
          </a:p>
          <a:p>
            <a:pPr algn="ctr">
              <a:lnSpc>
                <a:spcPts val="1307"/>
              </a:lnSpc>
            </a:pPr>
            <a:r>
              <a:rPr lang="en-US" sz="1130">
                <a:solidFill>
                  <a:srgbClr val="F3F4F5"/>
                </a:solidFill>
                <a:latin typeface="Trebuchet MS" panose="020B0703020202090204" pitchFamily="34" charset="0"/>
                <a:ea typeface="Montserrat"/>
                <a:cs typeface="Montserrat"/>
                <a:sym typeface="Montserrat"/>
              </a:rPr>
              <a:t>moral compass.</a:t>
            </a:r>
          </a:p>
        </p:txBody>
      </p:sp>
      <p:sp>
        <p:nvSpPr>
          <p:cNvPr id="17" name="TextBox 17"/>
          <p:cNvSpPr txBox="1"/>
          <p:nvPr/>
        </p:nvSpPr>
        <p:spPr>
          <a:xfrm>
            <a:off x="7987546" y="2672389"/>
            <a:ext cx="1040144" cy="248979"/>
          </a:xfrm>
          <a:prstGeom prst="rect">
            <a:avLst/>
          </a:prstGeom>
        </p:spPr>
        <p:txBody>
          <a:bodyPr lIns="0" tIns="0" rIns="0" bIns="0" rtlCol="0" anchor="t">
            <a:spAutoFit/>
          </a:bodyPr>
          <a:lstStyle/>
          <a:p>
            <a:pPr algn="ctr">
              <a:lnSpc>
                <a:spcPts val="2246"/>
              </a:lnSpc>
            </a:pPr>
            <a:r>
              <a:rPr lang="en-US" sz="1270" b="1" spc="80" dirty="0">
                <a:solidFill>
                  <a:srgbClr val="F3F4F5"/>
                </a:solidFill>
                <a:latin typeface="Trebuchet MS" panose="020B0703020202090204" pitchFamily="34" charset="0"/>
                <a:ea typeface="Montserrat Bold"/>
                <a:cs typeface="Montserrat Bold"/>
                <a:sym typeface="Montserrat Bold"/>
              </a:rPr>
              <a:t>PASSION</a:t>
            </a:r>
          </a:p>
        </p:txBody>
      </p:sp>
      <p:sp>
        <p:nvSpPr>
          <p:cNvPr id="18" name="TextBox 18"/>
          <p:cNvSpPr txBox="1"/>
          <p:nvPr/>
        </p:nvSpPr>
        <p:spPr>
          <a:xfrm>
            <a:off x="7483873" y="2954927"/>
            <a:ext cx="2046326" cy="333425"/>
          </a:xfrm>
          <a:prstGeom prst="rect">
            <a:avLst/>
          </a:prstGeom>
        </p:spPr>
        <p:txBody>
          <a:bodyPr wrap="square" lIns="0" tIns="0" rIns="0" bIns="0" rtlCol="0" anchor="t">
            <a:spAutoFit/>
          </a:bodyPr>
          <a:lstStyle/>
          <a:p>
            <a:pPr algn="ctr">
              <a:lnSpc>
                <a:spcPts val="1307"/>
              </a:lnSpc>
            </a:pPr>
            <a:r>
              <a:rPr lang="en-US" sz="1130" dirty="0">
                <a:solidFill>
                  <a:srgbClr val="F3F4F5"/>
                </a:solidFill>
                <a:latin typeface="Trebuchet MS" panose="020B0703020202090204" pitchFamily="34" charset="0"/>
                <a:ea typeface="Montserrat"/>
                <a:cs typeface="Montserrat"/>
                <a:sym typeface="Montserrat"/>
              </a:rPr>
              <a:t>We demonstrate </a:t>
            </a:r>
            <a:r>
              <a:rPr lang="en-US" sz="1130" dirty="0" err="1">
                <a:solidFill>
                  <a:srgbClr val="F3F4F5"/>
                </a:solidFill>
                <a:latin typeface="Trebuchet MS" panose="020B0703020202090204" pitchFamily="34" charset="0"/>
                <a:ea typeface="Montserrat"/>
                <a:cs typeface="Montserrat"/>
                <a:sym typeface="Montserrat"/>
              </a:rPr>
              <a:t>perserverance</a:t>
            </a:r>
            <a:endParaRPr lang="en-US" sz="1130" dirty="0">
              <a:solidFill>
                <a:srgbClr val="F3F4F5"/>
              </a:solidFill>
              <a:latin typeface="Trebuchet MS" panose="020B0703020202090204" pitchFamily="34" charset="0"/>
              <a:ea typeface="Montserrat"/>
              <a:cs typeface="Montserrat"/>
              <a:sym typeface="Montserrat"/>
            </a:endParaRPr>
          </a:p>
          <a:p>
            <a:pPr algn="ctr">
              <a:lnSpc>
                <a:spcPts val="1307"/>
              </a:lnSpc>
            </a:pPr>
            <a:r>
              <a:rPr lang="en-US" sz="1130" dirty="0">
                <a:solidFill>
                  <a:srgbClr val="F3F4F5"/>
                </a:solidFill>
                <a:latin typeface="Trebuchet MS" panose="020B0703020202090204" pitchFamily="34" charset="0"/>
                <a:ea typeface="Montserrat"/>
                <a:cs typeface="Montserrat"/>
                <a:sym typeface="Montserrat"/>
              </a:rPr>
              <a:t>and determination.</a:t>
            </a:r>
          </a:p>
        </p:txBody>
      </p:sp>
      <p:sp>
        <p:nvSpPr>
          <p:cNvPr id="19" name="TextBox 19"/>
          <p:cNvSpPr txBox="1"/>
          <p:nvPr/>
        </p:nvSpPr>
        <p:spPr>
          <a:xfrm>
            <a:off x="9981765" y="2918172"/>
            <a:ext cx="1805539" cy="333425"/>
          </a:xfrm>
          <a:prstGeom prst="rect">
            <a:avLst/>
          </a:prstGeom>
        </p:spPr>
        <p:txBody>
          <a:bodyPr wrap="square" lIns="0" tIns="0" rIns="0" bIns="0" rtlCol="0" anchor="t">
            <a:spAutoFit/>
          </a:bodyPr>
          <a:lstStyle/>
          <a:p>
            <a:pPr algn="ctr">
              <a:lnSpc>
                <a:spcPts val="1307"/>
              </a:lnSpc>
            </a:pPr>
            <a:r>
              <a:rPr lang="en-US" sz="1130" dirty="0">
                <a:solidFill>
                  <a:srgbClr val="F3F4F5"/>
                </a:solidFill>
                <a:latin typeface="Trebuchet MS" panose="020B0703020202090204" pitchFamily="34" charset="0"/>
                <a:ea typeface="Montserrat"/>
                <a:cs typeface="Montserrat"/>
                <a:sym typeface="Montserrat"/>
              </a:rPr>
              <a:t>We exemplify gratitude and appreciation towards all.</a:t>
            </a:r>
          </a:p>
        </p:txBody>
      </p:sp>
      <p:sp>
        <p:nvSpPr>
          <p:cNvPr id="20" name="TextBox 20"/>
          <p:cNvSpPr txBox="1"/>
          <p:nvPr/>
        </p:nvSpPr>
        <p:spPr>
          <a:xfrm>
            <a:off x="7774046" y="3523278"/>
            <a:ext cx="1483377" cy="248979"/>
          </a:xfrm>
          <a:prstGeom prst="rect">
            <a:avLst/>
          </a:prstGeom>
        </p:spPr>
        <p:txBody>
          <a:bodyPr lIns="0" tIns="0" rIns="0" bIns="0" rtlCol="0" anchor="t">
            <a:spAutoFit/>
          </a:bodyPr>
          <a:lstStyle/>
          <a:p>
            <a:pPr algn="ctr">
              <a:lnSpc>
                <a:spcPts val="2246"/>
              </a:lnSpc>
            </a:pPr>
            <a:r>
              <a:rPr lang="en-US" sz="1270" b="1" spc="80" dirty="0">
                <a:solidFill>
                  <a:srgbClr val="F3F4F5"/>
                </a:solidFill>
                <a:latin typeface="Trebuchet MS" panose="020B0703020202090204" pitchFamily="34" charset="0"/>
                <a:ea typeface="Montserrat Bold"/>
                <a:cs typeface="Montserrat Bold"/>
                <a:sym typeface="Montserrat Bold"/>
              </a:rPr>
              <a:t>LEADERSHIP</a:t>
            </a:r>
          </a:p>
        </p:txBody>
      </p:sp>
      <p:sp>
        <p:nvSpPr>
          <p:cNvPr id="21" name="TextBox 21"/>
          <p:cNvSpPr txBox="1"/>
          <p:nvPr/>
        </p:nvSpPr>
        <p:spPr>
          <a:xfrm>
            <a:off x="7709480" y="3794573"/>
            <a:ext cx="1612507" cy="333425"/>
          </a:xfrm>
          <a:prstGeom prst="rect">
            <a:avLst/>
          </a:prstGeom>
        </p:spPr>
        <p:txBody>
          <a:bodyPr lIns="0" tIns="0" rIns="0" bIns="0" rtlCol="0" anchor="t">
            <a:spAutoFit/>
          </a:bodyPr>
          <a:lstStyle/>
          <a:p>
            <a:pPr algn="ctr">
              <a:lnSpc>
                <a:spcPts val="1307"/>
              </a:lnSpc>
            </a:pPr>
            <a:r>
              <a:rPr lang="en-US" sz="1130">
                <a:solidFill>
                  <a:srgbClr val="F3F4F5"/>
                </a:solidFill>
                <a:latin typeface="Trebuchet MS" panose="020B0703020202090204" pitchFamily="34" charset="0"/>
                <a:ea typeface="Montserrat"/>
                <a:cs typeface="Montserrat"/>
                <a:sym typeface="Montserrat"/>
              </a:rPr>
              <a:t>We promote self-growth.</a:t>
            </a:r>
          </a:p>
        </p:txBody>
      </p:sp>
      <p:sp>
        <p:nvSpPr>
          <p:cNvPr id="22" name="TextBox 22"/>
          <p:cNvSpPr txBox="1"/>
          <p:nvPr/>
        </p:nvSpPr>
        <p:spPr>
          <a:xfrm>
            <a:off x="10283148" y="3523277"/>
            <a:ext cx="1136331" cy="248979"/>
          </a:xfrm>
          <a:prstGeom prst="rect">
            <a:avLst/>
          </a:prstGeom>
        </p:spPr>
        <p:txBody>
          <a:bodyPr lIns="0" tIns="0" rIns="0" bIns="0" rtlCol="0" anchor="t">
            <a:spAutoFit/>
          </a:bodyPr>
          <a:lstStyle/>
          <a:p>
            <a:pPr algn="ctr">
              <a:lnSpc>
                <a:spcPts val="2246"/>
              </a:lnSpc>
            </a:pPr>
            <a:r>
              <a:rPr lang="en-US" sz="1270" b="1" spc="80">
                <a:solidFill>
                  <a:srgbClr val="F3F4F5"/>
                </a:solidFill>
                <a:latin typeface="Trebuchet MS" panose="020B0703020202090204" pitchFamily="34" charset="0"/>
                <a:ea typeface="Montserrat Bold"/>
                <a:cs typeface="Montserrat Bold"/>
                <a:sym typeface="Montserrat Bold"/>
              </a:rPr>
              <a:t>EMPATHY</a:t>
            </a:r>
          </a:p>
        </p:txBody>
      </p:sp>
      <p:sp>
        <p:nvSpPr>
          <p:cNvPr id="23" name="TextBox 23"/>
          <p:cNvSpPr txBox="1"/>
          <p:nvPr/>
        </p:nvSpPr>
        <p:spPr>
          <a:xfrm>
            <a:off x="10150102" y="3794573"/>
            <a:ext cx="1402423" cy="333425"/>
          </a:xfrm>
          <a:prstGeom prst="rect">
            <a:avLst/>
          </a:prstGeom>
        </p:spPr>
        <p:txBody>
          <a:bodyPr lIns="0" tIns="0" rIns="0" bIns="0" rtlCol="0" anchor="t">
            <a:spAutoFit/>
          </a:bodyPr>
          <a:lstStyle/>
          <a:p>
            <a:pPr algn="ctr">
              <a:lnSpc>
                <a:spcPts val="1307"/>
              </a:lnSpc>
            </a:pPr>
            <a:r>
              <a:rPr lang="en-US" sz="1130" dirty="0">
                <a:solidFill>
                  <a:srgbClr val="F3F4F5"/>
                </a:solidFill>
                <a:latin typeface="Trebuchet MS" panose="020B0703020202090204" pitchFamily="34" charset="0"/>
                <a:ea typeface="Montserrat"/>
                <a:cs typeface="Montserrat"/>
                <a:sym typeface="Montserrat"/>
              </a:rPr>
              <a:t>We care about people.</a:t>
            </a:r>
          </a:p>
        </p:txBody>
      </p:sp>
      <p:sp>
        <p:nvSpPr>
          <p:cNvPr id="24" name="TextBox 24"/>
          <p:cNvSpPr txBox="1"/>
          <p:nvPr/>
        </p:nvSpPr>
        <p:spPr>
          <a:xfrm>
            <a:off x="7806146" y="4371813"/>
            <a:ext cx="3789030" cy="723083"/>
          </a:xfrm>
          <a:prstGeom prst="rect">
            <a:avLst/>
          </a:prstGeom>
        </p:spPr>
        <p:txBody>
          <a:bodyPr wrap="square" lIns="0" tIns="0" rIns="0" bIns="0" rtlCol="0" anchor="t">
            <a:spAutoFit/>
          </a:bodyPr>
          <a:lstStyle/>
          <a:p>
            <a:pPr algn="ctr">
              <a:lnSpc>
                <a:spcPts val="6222"/>
              </a:lnSpc>
            </a:pPr>
            <a:r>
              <a:rPr lang="en-US" sz="4000" b="1" dirty="0">
                <a:solidFill>
                  <a:srgbClr val="F3F4F5"/>
                </a:solidFill>
                <a:latin typeface="Montserrat" pitchFamily="2" charset="77"/>
                <a:ea typeface="Myriad Bold"/>
                <a:cs typeface="Myriad Bold"/>
                <a:sym typeface="Myriad Bold"/>
              </a:rPr>
              <a:t>We are Fracht</a:t>
            </a:r>
          </a:p>
        </p:txBody>
      </p:sp>
      <p:sp>
        <p:nvSpPr>
          <p:cNvPr id="25" name="Freeform 25"/>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BE" sz="1200"/>
          </a:p>
        </p:txBody>
      </p:sp>
      <p:sp>
        <p:nvSpPr>
          <p:cNvPr id="27" name="Title 26">
            <a:extLst>
              <a:ext uri="{FF2B5EF4-FFF2-40B4-BE49-F238E27FC236}">
                <a16:creationId xmlns:a16="http://schemas.microsoft.com/office/drawing/2014/main" id="{936994A7-5F77-97FE-73CD-A77958BD917A}"/>
              </a:ext>
            </a:extLst>
          </p:cNvPr>
          <p:cNvSpPr>
            <a:spLocks noGrp="1"/>
          </p:cNvSpPr>
          <p:nvPr>
            <p:ph type="title"/>
          </p:nvPr>
        </p:nvSpPr>
        <p:spPr>
          <a:xfrm>
            <a:off x="1146948" y="1888188"/>
            <a:ext cx="4464051" cy="397812"/>
          </a:xfrm>
        </p:spPr>
        <p:txBody>
          <a:bodyPr/>
          <a:lstStyle/>
          <a:p>
            <a:pPr algn="ctr"/>
            <a:r>
              <a:rPr lang="en-GB" dirty="0"/>
              <a:t>O</a:t>
            </a:r>
            <a:r>
              <a:rPr lang="en-BE" dirty="0"/>
              <a:t>UR CORE VALUES</a:t>
            </a:r>
          </a:p>
        </p:txBody>
      </p:sp>
      <p:sp>
        <p:nvSpPr>
          <p:cNvPr id="29" name="Text Placeholder 28">
            <a:extLst>
              <a:ext uri="{FF2B5EF4-FFF2-40B4-BE49-F238E27FC236}">
                <a16:creationId xmlns:a16="http://schemas.microsoft.com/office/drawing/2014/main" id="{C2F17116-EDAC-0194-3C23-484ED2550C86}"/>
              </a:ext>
            </a:extLst>
          </p:cNvPr>
          <p:cNvSpPr>
            <a:spLocks noGrp="1"/>
          </p:cNvSpPr>
          <p:nvPr>
            <p:ph type="body" idx="13"/>
          </p:nvPr>
        </p:nvSpPr>
        <p:spPr>
          <a:xfrm>
            <a:off x="1146949" y="3121639"/>
            <a:ext cx="4464050" cy="2691246"/>
          </a:xfrm>
        </p:spPr>
        <p:txBody>
          <a:bodyPr/>
          <a:lstStyle/>
          <a:p>
            <a:r>
              <a:rPr lang="en-US" sz="1100" spc="11" dirty="0">
                <a:solidFill>
                  <a:srgbClr val="3F4443"/>
                </a:solidFill>
                <a:ea typeface="Trebuchet MS"/>
                <a:cs typeface="Trebuchet MS"/>
                <a:sym typeface="Trebuchet MS"/>
              </a:rPr>
              <a:t>At Fracht Group, our values define who we are and how we work. Respect ensures fairness and amplifies every voice, while Integrity guides us to uphold our principles. With Passion, we push boundaries, always striving for excellence. Positivity fuels our mindset, turning challenges into opportunities. Through Leadership, we foster growth in ourselves and others. And at our core, Empathy drives us to care deeply for our team and the communities we serve. These values aren’t just words—they’re how we move forward together. </a:t>
            </a:r>
            <a:r>
              <a:rPr lang="en-US" sz="1100" b="1" spc="11" dirty="0">
                <a:solidFill>
                  <a:srgbClr val="183650"/>
                </a:solidFill>
                <a:latin typeface="Trebuchet MS Bold"/>
                <a:ea typeface="Trebuchet MS Bold"/>
                <a:cs typeface="Trebuchet MS Bold"/>
                <a:sym typeface="Trebuchet MS Bold"/>
              </a:rPr>
              <a:t>We are Fracht.</a:t>
            </a:r>
          </a:p>
          <a:p>
            <a:endParaRPr lang="en-BE"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2" name="Freeform 2"/>
          <p:cNvSpPr/>
          <p:nvPr/>
        </p:nvSpPr>
        <p:spPr>
          <a:xfrm flipH="1">
            <a:off x="0" y="-1"/>
            <a:ext cx="5258252" cy="6858001"/>
          </a:xfrm>
          <a:custGeom>
            <a:avLst/>
            <a:gdLst/>
            <a:ahLst/>
            <a:cxnLst/>
            <a:rect l="l" t="t" r="r" b="b"/>
            <a:pathLst>
              <a:path w="9842259" h="11072541">
                <a:moveTo>
                  <a:pt x="9842259" y="0"/>
                </a:moveTo>
                <a:lnTo>
                  <a:pt x="0" y="0"/>
                </a:lnTo>
                <a:lnTo>
                  <a:pt x="0" y="11072542"/>
                </a:lnTo>
                <a:lnTo>
                  <a:pt x="9842259" y="11072542"/>
                </a:lnTo>
                <a:lnTo>
                  <a:pt x="9842259"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grpSp>
        <p:nvGrpSpPr>
          <p:cNvPr id="3" name="Group 3"/>
          <p:cNvGrpSpPr/>
          <p:nvPr/>
        </p:nvGrpSpPr>
        <p:grpSpPr>
          <a:xfrm>
            <a:off x="6096001" y="2002363"/>
            <a:ext cx="1590099" cy="1319505"/>
            <a:chOff x="0" y="0"/>
            <a:chExt cx="628187" cy="521286"/>
          </a:xfrm>
        </p:grpSpPr>
        <p:sp>
          <p:nvSpPr>
            <p:cNvPr id="4" name="Freeform 4"/>
            <p:cNvSpPr/>
            <p:nvPr/>
          </p:nvSpPr>
          <p:spPr>
            <a:xfrm>
              <a:off x="0" y="0"/>
              <a:ext cx="628187" cy="521286"/>
            </a:xfrm>
            <a:custGeom>
              <a:avLst/>
              <a:gdLst/>
              <a:ahLst/>
              <a:cxnLst/>
              <a:rect l="l" t="t" r="r" b="b"/>
              <a:pathLst>
                <a:path w="628187" h="521286">
                  <a:moveTo>
                    <a:pt x="0" y="0"/>
                  </a:moveTo>
                  <a:lnTo>
                    <a:pt x="628187" y="0"/>
                  </a:lnTo>
                  <a:lnTo>
                    <a:pt x="628187" y="521286"/>
                  </a:lnTo>
                  <a:lnTo>
                    <a:pt x="0" y="521286"/>
                  </a:lnTo>
                  <a:close/>
                </a:path>
              </a:pathLst>
            </a:custGeom>
            <a:solidFill>
              <a:srgbClr val="FFFFFF"/>
            </a:solidFill>
          </p:spPr>
          <p:txBody>
            <a:bodyPr/>
            <a:lstStyle/>
            <a:p>
              <a:endParaRPr lang="en-US" sz="1200"/>
            </a:p>
          </p:txBody>
        </p:sp>
        <p:sp>
          <p:nvSpPr>
            <p:cNvPr id="5" name="TextBox 5"/>
            <p:cNvSpPr txBox="1"/>
            <p:nvPr/>
          </p:nvSpPr>
          <p:spPr>
            <a:xfrm>
              <a:off x="0" y="-9525"/>
              <a:ext cx="628187" cy="530811"/>
            </a:xfrm>
            <a:prstGeom prst="rect">
              <a:avLst/>
            </a:prstGeom>
          </p:spPr>
          <p:txBody>
            <a:bodyPr lIns="33867" tIns="33867" rIns="33867" bIns="33867" rtlCol="0" anchor="ctr"/>
            <a:lstStyle/>
            <a:p>
              <a:pPr algn="ctr">
                <a:lnSpc>
                  <a:spcPts val="1397"/>
                </a:lnSpc>
              </a:pPr>
              <a:endParaRPr sz="1200"/>
            </a:p>
          </p:txBody>
        </p:sp>
      </p:grpSp>
      <p:grpSp>
        <p:nvGrpSpPr>
          <p:cNvPr id="6" name="Group 6"/>
          <p:cNvGrpSpPr/>
          <p:nvPr/>
        </p:nvGrpSpPr>
        <p:grpSpPr>
          <a:xfrm>
            <a:off x="9504793" y="2002363"/>
            <a:ext cx="1753693" cy="1319505"/>
            <a:chOff x="0" y="0"/>
            <a:chExt cx="692817" cy="521286"/>
          </a:xfrm>
        </p:grpSpPr>
        <p:sp>
          <p:nvSpPr>
            <p:cNvPr id="7" name="Freeform 7"/>
            <p:cNvSpPr/>
            <p:nvPr/>
          </p:nvSpPr>
          <p:spPr>
            <a:xfrm>
              <a:off x="0" y="0"/>
              <a:ext cx="692817" cy="521286"/>
            </a:xfrm>
            <a:custGeom>
              <a:avLst/>
              <a:gdLst/>
              <a:ahLst/>
              <a:cxnLst/>
              <a:rect l="l" t="t" r="r" b="b"/>
              <a:pathLst>
                <a:path w="692817" h="521286">
                  <a:moveTo>
                    <a:pt x="0" y="0"/>
                  </a:moveTo>
                  <a:lnTo>
                    <a:pt x="692817" y="0"/>
                  </a:lnTo>
                  <a:lnTo>
                    <a:pt x="692817" y="521286"/>
                  </a:lnTo>
                  <a:lnTo>
                    <a:pt x="0" y="521286"/>
                  </a:lnTo>
                  <a:close/>
                </a:path>
              </a:pathLst>
            </a:custGeom>
            <a:solidFill>
              <a:srgbClr val="FFFFFF"/>
            </a:solidFill>
          </p:spPr>
          <p:txBody>
            <a:bodyPr/>
            <a:lstStyle/>
            <a:p>
              <a:endParaRPr lang="en-US" sz="1200"/>
            </a:p>
          </p:txBody>
        </p:sp>
        <p:sp>
          <p:nvSpPr>
            <p:cNvPr id="8" name="TextBox 8"/>
            <p:cNvSpPr txBox="1"/>
            <p:nvPr/>
          </p:nvSpPr>
          <p:spPr>
            <a:xfrm>
              <a:off x="0" y="-9525"/>
              <a:ext cx="692817" cy="530811"/>
            </a:xfrm>
            <a:prstGeom prst="rect">
              <a:avLst/>
            </a:prstGeom>
          </p:spPr>
          <p:txBody>
            <a:bodyPr lIns="33867" tIns="33867" rIns="33867" bIns="33867" rtlCol="0" anchor="ctr"/>
            <a:lstStyle/>
            <a:p>
              <a:pPr algn="ctr">
                <a:lnSpc>
                  <a:spcPts val="1397"/>
                </a:lnSpc>
              </a:pPr>
              <a:endParaRPr sz="1200"/>
            </a:p>
          </p:txBody>
        </p:sp>
      </p:grpSp>
      <p:sp>
        <p:nvSpPr>
          <p:cNvPr id="9" name="TextBox 9"/>
          <p:cNvSpPr txBox="1"/>
          <p:nvPr/>
        </p:nvSpPr>
        <p:spPr>
          <a:xfrm>
            <a:off x="9770362" y="2181232"/>
            <a:ext cx="1386147" cy="589905"/>
          </a:xfrm>
          <a:prstGeom prst="rect">
            <a:avLst/>
          </a:prstGeom>
        </p:spPr>
        <p:txBody>
          <a:bodyPr lIns="0" tIns="0" rIns="0" bIns="0" rtlCol="0" anchor="t">
            <a:spAutoFit/>
          </a:bodyPr>
          <a:lstStyle/>
          <a:p>
            <a:pPr>
              <a:lnSpc>
                <a:spcPts val="4618"/>
              </a:lnSpc>
            </a:pPr>
            <a:r>
              <a:rPr lang="en-US" sz="3848" b="1" spc="-77">
                <a:solidFill>
                  <a:srgbClr val="5BC2E7"/>
                </a:solidFill>
                <a:latin typeface="Trebuchet MS Bold"/>
                <a:ea typeface="Trebuchet MS Bold"/>
                <a:cs typeface="Trebuchet MS Bold"/>
                <a:sym typeface="Trebuchet MS Bold"/>
              </a:rPr>
              <a:t>2500+</a:t>
            </a:r>
          </a:p>
        </p:txBody>
      </p:sp>
      <p:sp>
        <p:nvSpPr>
          <p:cNvPr id="10" name="TextBox 10"/>
          <p:cNvSpPr txBox="1"/>
          <p:nvPr/>
        </p:nvSpPr>
        <p:spPr>
          <a:xfrm>
            <a:off x="9816324" y="2733306"/>
            <a:ext cx="1037103" cy="348429"/>
          </a:xfrm>
          <a:prstGeom prst="rect">
            <a:avLst/>
          </a:prstGeom>
        </p:spPr>
        <p:txBody>
          <a:bodyPr lIns="0" tIns="0" rIns="0" bIns="0" rtlCol="0" anchor="t">
            <a:spAutoFit/>
          </a:bodyPr>
          <a:lstStyle/>
          <a:p>
            <a:pPr algn="ctr">
              <a:lnSpc>
                <a:spcPts val="1397"/>
              </a:lnSpc>
            </a:pPr>
            <a:r>
              <a:rPr lang="en-US" sz="1164">
                <a:solidFill>
                  <a:srgbClr val="183650"/>
                </a:solidFill>
                <a:latin typeface="Trebuchet MS"/>
                <a:ea typeface="Trebuchet MS"/>
                <a:cs typeface="Trebuchet MS"/>
                <a:sym typeface="Trebuchet MS"/>
              </a:rPr>
              <a:t>CURRENT</a:t>
            </a:r>
          </a:p>
          <a:p>
            <a:pPr algn="ctr">
              <a:lnSpc>
                <a:spcPts val="1397"/>
              </a:lnSpc>
            </a:pPr>
            <a:r>
              <a:rPr lang="en-US" sz="1164">
                <a:solidFill>
                  <a:srgbClr val="183650"/>
                </a:solidFill>
                <a:latin typeface="Trebuchet MS"/>
                <a:ea typeface="Trebuchet MS"/>
                <a:cs typeface="Trebuchet MS"/>
                <a:sym typeface="Trebuchet MS"/>
              </a:rPr>
              <a:t>EMPLOYEES</a:t>
            </a:r>
          </a:p>
        </p:txBody>
      </p:sp>
      <p:sp>
        <p:nvSpPr>
          <p:cNvPr id="11" name="TextBox 11"/>
          <p:cNvSpPr txBox="1"/>
          <p:nvPr/>
        </p:nvSpPr>
        <p:spPr>
          <a:xfrm>
            <a:off x="6306410" y="2186338"/>
            <a:ext cx="1123093" cy="589905"/>
          </a:xfrm>
          <a:prstGeom prst="rect">
            <a:avLst/>
          </a:prstGeom>
        </p:spPr>
        <p:txBody>
          <a:bodyPr lIns="0" tIns="0" rIns="0" bIns="0" rtlCol="0" anchor="t">
            <a:spAutoFit/>
          </a:bodyPr>
          <a:lstStyle/>
          <a:p>
            <a:pPr>
              <a:lnSpc>
                <a:spcPts val="4618"/>
              </a:lnSpc>
            </a:pPr>
            <a:r>
              <a:rPr lang="en-US" sz="3848" b="1" spc="-77">
                <a:solidFill>
                  <a:srgbClr val="5BC2E7"/>
                </a:solidFill>
                <a:latin typeface="Trebuchet MS Bold"/>
                <a:ea typeface="Trebuchet MS Bold"/>
                <a:cs typeface="Trebuchet MS Bold"/>
                <a:sym typeface="Trebuchet MS Bold"/>
              </a:rPr>
              <a:t>1955</a:t>
            </a:r>
          </a:p>
        </p:txBody>
      </p:sp>
      <p:grpSp>
        <p:nvGrpSpPr>
          <p:cNvPr id="12" name="Group 12"/>
          <p:cNvGrpSpPr/>
          <p:nvPr/>
        </p:nvGrpSpPr>
        <p:grpSpPr>
          <a:xfrm>
            <a:off x="7800395" y="2002363"/>
            <a:ext cx="1590099" cy="1319505"/>
            <a:chOff x="0" y="0"/>
            <a:chExt cx="628187" cy="521286"/>
          </a:xfrm>
        </p:grpSpPr>
        <p:sp>
          <p:nvSpPr>
            <p:cNvPr id="13" name="Freeform 13"/>
            <p:cNvSpPr/>
            <p:nvPr/>
          </p:nvSpPr>
          <p:spPr>
            <a:xfrm>
              <a:off x="0" y="0"/>
              <a:ext cx="628187" cy="521286"/>
            </a:xfrm>
            <a:custGeom>
              <a:avLst/>
              <a:gdLst/>
              <a:ahLst/>
              <a:cxnLst/>
              <a:rect l="l" t="t" r="r" b="b"/>
              <a:pathLst>
                <a:path w="628187" h="521286">
                  <a:moveTo>
                    <a:pt x="0" y="0"/>
                  </a:moveTo>
                  <a:lnTo>
                    <a:pt x="628187" y="0"/>
                  </a:lnTo>
                  <a:lnTo>
                    <a:pt x="628187" y="521286"/>
                  </a:lnTo>
                  <a:lnTo>
                    <a:pt x="0" y="521286"/>
                  </a:lnTo>
                  <a:close/>
                </a:path>
              </a:pathLst>
            </a:custGeom>
            <a:solidFill>
              <a:srgbClr val="FFFFFF"/>
            </a:solidFill>
          </p:spPr>
          <p:txBody>
            <a:bodyPr/>
            <a:lstStyle/>
            <a:p>
              <a:endParaRPr lang="en-US" sz="1200"/>
            </a:p>
          </p:txBody>
        </p:sp>
        <p:sp>
          <p:nvSpPr>
            <p:cNvPr id="14" name="TextBox 14"/>
            <p:cNvSpPr txBox="1"/>
            <p:nvPr/>
          </p:nvSpPr>
          <p:spPr>
            <a:xfrm>
              <a:off x="0" y="-9525"/>
              <a:ext cx="628187" cy="530811"/>
            </a:xfrm>
            <a:prstGeom prst="rect">
              <a:avLst/>
            </a:prstGeom>
          </p:spPr>
          <p:txBody>
            <a:bodyPr lIns="33867" tIns="33867" rIns="33867" bIns="33867" rtlCol="0" anchor="ctr"/>
            <a:lstStyle/>
            <a:p>
              <a:pPr algn="ctr">
                <a:lnSpc>
                  <a:spcPts val="1397"/>
                </a:lnSpc>
              </a:pPr>
              <a:endParaRPr sz="1200"/>
            </a:p>
          </p:txBody>
        </p:sp>
      </p:grpSp>
      <p:sp>
        <p:nvSpPr>
          <p:cNvPr id="15" name="TextBox 15"/>
          <p:cNvSpPr txBox="1"/>
          <p:nvPr/>
        </p:nvSpPr>
        <p:spPr>
          <a:xfrm>
            <a:off x="8033897" y="2186338"/>
            <a:ext cx="1123093" cy="589905"/>
          </a:xfrm>
          <a:prstGeom prst="rect">
            <a:avLst/>
          </a:prstGeom>
        </p:spPr>
        <p:txBody>
          <a:bodyPr lIns="0" tIns="0" rIns="0" bIns="0" rtlCol="0" anchor="t">
            <a:spAutoFit/>
          </a:bodyPr>
          <a:lstStyle/>
          <a:p>
            <a:pPr>
              <a:lnSpc>
                <a:spcPts val="4618"/>
              </a:lnSpc>
            </a:pPr>
            <a:r>
              <a:rPr lang="en-US" sz="3848" b="1" spc="-77">
                <a:solidFill>
                  <a:srgbClr val="5BC2E7"/>
                </a:solidFill>
                <a:latin typeface="Trebuchet MS Bold"/>
                <a:ea typeface="Trebuchet MS Bold"/>
                <a:cs typeface="Trebuchet MS Bold"/>
                <a:sym typeface="Trebuchet MS Bold"/>
              </a:rPr>
              <a:t>150+</a:t>
            </a:r>
          </a:p>
        </p:txBody>
      </p:sp>
      <p:sp>
        <p:nvSpPr>
          <p:cNvPr id="16" name="TextBox 16"/>
          <p:cNvSpPr txBox="1"/>
          <p:nvPr/>
        </p:nvSpPr>
        <p:spPr>
          <a:xfrm>
            <a:off x="6349405" y="2733306"/>
            <a:ext cx="1037103" cy="348429"/>
          </a:xfrm>
          <a:prstGeom prst="rect">
            <a:avLst/>
          </a:prstGeom>
        </p:spPr>
        <p:txBody>
          <a:bodyPr lIns="0" tIns="0" rIns="0" bIns="0" rtlCol="0" anchor="t">
            <a:spAutoFit/>
          </a:bodyPr>
          <a:lstStyle/>
          <a:p>
            <a:pPr algn="ctr">
              <a:lnSpc>
                <a:spcPts val="1397"/>
              </a:lnSpc>
            </a:pPr>
            <a:r>
              <a:rPr lang="en-US" sz="1164">
                <a:solidFill>
                  <a:srgbClr val="183650"/>
                </a:solidFill>
                <a:latin typeface="Trebuchet MS"/>
                <a:ea typeface="Trebuchet MS"/>
                <a:cs typeface="Trebuchet MS"/>
                <a:sym typeface="Trebuchet MS"/>
              </a:rPr>
              <a:t>BASEL,</a:t>
            </a:r>
          </a:p>
          <a:p>
            <a:pPr algn="ctr">
              <a:lnSpc>
                <a:spcPts val="1397"/>
              </a:lnSpc>
            </a:pPr>
            <a:r>
              <a:rPr lang="en-US" sz="1164">
                <a:solidFill>
                  <a:srgbClr val="183650"/>
                </a:solidFill>
                <a:latin typeface="Trebuchet MS"/>
                <a:ea typeface="Trebuchet MS"/>
                <a:cs typeface="Trebuchet MS"/>
                <a:sym typeface="Trebuchet MS"/>
              </a:rPr>
              <a:t>SWITZERLAND</a:t>
            </a:r>
          </a:p>
        </p:txBody>
      </p:sp>
      <p:sp>
        <p:nvSpPr>
          <p:cNvPr id="17" name="TextBox 17"/>
          <p:cNvSpPr txBox="1"/>
          <p:nvPr/>
        </p:nvSpPr>
        <p:spPr>
          <a:xfrm>
            <a:off x="8076892" y="2733306"/>
            <a:ext cx="1037103" cy="348429"/>
          </a:xfrm>
          <a:prstGeom prst="rect">
            <a:avLst/>
          </a:prstGeom>
        </p:spPr>
        <p:txBody>
          <a:bodyPr lIns="0" tIns="0" rIns="0" bIns="0" rtlCol="0" anchor="t">
            <a:spAutoFit/>
          </a:bodyPr>
          <a:lstStyle/>
          <a:p>
            <a:pPr algn="ctr">
              <a:lnSpc>
                <a:spcPts val="1397"/>
              </a:lnSpc>
            </a:pPr>
            <a:r>
              <a:rPr lang="en-US" sz="1164">
                <a:solidFill>
                  <a:srgbClr val="183650"/>
                </a:solidFill>
                <a:latin typeface="Trebuchet MS"/>
                <a:ea typeface="Trebuchet MS"/>
                <a:cs typeface="Trebuchet MS"/>
                <a:sym typeface="Trebuchet MS"/>
              </a:rPr>
              <a:t>WORLDWIDE</a:t>
            </a:r>
          </a:p>
          <a:p>
            <a:pPr algn="ctr">
              <a:lnSpc>
                <a:spcPts val="1397"/>
              </a:lnSpc>
            </a:pPr>
            <a:r>
              <a:rPr lang="en-US" sz="1164">
                <a:solidFill>
                  <a:srgbClr val="183650"/>
                </a:solidFill>
                <a:latin typeface="Trebuchet MS"/>
                <a:ea typeface="Trebuchet MS"/>
                <a:cs typeface="Trebuchet MS"/>
                <a:sym typeface="Trebuchet MS"/>
              </a:rPr>
              <a:t>LOCATIONS </a:t>
            </a:r>
          </a:p>
        </p:txBody>
      </p:sp>
      <p:sp>
        <p:nvSpPr>
          <p:cNvPr id="18" name="TextBox 18"/>
          <p:cNvSpPr txBox="1"/>
          <p:nvPr/>
        </p:nvSpPr>
        <p:spPr>
          <a:xfrm>
            <a:off x="6202485" y="1444632"/>
            <a:ext cx="4824127" cy="354969"/>
          </a:xfrm>
          <a:prstGeom prst="rect">
            <a:avLst/>
          </a:prstGeom>
        </p:spPr>
        <p:txBody>
          <a:bodyPr lIns="0" tIns="0" rIns="0" bIns="0" rtlCol="0" anchor="t">
            <a:spAutoFit/>
          </a:bodyPr>
          <a:lstStyle/>
          <a:p>
            <a:pPr>
              <a:lnSpc>
                <a:spcPts val="2881"/>
              </a:lnSpc>
            </a:pPr>
            <a:r>
              <a:rPr lang="en-US" sz="2401" b="1" dirty="0">
                <a:solidFill>
                  <a:srgbClr val="183650"/>
                </a:solidFill>
                <a:latin typeface="Montserrat 2 Bold"/>
                <a:ea typeface="Montserrat 2 Bold"/>
                <a:cs typeface="Montserrat 2 Bold"/>
                <a:sym typeface="Montserrat 2 Bold"/>
              </a:rPr>
              <a:t>WHO WE ARE</a:t>
            </a:r>
          </a:p>
        </p:txBody>
      </p:sp>
      <p:sp>
        <p:nvSpPr>
          <p:cNvPr id="19" name="TextBox 19"/>
          <p:cNvSpPr txBox="1"/>
          <p:nvPr/>
        </p:nvSpPr>
        <p:spPr>
          <a:xfrm>
            <a:off x="6202486" y="3575868"/>
            <a:ext cx="4954023" cy="179536"/>
          </a:xfrm>
          <a:prstGeom prst="rect">
            <a:avLst/>
          </a:prstGeom>
        </p:spPr>
        <p:txBody>
          <a:bodyPr lIns="0" tIns="0" rIns="0" bIns="0" rtlCol="0" anchor="t">
            <a:spAutoFit/>
          </a:bodyPr>
          <a:lstStyle/>
          <a:p>
            <a:pPr>
              <a:lnSpc>
                <a:spcPts val="1444"/>
              </a:lnSpc>
            </a:pPr>
            <a:r>
              <a:rPr lang="en-US" sz="1267" b="1" spc="17" dirty="0">
                <a:solidFill>
                  <a:srgbClr val="5BC2E7"/>
                </a:solidFill>
                <a:latin typeface="Montserrat 1 Bold" panose="020B0604020202020204" charset="0"/>
                <a:ea typeface="Trebuchet MS Bold"/>
                <a:cs typeface="Trebuchet MS Bold"/>
                <a:sym typeface="Trebuchet MS Bold"/>
              </a:rPr>
              <a:t>Commitment, Reliability and Punctuality.</a:t>
            </a:r>
          </a:p>
        </p:txBody>
      </p:sp>
      <p:sp>
        <p:nvSpPr>
          <p:cNvPr id="20" name="TextBox 20"/>
          <p:cNvSpPr txBox="1"/>
          <p:nvPr/>
        </p:nvSpPr>
        <p:spPr>
          <a:xfrm>
            <a:off x="6202486" y="3882204"/>
            <a:ext cx="2392958" cy="175689"/>
          </a:xfrm>
          <a:prstGeom prst="rect">
            <a:avLst/>
          </a:prstGeom>
        </p:spPr>
        <p:txBody>
          <a:bodyPr lIns="0" tIns="0" rIns="0" bIns="0" rtlCol="0" anchor="t">
            <a:spAutoFit/>
          </a:bodyPr>
          <a:lstStyle/>
          <a:p>
            <a:pPr algn="just">
              <a:lnSpc>
                <a:spcPts val="1493"/>
              </a:lnSpc>
            </a:pPr>
            <a:r>
              <a:rPr lang="en-US" sz="1067" b="1">
                <a:solidFill>
                  <a:srgbClr val="183650"/>
                </a:solidFill>
                <a:latin typeface="Trebuchet MS Bold"/>
                <a:ea typeface="Trebuchet MS Bold"/>
                <a:cs typeface="Trebuchet MS Bold"/>
                <a:sym typeface="Trebuchet MS Bold"/>
              </a:rPr>
              <a:t>COMMITMENT</a:t>
            </a:r>
          </a:p>
        </p:txBody>
      </p:sp>
      <p:sp>
        <p:nvSpPr>
          <p:cNvPr id="21" name="TextBox 21"/>
          <p:cNvSpPr txBox="1"/>
          <p:nvPr/>
        </p:nvSpPr>
        <p:spPr>
          <a:xfrm>
            <a:off x="6202486" y="4672615"/>
            <a:ext cx="2392958" cy="175689"/>
          </a:xfrm>
          <a:prstGeom prst="rect">
            <a:avLst/>
          </a:prstGeom>
        </p:spPr>
        <p:txBody>
          <a:bodyPr lIns="0" tIns="0" rIns="0" bIns="0" rtlCol="0" anchor="t">
            <a:spAutoFit/>
          </a:bodyPr>
          <a:lstStyle/>
          <a:p>
            <a:pPr algn="just">
              <a:lnSpc>
                <a:spcPts val="1493"/>
              </a:lnSpc>
            </a:pPr>
            <a:r>
              <a:rPr lang="en-US" sz="1067" b="1">
                <a:solidFill>
                  <a:srgbClr val="183650"/>
                </a:solidFill>
                <a:latin typeface="Trebuchet MS Bold"/>
                <a:ea typeface="Trebuchet MS Bold"/>
                <a:cs typeface="Trebuchet MS Bold"/>
                <a:sym typeface="Trebuchet MS Bold"/>
              </a:rPr>
              <a:t>RELIABILITY</a:t>
            </a:r>
          </a:p>
        </p:txBody>
      </p:sp>
      <p:sp>
        <p:nvSpPr>
          <p:cNvPr id="22" name="TextBox 22"/>
          <p:cNvSpPr txBox="1"/>
          <p:nvPr/>
        </p:nvSpPr>
        <p:spPr>
          <a:xfrm>
            <a:off x="6202486" y="5612908"/>
            <a:ext cx="2392958" cy="175689"/>
          </a:xfrm>
          <a:prstGeom prst="rect">
            <a:avLst/>
          </a:prstGeom>
        </p:spPr>
        <p:txBody>
          <a:bodyPr lIns="0" tIns="0" rIns="0" bIns="0" rtlCol="0" anchor="t">
            <a:spAutoFit/>
          </a:bodyPr>
          <a:lstStyle/>
          <a:p>
            <a:pPr algn="just">
              <a:lnSpc>
                <a:spcPts val="1493"/>
              </a:lnSpc>
            </a:pPr>
            <a:r>
              <a:rPr lang="en-US" sz="1067" b="1">
                <a:solidFill>
                  <a:srgbClr val="183650"/>
                </a:solidFill>
                <a:latin typeface="Trebuchet MS Bold"/>
                <a:ea typeface="Trebuchet MS Bold"/>
                <a:cs typeface="Trebuchet MS Bold"/>
                <a:sym typeface="Trebuchet MS Bold"/>
              </a:rPr>
              <a:t>PUNCTUALITY</a:t>
            </a:r>
          </a:p>
        </p:txBody>
      </p:sp>
      <p:sp>
        <p:nvSpPr>
          <p:cNvPr id="23" name="TextBox 23"/>
          <p:cNvSpPr txBox="1"/>
          <p:nvPr/>
        </p:nvSpPr>
        <p:spPr>
          <a:xfrm>
            <a:off x="6202485" y="4135427"/>
            <a:ext cx="4810476" cy="307777"/>
          </a:xfrm>
          <a:prstGeom prst="rect">
            <a:avLst/>
          </a:prstGeom>
        </p:spPr>
        <p:txBody>
          <a:bodyPr lIns="0" tIns="0" rIns="0" bIns="0" rtlCol="0" anchor="t">
            <a:spAutoFit/>
          </a:bodyPr>
          <a:lstStyle/>
          <a:p>
            <a:pPr>
              <a:lnSpc>
                <a:spcPts val="1240"/>
              </a:lnSpc>
            </a:pPr>
            <a:r>
              <a:rPr lang="en-US" sz="1000" dirty="0">
                <a:solidFill>
                  <a:srgbClr val="183650"/>
                </a:solidFill>
                <a:latin typeface="Trebuchet MS"/>
                <a:ea typeface="Trebuchet MS"/>
                <a:cs typeface="Trebuchet MS"/>
                <a:sym typeface="Trebuchet MS"/>
              </a:rPr>
              <a:t>As an international company, we have a deep understanding of the global markets. Born as project forwarders, we have a rich history dating back to 1955.</a:t>
            </a:r>
          </a:p>
        </p:txBody>
      </p:sp>
      <p:sp>
        <p:nvSpPr>
          <p:cNvPr id="24" name="TextBox 24"/>
          <p:cNvSpPr txBox="1"/>
          <p:nvPr/>
        </p:nvSpPr>
        <p:spPr>
          <a:xfrm>
            <a:off x="6202485" y="4925838"/>
            <a:ext cx="4810476" cy="461665"/>
          </a:xfrm>
          <a:prstGeom prst="rect">
            <a:avLst/>
          </a:prstGeom>
        </p:spPr>
        <p:txBody>
          <a:bodyPr lIns="0" tIns="0" rIns="0" bIns="0" rtlCol="0" anchor="t">
            <a:spAutoFit/>
          </a:bodyPr>
          <a:lstStyle/>
          <a:p>
            <a:pPr>
              <a:lnSpc>
                <a:spcPts val="1240"/>
              </a:lnSpc>
            </a:pPr>
            <a:r>
              <a:rPr lang="en-US" sz="1000" dirty="0">
                <a:solidFill>
                  <a:srgbClr val="183650"/>
                </a:solidFill>
                <a:latin typeface="Trebuchet MS"/>
                <a:ea typeface="Trebuchet MS"/>
                <a:cs typeface="Trebuchet MS"/>
                <a:sym typeface="Trebuchet MS"/>
              </a:rPr>
              <a:t>We offer our clients customized options to best fit their timelines. With full logistics services at origin and destination, tailor-made solutions &amp; over 150 offices worldwide, we pride ourselves on being outstanding strategic providers.</a:t>
            </a:r>
          </a:p>
        </p:txBody>
      </p:sp>
      <p:sp>
        <p:nvSpPr>
          <p:cNvPr id="25" name="TextBox 25"/>
          <p:cNvSpPr txBox="1"/>
          <p:nvPr/>
        </p:nvSpPr>
        <p:spPr>
          <a:xfrm>
            <a:off x="6202485" y="5866130"/>
            <a:ext cx="4810476" cy="307777"/>
          </a:xfrm>
          <a:prstGeom prst="rect">
            <a:avLst/>
          </a:prstGeom>
        </p:spPr>
        <p:txBody>
          <a:bodyPr lIns="0" tIns="0" rIns="0" bIns="0" rtlCol="0" anchor="t">
            <a:spAutoFit/>
          </a:bodyPr>
          <a:lstStyle/>
          <a:p>
            <a:pPr>
              <a:lnSpc>
                <a:spcPts val="1240"/>
              </a:lnSpc>
            </a:pPr>
            <a:r>
              <a:rPr lang="en-US" sz="1000">
                <a:solidFill>
                  <a:srgbClr val="183650"/>
                </a:solidFill>
                <a:latin typeface="Trebuchet MS"/>
                <a:ea typeface="Trebuchet MS"/>
                <a:cs typeface="Trebuchet MS"/>
                <a:sym typeface="Trebuchet MS"/>
              </a:rPr>
              <a:t>We are of Swiss origin and we honor the principles of commitment, reliability, and punctuality. We extend these values to our clients every step of the way.</a:t>
            </a:r>
          </a:p>
        </p:txBody>
      </p:sp>
      <p:grpSp>
        <p:nvGrpSpPr>
          <p:cNvPr id="26" name="Group 26"/>
          <p:cNvGrpSpPr>
            <a:grpSpLocks noGrp="1" noUngrp="1" noRot="1" noMove="1" noResize="1"/>
          </p:cNvGrpSpPr>
          <p:nvPr/>
        </p:nvGrpSpPr>
        <p:grpSpPr>
          <a:xfrm>
            <a:off x="-10749" y="83976"/>
            <a:ext cx="5279749" cy="6774024"/>
            <a:chOff x="0" y="0"/>
            <a:chExt cx="2036603" cy="2724606"/>
          </a:xfrm>
        </p:grpSpPr>
        <p:sp>
          <p:nvSpPr>
            <p:cNvPr id="27" name="Freeform 27"/>
            <p:cNvSpPr>
              <a:spLocks noGrp="1" noRot="1" noMove="1" noResize="1" noEditPoints="1" noAdjustHandles="1" noChangeArrowheads="1" noChangeShapeType="1"/>
            </p:cNvSpPr>
            <p:nvPr/>
          </p:nvSpPr>
          <p:spPr>
            <a:xfrm>
              <a:off x="0" y="0"/>
              <a:ext cx="2036603" cy="2724607"/>
            </a:xfrm>
            <a:custGeom>
              <a:avLst/>
              <a:gdLst/>
              <a:ahLst/>
              <a:cxnLst/>
              <a:rect l="l" t="t" r="r" b="b"/>
              <a:pathLst>
                <a:path w="2036603" h="2724607">
                  <a:moveTo>
                    <a:pt x="0" y="0"/>
                  </a:moveTo>
                  <a:lnTo>
                    <a:pt x="2036603" y="0"/>
                  </a:lnTo>
                  <a:lnTo>
                    <a:pt x="2036603" y="2724607"/>
                  </a:lnTo>
                  <a:lnTo>
                    <a:pt x="0" y="272460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dirty="0"/>
            </a:p>
          </p:txBody>
        </p:sp>
        <p:sp>
          <p:nvSpPr>
            <p:cNvPr id="28" name="TextBox 28"/>
            <p:cNvSpPr txBox="1">
              <a:spLocks noGrp="1" noRot="1" noMove="1" noResize="1" noEditPoints="1" noAdjustHandles="1" noChangeArrowheads="1" noChangeShapeType="1"/>
            </p:cNvSpPr>
            <p:nvPr/>
          </p:nvSpPr>
          <p:spPr>
            <a:xfrm>
              <a:off x="0" y="-38100"/>
              <a:ext cx="2036603" cy="2762706"/>
            </a:xfrm>
            <a:prstGeom prst="rect">
              <a:avLst/>
            </a:prstGeom>
          </p:spPr>
          <p:txBody>
            <a:bodyPr lIns="33867" tIns="33867" rIns="33867" bIns="33867" rtlCol="0" anchor="ctr"/>
            <a:lstStyle/>
            <a:p>
              <a:pPr algn="ctr">
                <a:lnSpc>
                  <a:spcPts val="1400"/>
                </a:lnSpc>
              </a:pPr>
              <a:endParaRPr sz="1200"/>
            </a:p>
          </p:txBody>
        </p:sp>
      </p:grpSp>
      <p:sp>
        <p:nvSpPr>
          <p:cNvPr id="29" name="TextBox 29"/>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INTRODUCING FRACHT GROUP</a:t>
            </a:r>
          </a:p>
        </p:txBody>
      </p:sp>
      <p:sp>
        <p:nvSpPr>
          <p:cNvPr id="30" name="Freeform 30"/>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1" name="TextBox 31"/>
          <p:cNvSpPr txBox="1"/>
          <p:nvPr/>
        </p:nvSpPr>
        <p:spPr>
          <a:xfrm>
            <a:off x="11518528" y="6153150"/>
            <a:ext cx="76944"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3</a:t>
            </a:r>
          </a:p>
        </p:txBody>
      </p:sp>
      <p:sp>
        <p:nvSpPr>
          <p:cNvPr id="32" name="Freeform 32"/>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flipH="1">
            <a:off x="0" y="0"/>
            <a:ext cx="3006514" cy="6858000"/>
          </a:xfrm>
          <a:custGeom>
            <a:avLst/>
            <a:gdLst/>
            <a:ahLst/>
            <a:cxnLst/>
            <a:rect l="l" t="t" r="r" b="b"/>
            <a:pathLst>
              <a:path w="4509771" h="10287000">
                <a:moveTo>
                  <a:pt x="4509771" y="0"/>
                </a:moveTo>
                <a:lnTo>
                  <a:pt x="0" y="0"/>
                </a:lnTo>
                <a:lnTo>
                  <a:pt x="0" y="10287000"/>
                </a:lnTo>
                <a:lnTo>
                  <a:pt x="4509771" y="10287000"/>
                </a:lnTo>
                <a:lnTo>
                  <a:pt x="4509771"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flipH="1">
            <a:off x="9215141" y="0"/>
            <a:ext cx="2976859" cy="6858000"/>
          </a:xfrm>
          <a:custGeom>
            <a:avLst/>
            <a:gdLst/>
            <a:ahLst/>
            <a:cxnLst/>
            <a:rect l="l" t="t" r="r" b="b"/>
            <a:pathLst>
              <a:path w="4465288" h="10287000">
                <a:moveTo>
                  <a:pt x="4465288" y="0"/>
                </a:moveTo>
                <a:lnTo>
                  <a:pt x="0" y="0"/>
                </a:lnTo>
                <a:lnTo>
                  <a:pt x="0" y="10287000"/>
                </a:lnTo>
                <a:lnTo>
                  <a:pt x="4465288" y="10287000"/>
                </a:lnTo>
                <a:lnTo>
                  <a:pt x="4465288"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 name="Group 4"/>
          <p:cNvGrpSpPr>
            <a:grpSpLocks noGrp="1" noUngrp="1" noRot="1" noMove="1" noResize="1"/>
          </p:cNvGrpSpPr>
          <p:nvPr/>
        </p:nvGrpSpPr>
        <p:grpSpPr>
          <a:xfrm>
            <a:off x="3529586" y="1769006"/>
            <a:ext cx="1590099" cy="1319505"/>
            <a:chOff x="0" y="0"/>
            <a:chExt cx="628187" cy="521286"/>
          </a:xfrm>
        </p:grpSpPr>
        <p:sp>
          <p:nvSpPr>
            <p:cNvPr id="5" name="Freeform 5"/>
            <p:cNvSpPr>
              <a:spLocks noGrp="1" noRot="1" noMove="1" noResize="1" noEditPoints="1" noAdjustHandles="1" noChangeArrowheads="1" noChangeShapeType="1"/>
            </p:cNvSpPr>
            <p:nvPr/>
          </p:nvSpPr>
          <p:spPr>
            <a:xfrm>
              <a:off x="0" y="0"/>
              <a:ext cx="628187" cy="521286"/>
            </a:xfrm>
            <a:custGeom>
              <a:avLst/>
              <a:gdLst/>
              <a:ahLst/>
              <a:cxnLst/>
              <a:rect l="l" t="t" r="r" b="b"/>
              <a:pathLst>
                <a:path w="628187" h="521286">
                  <a:moveTo>
                    <a:pt x="0" y="0"/>
                  </a:moveTo>
                  <a:lnTo>
                    <a:pt x="628187" y="0"/>
                  </a:lnTo>
                  <a:lnTo>
                    <a:pt x="628187" y="521286"/>
                  </a:lnTo>
                  <a:lnTo>
                    <a:pt x="0" y="521286"/>
                  </a:lnTo>
                  <a:close/>
                </a:path>
              </a:pathLst>
            </a:custGeom>
            <a:solidFill>
              <a:srgbClr val="FFFFFF"/>
            </a:soli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9525"/>
              <a:ext cx="628187" cy="530811"/>
            </a:xfrm>
            <a:prstGeom prst="rect">
              <a:avLst/>
            </a:prstGeom>
          </p:spPr>
          <p:txBody>
            <a:bodyPr lIns="33867" tIns="33867" rIns="33867" bIns="33867" rtlCol="0" anchor="ctr"/>
            <a:lstStyle/>
            <a:p>
              <a:pPr algn="ctr">
                <a:lnSpc>
                  <a:spcPts val="1397"/>
                </a:lnSpc>
              </a:pPr>
              <a:endParaRPr sz="1200"/>
            </a:p>
          </p:txBody>
        </p:sp>
      </p:grpSp>
      <p:grpSp>
        <p:nvGrpSpPr>
          <p:cNvPr id="7" name="Group 7"/>
          <p:cNvGrpSpPr>
            <a:grpSpLocks noGrp="1" noUngrp="1" noRot="1" noMove="1" noResize="1"/>
          </p:cNvGrpSpPr>
          <p:nvPr/>
        </p:nvGrpSpPr>
        <p:grpSpPr>
          <a:xfrm>
            <a:off x="6938378" y="1769006"/>
            <a:ext cx="1753693" cy="1319505"/>
            <a:chOff x="0" y="0"/>
            <a:chExt cx="692817" cy="521286"/>
          </a:xfrm>
        </p:grpSpPr>
        <p:sp>
          <p:nvSpPr>
            <p:cNvPr id="8" name="Freeform 8"/>
            <p:cNvSpPr>
              <a:spLocks noGrp="1" noRot="1" noMove="1" noResize="1" noEditPoints="1" noAdjustHandles="1" noChangeArrowheads="1" noChangeShapeType="1"/>
            </p:cNvSpPr>
            <p:nvPr/>
          </p:nvSpPr>
          <p:spPr>
            <a:xfrm>
              <a:off x="0" y="0"/>
              <a:ext cx="692817" cy="521286"/>
            </a:xfrm>
            <a:custGeom>
              <a:avLst/>
              <a:gdLst/>
              <a:ahLst/>
              <a:cxnLst/>
              <a:rect l="l" t="t" r="r" b="b"/>
              <a:pathLst>
                <a:path w="692817" h="521286">
                  <a:moveTo>
                    <a:pt x="0" y="0"/>
                  </a:moveTo>
                  <a:lnTo>
                    <a:pt x="692817" y="0"/>
                  </a:lnTo>
                  <a:lnTo>
                    <a:pt x="692817" y="521286"/>
                  </a:lnTo>
                  <a:lnTo>
                    <a:pt x="0" y="521286"/>
                  </a:lnTo>
                  <a:close/>
                </a:path>
              </a:pathLst>
            </a:custGeom>
            <a:solidFill>
              <a:srgbClr val="FFFFFF"/>
            </a:solidFill>
          </p:spPr>
          <p:txBody>
            <a:bodyPr/>
            <a:lstStyle/>
            <a:p>
              <a:endParaRPr lang="en-US" sz="1200"/>
            </a:p>
          </p:txBody>
        </p:sp>
        <p:sp>
          <p:nvSpPr>
            <p:cNvPr id="9" name="TextBox 9"/>
            <p:cNvSpPr txBox="1">
              <a:spLocks noGrp="1" noRot="1" noMove="1" noResize="1" noEditPoints="1" noAdjustHandles="1" noChangeArrowheads="1" noChangeShapeType="1"/>
            </p:cNvSpPr>
            <p:nvPr/>
          </p:nvSpPr>
          <p:spPr>
            <a:xfrm>
              <a:off x="0" y="-9525"/>
              <a:ext cx="692817" cy="530811"/>
            </a:xfrm>
            <a:prstGeom prst="rect">
              <a:avLst/>
            </a:prstGeom>
          </p:spPr>
          <p:txBody>
            <a:bodyPr lIns="33867" tIns="33867" rIns="33867" bIns="33867" rtlCol="0" anchor="ctr"/>
            <a:lstStyle/>
            <a:p>
              <a:pPr algn="ctr">
                <a:lnSpc>
                  <a:spcPts val="1397"/>
                </a:lnSpc>
              </a:pPr>
              <a:endParaRPr sz="1200"/>
            </a:p>
          </p:txBody>
        </p:sp>
      </p:grpSp>
      <p:grpSp>
        <p:nvGrpSpPr>
          <p:cNvPr id="10" name="Group 10"/>
          <p:cNvGrpSpPr>
            <a:grpSpLocks noGrp="1" noUngrp="1" noRot="1" noMove="1" noResize="1"/>
          </p:cNvGrpSpPr>
          <p:nvPr/>
        </p:nvGrpSpPr>
        <p:grpSpPr>
          <a:xfrm>
            <a:off x="5233979" y="1769006"/>
            <a:ext cx="1590099" cy="1319505"/>
            <a:chOff x="0" y="0"/>
            <a:chExt cx="628187" cy="521286"/>
          </a:xfrm>
        </p:grpSpPr>
        <p:sp>
          <p:nvSpPr>
            <p:cNvPr id="11" name="Freeform 11"/>
            <p:cNvSpPr>
              <a:spLocks noGrp="1" noRot="1" noMove="1" noResize="1" noEditPoints="1" noAdjustHandles="1" noChangeArrowheads="1" noChangeShapeType="1"/>
            </p:cNvSpPr>
            <p:nvPr/>
          </p:nvSpPr>
          <p:spPr>
            <a:xfrm>
              <a:off x="0" y="0"/>
              <a:ext cx="628187" cy="521286"/>
            </a:xfrm>
            <a:custGeom>
              <a:avLst/>
              <a:gdLst/>
              <a:ahLst/>
              <a:cxnLst/>
              <a:rect l="l" t="t" r="r" b="b"/>
              <a:pathLst>
                <a:path w="628187" h="521286">
                  <a:moveTo>
                    <a:pt x="0" y="0"/>
                  </a:moveTo>
                  <a:lnTo>
                    <a:pt x="628187" y="0"/>
                  </a:lnTo>
                  <a:lnTo>
                    <a:pt x="628187" y="521286"/>
                  </a:lnTo>
                  <a:lnTo>
                    <a:pt x="0" y="521286"/>
                  </a:lnTo>
                  <a:close/>
                </a:path>
              </a:pathLst>
            </a:custGeom>
            <a:solidFill>
              <a:srgbClr val="FFFFFF"/>
            </a:solidFill>
          </p:spPr>
          <p:txBody>
            <a:bodyPr/>
            <a:lstStyle/>
            <a:p>
              <a:endParaRPr lang="en-US" sz="1200"/>
            </a:p>
          </p:txBody>
        </p:sp>
        <p:sp>
          <p:nvSpPr>
            <p:cNvPr id="12" name="TextBox 12"/>
            <p:cNvSpPr txBox="1">
              <a:spLocks noGrp="1" noRot="1" noMove="1" noResize="1" noEditPoints="1" noAdjustHandles="1" noChangeArrowheads="1" noChangeShapeType="1"/>
            </p:cNvSpPr>
            <p:nvPr/>
          </p:nvSpPr>
          <p:spPr>
            <a:xfrm>
              <a:off x="0" y="-9525"/>
              <a:ext cx="628187" cy="530811"/>
            </a:xfrm>
            <a:prstGeom prst="rect">
              <a:avLst/>
            </a:prstGeom>
          </p:spPr>
          <p:txBody>
            <a:bodyPr lIns="33867" tIns="33867" rIns="33867" bIns="33867" rtlCol="0" anchor="ctr"/>
            <a:lstStyle/>
            <a:p>
              <a:pPr algn="ctr">
                <a:lnSpc>
                  <a:spcPts val="1397"/>
                </a:lnSpc>
              </a:pPr>
              <a:endParaRPr sz="1200"/>
            </a:p>
          </p:txBody>
        </p:sp>
      </p:grpSp>
      <p:grpSp>
        <p:nvGrpSpPr>
          <p:cNvPr id="13" name="Group 13"/>
          <p:cNvGrpSpPr/>
          <p:nvPr/>
        </p:nvGrpSpPr>
        <p:grpSpPr>
          <a:xfrm>
            <a:off x="7183991" y="1906280"/>
            <a:ext cx="1386147" cy="900503"/>
            <a:chOff x="0" y="-9525"/>
            <a:chExt cx="2772293" cy="1801006"/>
          </a:xfrm>
        </p:grpSpPr>
        <p:sp>
          <p:nvSpPr>
            <p:cNvPr id="14" name="TextBox 14"/>
            <p:cNvSpPr txBox="1"/>
            <p:nvPr/>
          </p:nvSpPr>
          <p:spPr>
            <a:xfrm>
              <a:off x="0" y="-9525"/>
              <a:ext cx="2772293" cy="1179810"/>
            </a:xfrm>
            <a:prstGeom prst="rect">
              <a:avLst/>
            </a:prstGeom>
          </p:spPr>
          <p:txBody>
            <a:bodyPr lIns="0" tIns="0" rIns="0" bIns="0" rtlCol="0" anchor="t">
              <a:spAutoFit/>
            </a:bodyPr>
            <a:lstStyle/>
            <a:p>
              <a:pPr>
                <a:lnSpc>
                  <a:spcPts val="4618"/>
                </a:lnSpc>
              </a:pPr>
              <a:r>
                <a:rPr lang="en-US" sz="3848" b="1" spc="-77">
                  <a:solidFill>
                    <a:srgbClr val="5BC2E7"/>
                  </a:solidFill>
                  <a:latin typeface="Trebuchet MS Bold"/>
                  <a:ea typeface="Trebuchet MS Bold"/>
                  <a:cs typeface="Trebuchet MS Bold"/>
                  <a:sym typeface="Trebuchet MS Bold"/>
                </a:rPr>
                <a:t>2500+</a:t>
              </a:r>
            </a:p>
          </p:txBody>
        </p:sp>
        <p:sp>
          <p:nvSpPr>
            <p:cNvPr id="15" name="TextBox 15"/>
            <p:cNvSpPr txBox="1"/>
            <p:nvPr/>
          </p:nvSpPr>
          <p:spPr>
            <a:xfrm>
              <a:off x="349044" y="1094623"/>
              <a:ext cx="2074205" cy="696858"/>
            </a:xfrm>
            <a:prstGeom prst="rect">
              <a:avLst/>
            </a:prstGeom>
          </p:spPr>
          <p:txBody>
            <a:bodyPr lIns="0" tIns="0" rIns="0" bIns="0" rtlCol="0" anchor="t">
              <a:spAutoFit/>
            </a:bodyPr>
            <a:lstStyle/>
            <a:p>
              <a:pPr algn="ctr">
                <a:lnSpc>
                  <a:spcPts val="1397"/>
                </a:lnSpc>
              </a:pPr>
              <a:r>
                <a:rPr lang="en-US" sz="1164">
                  <a:solidFill>
                    <a:srgbClr val="183650"/>
                  </a:solidFill>
                  <a:latin typeface="Trebuchet MS"/>
                  <a:ea typeface="Trebuchet MS"/>
                  <a:cs typeface="Trebuchet MS"/>
                  <a:sym typeface="Trebuchet MS"/>
                </a:rPr>
                <a:t>CURRENT</a:t>
              </a:r>
            </a:p>
            <a:p>
              <a:pPr algn="ctr">
                <a:lnSpc>
                  <a:spcPts val="1397"/>
                </a:lnSpc>
              </a:pPr>
              <a:r>
                <a:rPr lang="en-US" sz="1164">
                  <a:solidFill>
                    <a:srgbClr val="183650"/>
                  </a:solidFill>
                  <a:latin typeface="Trebuchet MS"/>
                  <a:ea typeface="Trebuchet MS"/>
                  <a:cs typeface="Trebuchet MS"/>
                  <a:sym typeface="Trebuchet MS"/>
                </a:rPr>
                <a:t>EMPLOYEES</a:t>
              </a:r>
            </a:p>
          </p:txBody>
        </p:sp>
      </p:grpSp>
      <p:grpSp>
        <p:nvGrpSpPr>
          <p:cNvPr id="16" name="Group 16"/>
          <p:cNvGrpSpPr/>
          <p:nvPr/>
        </p:nvGrpSpPr>
        <p:grpSpPr>
          <a:xfrm>
            <a:off x="3720038" y="1911387"/>
            <a:ext cx="1123093" cy="895396"/>
            <a:chOff x="0" y="-9525"/>
            <a:chExt cx="2246185" cy="1790793"/>
          </a:xfrm>
        </p:grpSpPr>
        <p:sp>
          <p:nvSpPr>
            <p:cNvPr id="17" name="TextBox 17"/>
            <p:cNvSpPr txBox="1"/>
            <p:nvPr/>
          </p:nvSpPr>
          <p:spPr>
            <a:xfrm>
              <a:off x="0" y="-9525"/>
              <a:ext cx="2246185" cy="1179811"/>
            </a:xfrm>
            <a:prstGeom prst="rect">
              <a:avLst/>
            </a:prstGeom>
          </p:spPr>
          <p:txBody>
            <a:bodyPr lIns="0" tIns="0" rIns="0" bIns="0" rtlCol="0" anchor="t">
              <a:spAutoFit/>
            </a:bodyPr>
            <a:lstStyle/>
            <a:p>
              <a:pPr>
                <a:lnSpc>
                  <a:spcPts val="4618"/>
                </a:lnSpc>
              </a:pPr>
              <a:r>
                <a:rPr lang="en-US" sz="3848" b="1" spc="-77">
                  <a:solidFill>
                    <a:srgbClr val="5BC2E7"/>
                  </a:solidFill>
                  <a:latin typeface="Trebuchet MS Bold"/>
                  <a:ea typeface="Trebuchet MS Bold"/>
                  <a:cs typeface="Trebuchet MS Bold"/>
                  <a:sym typeface="Trebuchet MS Bold"/>
                </a:rPr>
                <a:t>1955</a:t>
              </a:r>
            </a:p>
          </p:txBody>
        </p:sp>
        <p:sp>
          <p:nvSpPr>
            <p:cNvPr id="18" name="TextBox 18"/>
            <p:cNvSpPr txBox="1"/>
            <p:nvPr/>
          </p:nvSpPr>
          <p:spPr>
            <a:xfrm>
              <a:off x="85990" y="1084410"/>
              <a:ext cx="2074205" cy="696858"/>
            </a:xfrm>
            <a:prstGeom prst="rect">
              <a:avLst/>
            </a:prstGeom>
          </p:spPr>
          <p:txBody>
            <a:bodyPr lIns="0" tIns="0" rIns="0" bIns="0" rtlCol="0" anchor="t">
              <a:spAutoFit/>
            </a:bodyPr>
            <a:lstStyle/>
            <a:p>
              <a:pPr algn="ctr">
                <a:lnSpc>
                  <a:spcPts val="1397"/>
                </a:lnSpc>
              </a:pPr>
              <a:r>
                <a:rPr lang="en-US" sz="1164">
                  <a:solidFill>
                    <a:srgbClr val="183650"/>
                  </a:solidFill>
                  <a:latin typeface="Trebuchet MS"/>
                  <a:ea typeface="Trebuchet MS"/>
                  <a:cs typeface="Trebuchet MS"/>
                  <a:sym typeface="Trebuchet MS"/>
                </a:rPr>
                <a:t>BASEL,</a:t>
              </a:r>
            </a:p>
            <a:p>
              <a:pPr algn="ctr">
                <a:lnSpc>
                  <a:spcPts val="1397"/>
                </a:lnSpc>
              </a:pPr>
              <a:r>
                <a:rPr lang="en-US" sz="1164">
                  <a:solidFill>
                    <a:srgbClr val="183650"/>
                  </a:solidFill>
                  <a:latin typeface="Trebuchet MS"/>
                  <a:ea typeface="Trebuchet MS"/>
                  <a:cs typeface="Trebuchet MS"/>
                  <a:sym typeface="Trebuchet MS"/>
                </a:rPr>
                <a:t>SWITZERLAND</a:t>
              </a:r>
            </a:p>
          </p:txBody>
        </p:sp>
      </p:grpSp>
      <p:grpSp>
        <p:nvGrpSpPr>
          <p:cNvPr id="19" name="Group 19"/>
          <p:cNvGrpSpPr/>
          <p:nvPr/>
        </p:nvGrpSpPr>
        <p:grpSpPr>
          <a:xfrm>
            <a:off x="5452014" y="1911387"/>
            <a:ext cx="1123093" cy="895396"/>
            <a:chOff x="0" y="-9525"/>
            <a:chExt cx="2246185" cy="1790793"/>
          </a:xfrm>
        </p:grpSpPr>
        <p:sp>
          <p:nvSpPr>
            <p:cNvPr id="20" name="TextBox 20"/>
            <p:cNvSpPr txBox="1"/>
            <p:nvPr/>
          </p:nvSpPr>
          <p:spPr>
            <a:xfrm>
              <a:off x="0" y="-9525"/>
              <a:ext cx="2246185" cy="1179811"/>
            </a:xfrm>
            <a:prstGeom prst="rect">
              <a:avLst/>
            </a:prstGeom>
          </p:spPr>
          <p:txBody>
            <a:bodyPr lIns="0" tIns="0" rIns="0" bIns="0" rtlCol="0" anchor="t">
              <a:spAutoFit/>
            </a:bodyPr>
            <a:lstStyle/>
            <a:p>
              <a:pPr>
                <a:lnSpc>
                  <a:spcPts val="4618"/>
                </a:lnSpc>
              </a:pPr>
              <a:r>
                <a:rPr lang="en-US" sz="3848" b="1" spc="-77">
                  <a:solidFill>
                    <a:srgbClr val="5BC2E7"/>
                  </a:solidFill>
                  <a:latin typeface="Trebuchet MS Bold"/>
                  <a:ea typeface="Trebuchet MS Bold"/>
                  <a:cs typeface="Trebuchet MS Bold"/>
                  <a:sym typeface="Trebuchet MS Bold"/>
                </a:rPr>
                <a:t>150+</a:t>
              </a:r>
            </a:p>
          </p:txBody>
        </p:sp>
        <p:sp>
          <p:nvSpPr>
            <p:cNvPr id="21" name="TextBox 21"/>
            <p:cNvSpPr txBox="1"/>
            <p:nvPr/>
          </p:nvSpPr>
          <p:spPr>
            <a:xfrm>
              <a:off x="85990" y="1084410"/>
              <a:ext cx="2074205" cy="696858"/>
            </a:xfrm>
            <a:prstGeom prst="rect">
              <a:avLst/>
            </a:prstGeom>
          </p:spPr>
          <p:txBody>
            <a:bodyPr lIns="0" tIns="0" rIns="0" bIns="0" rtlCol="0" anchor="t">
              <a:spAutoFit/>
            </a:bodyPr>
            <a:lstStyle/>
            <a:p>
              <a:pPr algn="ctr">
                <a:lnSpc>
                  <a:spcPts val="1397"/>
                </a:lnSpc>
              </a:pPr>
              <a:r>
                <a:rPr lang="en-US" sz="1164">
                  <a:solidFill>
                    <a:srgbClr val="183650"/>
                  </a:solidFill>
                  <a:latin typeface="Trebuchet MS"/>
                  <a:ea typeface="Trebuchet MS"/>
                  <a:cs typeface="Trebuchet MS"/>
                  <a:sym typeface="Trebuchet MS"/>
                </a:rPr>
                <a:t>WORLDWIDE</a:t>
              </a:r>
            </a:p>
            <a:p>
              <a:pPr algn="ctr">
                <a:lnSpc>
                  <a:spcPts val="1397"/>
                </a:lnSpc>
              </a:pPr>
              <a:r>
                <a:rPr lang="en-US" sz="1164">
                  <a:solidFill>
                    <a:srgbClr val="183650"/>
                  </a:solidFill>
                  <a:latin typeface="Trebuchet MS"/>
                  <a:ea typeface="Trebuchet MS"/>
                  <a:cs typeface="Trebuchet MS"/>
                  <a:sym typeface="Trebuchet MS"/>
                </a:rPr>
                <a:t>LOCATIONS </a:t>
              </a:r>
            </a:p>
          </p:txBody>
        </p:sp>
      </p:grpSp>
      <p:sp>
        <p:nvSpPr>
          <p:cNvPr id="22" name="TextBox 22"/>
          <p:cNvSpPr txBox="1"/>
          <p:nvPr/>
        </p:nvSpPr>
        <p:spPr>
          <a:xfrm>
            <a:off x="3746011" y="1016961"/>
            <a:ext cx="4549625" cy="354969"/>
          </a:xfrm>
          <a:prstGeom prst="rect">
            <a:avLst/>
          </a:prstGeom>
        </p:spPr>
        <p:txBody>
          <a:bodyPr lIns="0" tIns="0" rIns="0" bIns="0" rtlCol="0" anchor="t">
            <a:spAutoFit/>
          </a:bodyPr>
          <a:lstStyle/>
          <a:p>
            <a:pPr algn="ctr">
              <a:lnSpc>
                <a:spcPts val="2881"/>
              </a:lnSpc>
            </a:pPr>
            <a:r>
              <a:rPr lang="en-US" sz="2401" b="1">
                <a:solidFill>
                  <a:srgbClr val="183650"/>
                </a:solidFill>
                <a:latin typeface="Montserrat 2 Bold"/>
                <a:ea typeface="Montserrat 2 Bold"/>
                <a:cs typeface="Montserrat 2 Bold"/>
                <a:sym typeface="Montserrat 2 Bold"/>
              </a:rPr>
              <a:t>WHO WE ARE</a:t>
            </a:r>
          </a:p>
        </p:txBody>
      </p:sp>
      <p:sp>
        <p:nvSpPr>
          <p:cNvPr id="23" name="TextBox 23"/>
          <p:cNvSpPr txBox="1"/>
          <p:nvPr/>
        </p:nvSpPr>
        <p:spPr>
          <a:xfrm>
            <a:off x="3616115" y="3342511"/>
            <a:ext cx="4954023" cy="179536"/>
          </a:xfrm>
          <a:prstGeom prst="rect">
            <a:avLst/>
          </a:prstGeom>
        </p:spPr>
        <p:txBody>
          <a:bodyPr lIns="0" tIns="0" rIns="0" bIns="0" rtlCol="0" anchor="t">
            <a:spAutoFit/>
          </a:bodyPr>
          <a:lstStyle/>
          <a:p>
            <a:pPr algn="ctr">
              <a:lnSpc>
                <a:spcPts val="1444"/>
              </a:lnSpc>
            </a:pPr>
            <a:r>
              <a:rPr lang="en-US" sz="1267" b="1" spc="17" dirty="0">
                <a:solidFill>
                  <a:srgbClr val="5BC2E7"/>
                </a:solidFill>
                <a:latin typeface="Montserrat 1 Bold" panose="020B0604020202020204" charset="0"/>
                <a:ea typeface="Trebuchet MS Bold"/>
                <a:cs typeface="Trebuchet MS Bold"/>
                <a:sym typeface="Trebuchet MS Bold"/>
              </a:rPr>
              <a:t>Commitment, Reliability and Punctuality</a:t>
            </a:r>
          </a:p>
        </p:txBody>
      </p:sp>
      <p:sp>
        <p:nvSpPr>
          <p:cNvPr id="24" name="TextBox 24"/>
          <p:cNvSpPr txBox="1"/>
          <p:nvPr/>
        </p:nvSpPr>
        <p:spPr>
          <a:xfrm>
            <a:off x="3616114" y="3735844"/>
            <a:ext cx="4810476" cy="175689"/>
          </a:xfrm>
          <a:prstGeom prst="rect">
            <a:avLst/>
          </a:prstGeom>
        </p:spPr>
        <p:txBody>
          <a:bodyPr lIns="0" tIns="0" rIns="0" bIns="0" rtlCol="0" anchor="t">
            <a:spAutoFit/>
          </a:bodyPr>
          <a:lstStyle/>
          <a:p>
            <a:pPr algn="ctr">
              <a:lnSpc>
                <a:spcPts val="1493"/>
              </a:lnSpc>
            </a:pPr>
            <a:r>
              <a:rPr lang="en-US" sz="1067" b="1">
                <a:solidFill>
                  <a:srgbClr val="183650"/>
                </a:solidFill>
                <a:latin typeface="Trebuchet MS Bold"/>
                <a:ea typeface="Trebuchet MS Bold"/>
                <a:cs typeface="Trebuchet MS Bold"/>
                <a:sym typeface="Trebuchet MS Bold"/>
              </a:rPr>
              <a:t>COMMITMENT</a:t>
            </a:r>
          </a:p>
        </p:txBody>
      </p:sp>
      <p:sp>
        <p:nvSpPr>
          <p:cNvPr id="25" name="TextBox 25"/>
          <p:cNvSpPr txBox="1"/>
          <p:nvPr/>
        </p:nvSpPr>
        <p:spPr>
          <a:xfrm>
            <a:off x="3616114" y="4526255"/>
            <a:ext cx="4810476" cy="175689"/>
          </a:xfrm>
          <a:prstGeom prst="rect">
            <a:avLst/>
          </a:prstGeom>
        </p:spPr>
        <p:txBody>
          <a:bodyPr lIns="0" tIns="0" rIns="0" bIns="0" rtlCol="0" anchor="t">
            <a:spAutoFit/>
          </a:bodyPr>
          <a:lstStyle/>
          <a:p>
            <a:pPr algn="ctr">
              <a:lnSpc>
                <a:spcPts val="1493"/>
              </a:lnSpc>
            </a:pPr>
            <a:r>
              <a:rPr lang="en-US" sz="1067" b="1">
                <a:solidFill>
                  <a:srgbClr val="183650"/>
                </a:solidFill>
                <a:latin typeface="Trebuchet MS Bold"/>
                <a:ea typeface="Trebuchet MS Bold"/>
                <a:cs typeface="Trebuchet MS Bold"/>
                <a:sym typeface="Trebuchet MS Bold"/>
              </a:rPr>
              <a:t>RELIABILITY</a:t>
            </a:r>
          </a:p>
        </p:txBody>
      </p:sp>
      <p:sp>
        <p:nvSpPr>
          <p:cNvPr id="26" name="TextBox 26"/>
          <p:cNvSpPr txBox="1"/>
          <p:nvPr/>
        </p:nvSpPr>
        <p:spPr>
          <a:xfrm>
            <a:off x="3616114" y="5466548"/>
            <a:ext cx="4810476" cy="175689"/>
          </a:xfrm>
          <a:prstGeom prst="rect">
            <a:avLst/>
          </a:prstGeom>
        </p:spPr>
        <p:txBody>
          <a:bodyPr lIns="0" tIns="0" rIns="0" bIns="0" rtlCol="0" anchor="t">
            <a:spAutoFit/>
          </a:bodyPr>
          <a:lstStyle/>
          <a:p>
            <a:pPr algn="ctr">
              <a:lnSpc>
                <a:spcPts val="1493"/>
              </a:lnSpc>
            </a:pPr>
            <a:r>
              <a:rPr lang="en-US" sz="1067" b="1">
                <a:solidFill>
                  <a:srgbClr val="183650"/>
                </a:solidFill>
                <a:latin typeface="Trebuchet MS Bold"/>
                <a:ea typeface="Trebuchet MS Bold"/>
                <a:cs typeface="Trebuchet MS Bold"/>
                <a:sym typeface="Trebuchet MS Bold"/>
              </a:rPr>
              <a:t>PUNCTUALITY</a:t>
            </a:r>
          </a:p>
        </p:txBody>
      </p:sp>
      <p:sp>
        <p:nvSpPr>
          <p:cNvPr id="27" name="TextBox 27"/>
          <p:cNvSpPr txBox="1"/>
          <p:nvPr/>
        </p:nvSpPr>
        <p:spPr>
          <a:xfrm>
            <a:off x="3616114" y="3989067"/>
            <a:ext cx="4810476" cy="307777"/>
          </a:xfrm>
          <a:prstGeom prst="rect">
            <a:avLst/>
          </a:prstGeom>
        </p:spPr>
        <p:txBody>
          <a:bodyPr lIns="0" tIns="0" rIns="0" bIns="0" rtlCol="0" anchor="t">
            <a:spAutoFit/>
          </a:bodyPr>
          <a:lstStyle/>
          <a:p>
            <a:pPr algn="just">
              <a:lnSpc>
                <a:spcPts val="1240"/>
              </a:lnSpc>
            </a:pPr>
            <a:r>
              <a:rPr lang="en-US" sz="1000">
                <a:solidFill>
                  <a:srgbClr val="183650"/>
                </a:solidFill>
                <a:latin typeface="Trebuchet MS"/>
                <a:ea typeface="Trebuchet MS"/>
                <a:cs typeface="Trebuchet MS"/>
                <a:sym typeface="Trebuchet MS"/>
              </a:rPr>
              <a:t>As an international company, we have a deep understanding of the global markets. Born as project forwarders, we have a rich history dating back to 1955.</a:t>
            </a:r>
          </a:p>
        </p:txBody>
      </p:sp>
      <p:sp>
        <p:nvSpPr>
          <p:cNvPr id="28" name="TextBox 28"/>
          <p:cNvSpPr txBox="1"/>
          <p:nvPr/>
        </p:nvSpPr>
        <p:spPr>
          <a:xfrm>
            <a:off x="3616114" y="4779478"/>
            <a:ext cx="4810476" cy="461665"/>
          </a:xfrm>
          <a:prstGeom prst="rect">
            <a:avLst/>
          </a:prstGeom>
        </p:spPr>
        <p:txBody>
          <a:bodyPr lIns="0" tIns="0" rIns="0" bIns="0" rtlCol="0" anchor="t">
            <a:spAutoFit/>
          </a:bodyPr>
          <a:lstStyle/>
          <a:p>
            <a:pPr algn="just">
              <a:lnSpc>
                <a:spcPts val="1240"/>
              </a:lnSpc>
            </a:pPr>
            <a:r>
              <a:rPr lang="en-US" sz="1000">
                <a:solidFill>
                  <a:srgbClr val="183650"/>
                </a:solidFill>
                <a:latin typeface="Trebuchet MS"/>
                <a:ea typeface="Trebuchet MS"/>
                <a:cs typeface="Trebuchet MS"/>
                <a:sym typeface="Trebuchet MS"/>
              </a:rPr>
              <a:t>We offer our clients customized options to best fit their timelines. With full logistics services at origin and destination, tailor-made solutions &amp; over 150 offices worldwide, we pride ourselves on being outstanding strategic providers.</a:t>
            </a:r>
          </a:p>
        </p:txBody>
      </p:sp>
      <p:sp>
        <p:nvSpPr>
          <p:cNvPr id="29" name="TextBox 29"/>
          <p:cNvSpPr txBox="1"/>
          <p:nvPr/>
        </p:nvSpPr>
        <p:spPr>
          <a:xfrm>
            <a:off x="3616114" y="5719770"/>
            <a:ext cx="4810476" cy="307777"/>
          </a:xfrm>
          <a:prstGeom prst="rect">
            <a:avLst/>
          </a:prstGeom>
        </p:spPr>
        <p:txBody>
          <a:bodyPr lIns="0" tIns="0" rIns="0" bIns="0" rtlCol="0" anchor="t">
            <a:spAutoFit/>
          </a:bodyPr>
          <a:lstStyle/>
          <a:p>
            <a:pPr algn="just">
              <a:lnSpc>
                <a:spcPts val="1240"/>
              </a:lnSpc>
            </a:pPr>
            <a:r>
              <a:rPr lang="en-US" sz="1000">
                <a:solidFill>
                  <a:srgbClr val="183650"/>
                </a:solidFill>
                <a:latin typeface="Trebuchet MS"/>
                <a:ea typeface="Trebuchet MS"/>
                <a:cs typeface="Trebuchet MS"/>
                <a:sym typeface="Trebuchet MS"/>
              </a:rPr>
              <a:t>We are of Swiss origin and we honor the principles of commitment, reliability, and punctuality. We extend these values to our clients every step of the way.</a:t>
            </a:r>
          </a:p>
        </p:txBody>
      </p:sp>
      <p:sp>
        <p:nvSpPr>
          <p:cNvPr id="30" name="TextBox 30"/>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INTRODUCING FRACHT GROUP</a:t>
            </a:r>
          </a:p>
        </p:txBody>
      </p:sp>
      <p:sp>
        <p:nvSpPr>
          <p:cNvPr id="31" name="TextBox 31"/>
          <p:cNvSpPr txBox="1"/>
          <p:nvPr/>
        </p:nvSpPr>
        <p:spPr>
          <a:xfrm>
            <a:off x="11512116" y="6153150"/>
            <a:ext cx="89769"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4</a:t>
            </a:r>
          </a:p>
        </p:txBody>
      </p:sp>
      <p:sp>
        <p:nvSpPr>
          <p:cNvPr id="32" name="Freeform 32"/>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3" name="Freeform 24">
            <a:extLst>
              <a:ext uri="{FF2B5EF4-FFF2-40B4-BE49-F238E27FC236}">
                <a16:creationId xmlns:a16="http://schemas.microsoft.com/office/drawing/2014/main" id="{829E973F-3075-07D3-31AB-FAF99B706622}"/>
              </a:ext>
            </a:extLst>
          </p:cNvPr>
          <p:cNvSpPr>
            <a:spLocks noGrp="1" noRot="1" noMove="1" noResize="1" noEditPoints="1" noAdjustHandles="1" noChangeArrowheads="1" noChangeShapeType="1"/>
          </p:cNvSpPr>
          <p:nvPr/>
        </p:nvSpPr>
        <p:spPr>
          <a:xfrm>
            <a:off x="9681217" y="375553"/>
            <a:ext cx="1824983" cy="310247"/>
          </a:xfrm>
          <a:custGeom>
            <a:avLst/>
            <a:gdLst/>
            <a:ahLst/>
            <a:cxnLst/>
            <a:rect l="l" t="t" r="r" b="b"/>
            <a:pathLst>
              <a:path w="2737475" h="465371">
                <a:moveTo>
                  <a:pt x="0" y="0"/>
                </a:moveTo>
                <a:lnTo>
                  <a:pt x="2737475" y="0"/>
                </a:lnTo>
                <a:lnTo>
                  <a:pt x="2737475" y="465371"/>
                </a:lnTo>
                <a:lnTo>
                  <a:pt x="0" y="465371"/>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2" name="Freeform 2"/>
          <p:cNvSpPr/>
          <p:nvPr/>
        </p:nvSpPr>
        <p:spPr>
          <a:xfrm>
            <a:off x="7247989" y="0"/>
            <a:ext cx="4944011" cy="6858000"/>
          </a:xfrm>
          <a:custGeom>
            <a:avLst/>
            <a:gdLst/>
            <a:ahLst/>
            <a:cxnLst/>
            <a:rect l="l" t="t" r="r" b="b"/>
            <a:pathLst>
              <a:path w="15498305" h="10287000">
                <a:moveTo>
                  <a:pt x="0" y="0"/>
                </a:moveTo>
                <a:lnTo>
                  <a:pt x="15498305" y="0"/>
                </a:lnTo>
                <a:lnTo>
                  <a:pt x="15498305"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7247989" y="-1"/>
            <a:ext cx="4944012" cy="6858001"/>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51765"/>
            </a:srgbClr>
          </a:solidFill>
        </p:spPr>
        <p:txBody>
          <a:bodyPr/>
          <a:lstStyle/>
          <a:p>
            <a:endParaRPr lang="en-US" sz="1200" dirty="0"/>
          </a:p>
        </p:txBody>
      </p:sp>
      <p:sp>
        <p:nvSpPr>
          <p:cNvPr id="8" name="Freeform 8"/>
          <p:cNvSpPr/>
          <p:nvPr/>
        </p:nvSpPr>
        <p:spPr>
          <a:xfrm>
            <a:off x="9630297" y="4773735"/>
            <a:ext cx="201001" cy="241351"/>
          </a:xfrm>
          <a:custGeom>
            <a:avLst/>
            <a:gdLst/>
            <a:ahLst/>
            <a:cxnLst/>
            <a:rect l="l" t="t" r="r" b="b"/>
            <a:pathLst>
              <a:path w="301502" h="362026">
                <a:moveTo>
                  <a:pt x="0" y="0"/>
                </a:moveTo>
                <a:lnTo>
                  <a:pt x="301501" y="0"/>
                </a:lnTo>
                <a:lnTo>
                  <a:pt x="301501" y="362027"/>
                </a:lnTo>
                <a:lnTo>
                  <a:pt x="0" y="362027"/>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9" name="TextBox 9"/>
          <p:cNvSpPr txBox="1"/>
          <p:nvPr/>
        </p:nvSpPr>
        <p:spPr>
          <a:xfrm>
            <a:off x="1492870" y="1676220"/>
            <a:ext cx="3612596" cy="213264"/>
          </a:xfrm>
          <a:prstGeom prst="rect">
            <a:avLst/>
          </a:prstGeom>
        </p:spPr>
        <p:txBody>
          <a:bodyPr lIns="0" tIns="0" rIns="0" bIns="0" rtlCol="0" anchor="t">
            <a:spAutoFit/>
          </a:bodyPr>
          <a:lstStyle/>
          <a:p>
            <a:pPr>
              <a:lnSpc>
                <a:spcPts val="1773"/>
              </a:lnSpc>
            </a:pPr>
            <a:r>
              <a:rPr lang="en-US" sz="1267" b="1" spc="7" dirty="0">
                <a:solidFill>
                  <a:srgbClr val="5BC2E7"/>
                </a:solidFill>
                <a:latin typeface="Montserrat 1 Bold"/>
                <a:ea typeface="Montserrat 1 Bold"/>
                <a:cs typeface="Montserrat 1 Bold"/>
                <a:sym typeface="Montserrat 1 Bold"/>
              </a:rPr>
              <a:t>Global Presence &amp; Own Locations</a:t>
            </a:r>
          </a:p>
        </p:txBody>
      </p:sp>
      <p:sp>
        <p:nvSpPr>
          <p:cNvPr id="10" name="TextBox 10"/>
          <p:cNvSpPr txBox="1"/>
          <p:nvPr/>
        </p:nvSpPr>
        <p:spPr>
          <a:xfrm>
            <a:off x="1492870" y="2222228"/>
            <a:ext cx="3612596" cy="175689"/>
          </a:xfrm>
          <a:prstGeom prst="rect">
            <a:avLst/>
          </a:prstGeom>
        </p:spPr>
        <p:txBody>
          <a:bodyPr lIns="0" tIns="0" rIns="0" bIns="0" rtlCol="0" anchor="t">
            <a:spAutoFit/>
          </a:bodyPr>
          <a:lstStyle/>
          <a:p>
            <a:pPr>
              <a:lnSpc>
                <a:spcPts val="1493"/>
              </a:lnSpc>
            </a:pPr>
            <a:r>
              <a:rPr lang="en-US" sz="1067" b="1" spc="6">
                <a:solidFill>
                  <a:srgbClr val="5BC2E7"/>
                </a:solidFill>
                <a:latin typeface="Trebuchet MS Bold"/>
                <a:ea typeface="Trebuchet MS Bold"/>
                <a:cs typeface="Trebuchet MS Bold"/>
                <a:sym typeface="Trebuchet MS Bold"/>
              </a:rPr>
              <a:t>35+ NORTH &amp; SOUTH AMERICA</a:t>
            </a:r>
          </a:p>
        </p:txBody>
      </p:sp>
      <p:sp>
        <p:nvSpPr>
          <p:cNvPr id="11" name="TextBox 11"/>
          <p:cNvSpPr txBox="1"/>
          <p:nvPr/>
        </p:nvSpPr>
        <p:spPr>
          <a:xfrm>
            <a:off x="1492870" y="3245212"/>
            <a:ext cx="3612596" cy="175689"/>
          </a:xfrm>
          <a:prstGeom prst="rect">
            <a:avLst/>
          </a:prstGeom>
        </p:spPr>
        <p:txBody>
          <a:bodyPr lIns="0" tIns="0" rIns="0" bIns="0" rtlCol="0" anchor="t">
            <a:spAutoFit/>
          </a:bodyPr>
          <a:lstStyle/>
          <a:p>
            <a:pPr>
              <a:lnSpc>
                <a:spcPts val="1493"/>
              </a:lnSpc>
            </a:pPr>
            <a:r>
              <a:rPr lang="en-US" sz="1067" b="1" spc="6">
                <a:solidFill>
                  <a:srgbClr val="5BC2E7"/>
                </a:solidFill>
                <a:latin typeface="Trebuchet MS Bold"/>
                <a:ea typeface="Trebuchet MS Bold"/>
                <a:cs typeface="Trebuchet MS Bold"/>
                <a:sym typeface="Trebuchet MS Bold"/>
              </a:rPr>
              <a:t>50+ EUROPE &amp; MIDDLE EAST</a:t>
            </a:r>
          </a:p>
        </p:txBody>
      </p:sp>
      <p:sp>
        <p:nvSpPr>
          <p:cNvPr id="12" name="TextBox 12"/>
          <p:cNvSpPr txBox="1"/>
          <p:nvPr/>
        </p:nvSpPr>
        <p:spPr>
          <a:xfrm>
            <a:off x="1492870" y="4376146"/>
            <a:ext cx="3612596" cy="175689"/>
          </a:xfrm>
          <a:prstGeom prst="rect">
            <a:avLst/>
          </a:prstGeom>
        </p:spPr>
        <p:txBody>
          <a:bodyPr lIns="0" tIns="0" rIns="0" bIns="0" rtlCol="0" anchor="t">
            <a:spAutoFit/>
          </a:bodyPr>
          <a:lstStyle/>
          <a:p>
            <a:pPr>
              <a:lnSpc>
                <a:spcPts val="1493"/>
              </a:lnSpc>
            </a:pPr>
            <a:r>
              <a:rPr lang="en-US" sz="1067" b="1" spc="6">
                <a:solidFill>
                  <a:srgbClr val="5BC2E7"/>
                </a:solidFill>
                <a:latin typeface="Trebuchet MS Bold"/>
                <a:ea typeface="Trebuchet MS Bold"/>
                <a:cs typeface="Trebuchet MS Bold"/>
                <a:sym typeface="Trebuchet MS Bold"/>
              </a:rPr>
              <a:t>28+ AFRICA</a:t>
            </a:r>
          </a:p>
        </p:txBody>
      </p:sp>
      <p:sp>
        <p:nvSpPr>
          <p:cNvPr id="13" name="TextBox 13"/>
          <p:cNvSpPr txBox="1"/>
          <p:nvPr/>
        </p:nvSpPr>
        <p:spPr>
          <a:xfrm>
            <a:off x="1492870" y="5183229"/>
            <a:ext cx="3612596" cy="175689"/>
          </a:xfrm>
          <a:prstGeom prst="rect">
            <a:avLst/>
          </a:prstGeom>
        </p:spPr>
        <p:txBody>
          <a:bodyPr lIns="0" tIns="0" rIns="0" bIns="0" rtlCol="0" anchor="t">
            <a:spAutoFit/>
          </a:bodyPr>
          <a:lstStyle/>
          <a:p>
            <a:pPr>
              <a:lnSpc>
                <a:spcPts val="1493"/>
              </a:lnSpc>
            </a:pPr>
            <a:r>
              <a:rPr lang="en-US" sz="1067" b="1" spc="6">
                <a:solidFill>
                  <a:srgbClr val="5BC2E7"/>
                </a:solidFill>
                <a:latin typeface="Trebuchet MS Bold"/>
                <a:ea typeface="Trebuchet MS Bold"/>
                <a:cs typeface="Trebuchet MS Bold"/>
                <a:sym typeface="Trebuchet MS Bold"/>
              </a:rPr>
              <a:t>28+ ASIA &amp; OCEANIA</a:t>
            </a:r>
          </a:p>
        </p:txBody>
      </p:sp>
      <p:sp>
        <p:nvSpPr>
          <p:cNvPr id="14" name="TextBox 14"/>
          <p:cNvSpPr txBox="1"/>
          <p:nvPr/>
        </p:nvSpPr>
        <p:spPr>
          <a:xfrm>
            <a:off x="1492870" y="2488630"/>
            <a:ext cx="4245105" cy="569836"/>
          </a:xfrm>
          <a:prstGeom prst="rect">
            <a:avLst/>
          </a:prstGeom>
        </p:spPr>
        <p:txBody>
          <a:bodyPr lIns="0" tIns="0" rIns="0" bIns="0" rtlCol="0" anchor="t">
            <a:spAutoFit/>
          </a:bodyPr>
          <a:lstStyle/>
          <a:p>
            <a:pPr>
              <a:lnSpc>
                <a:spcPts val="873"/>
              </a:lnSpc>
            </a:pPr>
            <a:r>
              <a:rPr lang="en-US" sz="733" dirty="0">
                <a:solidFill>
                  <a:srgbClr val="183650"/>
                </a:solidFill>
                <a:latin typeface="Trebuchet MS"/>
                <a:ea typeface="Trebuchet MS"/>
                <a:cs typeface="Trebuchet MS"/>
                <a:sym typeface="Trebuchet MS"/>
              </a:rPr>
              <a:t>ATLANTA, BOSTON, CHICAGO, HOUSTON, LOS ANGELES, MIAMI, NEW YORK, NORFOLK, SAN DIEGO, VANCOUVER, B.C., TORONTO, MONTREAL, CIUDAD DE MEXICO, PORT OF PECEM (CTI), FORTALEZA (CTI), RECIFE (CTI), SALVADOR - BAHIA (CTI), CAMPINAS (NUNO), PERDOES (NUNO), SAO PAULO (FRACHT &amp; NUNO), SANTOS (NUNO), RIO DE JANEIRO (NUNO), NAVEGANTES (CTI), CURIITIBA, PORTE ALEGRE, BOGOTA, BUENOS AIRES, MONTEVIDEO, SANTIAGO DE CHILE, LIMA.</a:t>
            </a:r>
          </a:p>
        </p:txBody>
      </p:sp>
      <p:sp>
        <p:nvSpPr>
          <p:cNvPr id="15" name="TextBox 15"/>
          <p:cNvSpPr txBox="1"/>
          <p:nvPr/>
        </p:nvSpPr>
        <p:spPr>
          <a:xfrm>
            <a:off x="1492870" y="3511614"/>
            <a:ext cx="4245105" cy="685252"/>
          </a:xfrm>
          <a:prstGeom prst="rect">
            <a:avLst/>
          </a:prstGeom>
        </p:spPr>
        <p:txBody>
          <a:bodyPr lIns="0" tIns="0" rIns="0" bIns="0" rtlCol="0" anchor="t">
            <a:spAutoFit/>
          </a:bodyPr>
          <a:lstStyle/>
          <a:p>
            <a:pPr>
              <a:lnSpc>
                <a:spcPts val="873"/>
              </a:lnSpc>
            </a:pPr>
            <a:r>
              <a:rPr lang="en-US" sz="733">
                <a:solidFill>
                  <a:srgbClr val="183650"/>
                </a:solidFill>
                <a:latin typeface="Trebuchet MS"/>
                <a:ea typeface="Trebuchet MS"/>
                <a:cs typeface="Trebuchet MS"/>
                <a:sym typeface="Trebuchet MS"/>
              </a:rPr>
              <a:t>LILLE, LYON, PARIS, STRASBOURG, TOULOUSE, BIRMINGHAM, LONDON, MILAN, VERONA, GENOA, La Valetta, Bilbao, Madrid, Barcelona, Harderwijk, Schiedam, Amsterdam, Gothenburg, Dusseldorf, Hamburg, Frankfurt, Mannheim, Stuttgart, St. Wendel, Nuremburg, Basel, Agno, Embrach, Geneva, Zurich, Wettingen, Rapperswil, Helsinki, Copenhagen, Vienna, Warszawa, Poznan, Krakow, Katowice, Wroclaw, Olsztyn, Ostrava, Valaska Praha/Ricany, Papa, Brussels, Antwerp, Abu Dhabi, Dubai, Porto, Bucharest, Cluj Napoca.</a:t>
            </a:r>
          </a:p>
        </p:txBody>
      </p:sp>
      <p:sp>
        <p:nvSpPr>
          <p:cNvPr id="16" name="TextBox 16"/>
          <p:cNvSpPr txBox="1"/>
          <p:nvPr/>
        </p:nvSpPr>
        <p:spPr>
          <a:xfrm>
            <a:off x="1492870" y="4642548"/>
            <a:ext cx="4245105" cy="339004"/>
          </a:xfrm>
          <a:prstGeom prst="rect">
            <a:avLst/>
          </a:prstGeom>
        </p:spPr>
        <p:txBody>
          <a:bodyPr lIns="0" tIns="0" rIns="0" bIns="0" rtlCol="0" anchor="t">
            <a:spAutoFit/>
          </a:bodyPr>
          <a:lstStyle/>
          <a:p>
            <a:pPr>
              <a:lnSpc>
                <a:spcPts val="873"/>
              </a:lnSpc>
            </a:pPr>
            <a:r>
              <a:rPr lang="en-US" sz="733" dirty="0">
                <a:solidFill>
                  <a:srgbClr val="183650"/>
                </a:solidFill>
                <a:latin typeface="Trebuchet MS"/>
                <a:ea typeface="Trebuchet MS"/>
                <a:cs typeface="Trebuchet MS"/>
                <a:sym typeface="Trebuchet MS"/>
              </a:rPr>
              <a:t>KINSHASA, MATADI, LUBUMBASHI, KOLWEZI, LIKASI, KASUMBALESA, DAR ES SALAAM, KIGOMA, NDOLA, DURBAN, JOHANNESBURG, KIGALI, BUJUMBURA, PORT LOUIS, DAKAR, ABIDJAN, OUGADOUGOU, DOUALA, CAIRO, NIAMEY, MOMBASA, KAMPALA, BAMAKO.</a:t>
            </a:r>
          </a:p>
        </p:txBody>
      </p:sp>
      <p:sp>
        <p:nvSpPr>
          <p:cNvPr id="17" name="TextBox 17"/>
          <p:cNvSpPr txBox="1"/>
          <p:nvPr/>
        </p:nvSpPr>
        <p:spPr>
          <a:xfrm>
            <a:off x="1492870" y="5449632"/>
            <a:ext cx="4245105" cy="339004"/>
          </a:xfrm>
          <a:prstGeom prst="rect">
            <a:avLst/>
          </a:prstGeom>
        </p:spPr>
        <p:txBody>
          <a:bodyPr lIns="0" tIns="0" rIns="0" bIns="0" rtlCol="0" anchor="t">
            <a:spAutoFit/>
          </a:bodyPr>
          <a:lstStyle/>
          <a:p>
            <a:pPr>
              <a:lnSpc>
                <a:spcPts val="873"/>
              </a:lnSpc>
            </a:pPr>
            <a:r>
              <a:rPr lang="en-US" sz="733">
                <a:solidFill>
                  <a:srgbClr val="183650"/>
                </a:solidFill>
                <a:latin typeface="Trebuchet MS"/>
                <a:ea typeface="Trebuchet MS"/>
                <a:cs typeface="Trebuchet MS"/>
                <a:sym typeface="Trebuchet MS"/>
              </a:rPr>
              <a:t>BEIJING, DALIAN, HONG KONG, SHANGHAI, SHENZHEN, NINGBO, XI’AN, GUANGZHOU, QINGDAO, XIAMEN, TAIPEI, MANILA, TOKYO, KUALA LUMPUR, KARACHI, JAKARTA, ADELAIDE, BRISBANE, PERTH, SYDNEY, MELBOURNE, MUMBAI, HO CHI MINH, BANGKOK, SINGAPORE, MAKATI CITY.</a:t>
            </a:r>
          </a:p>
        </p:txBody>
      </p:sp>
      <p:sp>
        <p:nvSpPr>
          <p:cNvPr id="18" name="TextBox 18"/>
          <p:cNvSpPr txBox="1"/>
          <p:nvPr/>
        </p:nvSpPr>
        <p:spPr>
          <a:xfrm>
            <a:off x="1492870" y="1197439"/>
            <a:ext cx="4524006" cy="354969"/>
          </a:xfrm>
          <a:prstGeom prst="rect">
            <a:avLst/>
          </a:prstGeom>
        </p:spPr>
        <p:txBody>
          <a:bodyPr lIns="0" tIns="0" rIns="0" bIns="0" rtlCol="0" anchor="t">
            <a:spAutoFit/>
          </a:bodyPr>
          <a:lstStyle/>
          <a:p>
            <a:pPr>
              <a:lnSpc>
                <a:spcPts val="2881"/>
              </a:lnSpc>
            </a:pPr>
            <a:r>
              <a:rPr lang="en-US" sz="2401" b="1">
                <a:solidFill>
                  <a:srgbClr val="183650"/>
                </a:solidFill>
                <a:latin typeface="Montserrat 2 Bold"/>
                <a:ea typeface="Montserrat 2 Bold"/>
                <a:cs typeface="Montserrat 2 Bold"/>
                <a:sym typeface="Montserrat 2 Bold"/>
              </a:rPr>
              <a:t>WHO WE ARE</a:t>
            </a:r>
          </a:p>
        </p:txBody>
      </p:sp>
      <p:sp>
        <p:nvSpPr>
          <p:cNvPr id="19" name="TextBox 19"/>
          <p:cNvSpPr txBox="1"/>
          <p:nvPr/>
        </p:nvSpPr>
        <p:spPr>
          <a:xfrm>
            <a:off x="8245642" y="1803220"/>
            <a:ext cx="2970309" cy="1769715"/>
          </a:xfrm>
          <a:prstGeom prst="rect">
            <a:avLst/>
          </a:prstGeom>
        </p:spPr>
        <p:txBody>
          <a:bodyPr lIns="0" tIns="0" rIns="0" bIns="0" rtlCol="0" anchor="t">
            <a:spAutoFit/>
          </a:bodyPr>
          <a:lstStyle/>
          <a:p>
            <a:pPr algn="ctr">
              <a:lnSpc>
                <a:spcPts val="6584"/>
              </a:lnSpc>
            </a:pPr>
            <a:r>
              <a:rPr lang="en-US" sz="6392" b="1">
                <a:solidFill>
                  <a:srgbClr val="FFFFFF"/>
                </a:solidFill>
                <a:latin typeface="Trebuchet MS Bold"/>
                <a:ea typeface="Trebuchet MS Bold"/>
                <a:cs typeface="Trebuchet MS Bold"/>
                <a:sym typeface="Trebuchet MS Bold"/>
              </a:rPr>
              <a:t>150+</a:t>
            </a:r>
          </a:p>
          <a:p>
            <a:pPr algn="ctr">
              <a:lnSpc>
                <a:spcPts val="3574"/>
              </a:lnSpc>
            </a:pPr>
            <a:r>
              <a:rPr lang="en-US" sz="3470" b="1">
                <a:solidFill>
                  <a:srgbClr val="FFFFFF"/>
                </a:solidFill>
                <a:latin typeface="Trebuchet MS Bold"/>
                <a:ea typeface="Trebuchet MS Bold"/>
                <a:cs typeface="Trebuchet MS Bold"/>
                <a:sym typeface="Trebuchet MS Bold"/>
              </a:rPr>
              <a:t>GLOBAL </a:t>
            </a:r>
          </a:p>
          <a:p>
            <a:pPr algn="ctr">
              <a:lnSpc>
                <a:spcPts val="3574"/>
              </a:lnSpc>
            </a:pPr>
            <a:r>
              <a:rPr lang="en-US" sz="3470" b="1">
                <a:solidFill>
                  <a:srgbClr val="FFFFFF"/>
                </a:solidFill>
                <a:latin typeface="Trebuchet MS Bold"/>
                <a:ea typeface="Trebuchet MS Bold"/>
                <a:cs typeface="Trebuchet MS Bold"/>
                <a:sym typeface="Trebuchet MS Bold"/>
              </a:rPr>
              <a:t>OFFICES</a:t>
            </a:r>
          </a:p>
        </p:txBody>
      </p:sp>
      <p:sp>
        <p:nvSpPr>
          <p:cNvPr id="20" name="TextBox 20"/>
          <p:cNvSpPr txBox="1"/>
          <p:nvPr/>
        </p:nvSpPr>
        <p:spPr>
          <a:xfrm>
            <a:off x="8150902" y="4298755"/>
            <a:ext cx="3159791" cy="299313"/>
          </a:xfrm>
          <a:prstGeom prst="rect">
            <a:avLst/>
          </a:prstGeom>
        </p:spPr>
        <p:txBody>
          <a:bodyPr lIns="0" tIns="0" rIns="0" bIns="0" rtlCol="0" anchor="t">
            <a:spAutoFit/>
          </a:bodyPr>
          <a:lstStyle/>
          <a:p>
            <a:pPr algn="ctr">
              <a:lnSpc>
                <a:spcPts val="2459"/>
              </a:lnSpc>
            </a:pPr>
            <a:r>
              <a:rPr lang="en-US" sz="1999" b="1">
                <a:solidFill>
                  <a:srgbClr val="5BC2E7"/>
                </a:solidFill>
                <a:latin typeface="Trebuchet MS Bold"/>
                <a:ea typeface="Trebuchet MS Bold"/>
                <a:cs typeface="Trebuchet MS Bold"/>
                <a:sym typeface="Trebuchet MS Bold"/>
              </a:rPr>
              <a:t>NETWORK EXPANSION</a:t>
            </a:r>
          </a:p>
        </p:txBody>
      </p:sp>
      <p:sp>
        <p:nvSpPr>
          <p:cNvPr id="21" name="TextBox 21"/>
          <p:cNvSpPr txBox="1"/>
          <p:nvPr/>
        </p:nvSpPr>
        <p:spPr>
          <a:xfrm>
            <a:off x="8437183" y="5154786"/>
            <a:ext cx="2587228" cy="368049"/>
          </a:xfrm>
          <a:prstGeom prst="rect">
            <a:avLst/>
          </a:prstGeom>
        </p:spPr>
        <p:txBody>
          <a:bodyPr lIns="0" tIns="0" rIns="0" bIns="0" rtlCol="0" anchor="t">
            <a:spAutoFit/>
          </a:bodyPr>
          <a:lstStyle/>
          <a:p>
            <a:pPr algn="r">
              <a:lnSpc>
                <a:spcPts val="1493"/>
              </a:lnSpc>
            </a:pPr>
            <a:r>
              <a:rPr lang="en-US" sz="1066">
                <a:solidFill>
                  <a:srgbClr val="FFFFFF"/>
                </a:solidFill>
                <a:latin typeface="Trebuchet MS"/>
                <a:ea typeface="Trebuchet MS"/>
                <a:cs typeface="Trebuchet MS"/>
                <a:sym typeface="Trebuchet MS"/>
              </a:rPr>
              <a:t>Network expansion includes, on average, the addition of 7 new offices each year.</a:t>
            </a:r>
          </a:p>
        </p:txBody>
      </p:sp>
      <p:sp>
        <p:nvSpPr>
          <p:cNvPr id="22" name="TextBox 22"/>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INTRODUCING FRACHT GROUP</a:t>
            </a:r>
          </a:p>
        </p:txBody>
      </p:sp>
      <p:sp>
        <p:nvSpPr>
          <p:cNvPr id="23" name="TextBox 23"/>
          <p:cNvSpPr txBox="1"/>
          <p:nvPr/>
        </p:nvSpPr>
        <p:spPr>
          <a:xfrm>
            <a:off x="11518528" y="6153150"/>
            <a:ext cx="76944"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5</a:t>
            </a:r>
          </a:p>
        </p:txBody>
      </p:sp>
      <p:sp>
        <p:nvSpPr>
          <p:cNvPr id="24" name="Freeform 24"/>
          <p:cNvSpPr>
            <a:spLocks noGrp="1" noRot="1" noMove="1" noResize="1" noEditPoints="1" noAdjustHandles="1" noChangeArrowheads="1" noChangeShapeType="1"/>
          </p:cNvSpPr>
          <p:nvPr/>
        </p:nvSpPr>
        <p:spPr>
          <a:xfrm>
            <a:off x="9681217" y="375553"/>
            <a:ext cx="1824983" cy="310247"/>
          </a:xfrm>
          <a:custGeom>
            <a:avLst/>
            <a:gdLst/>
            <a:ahLst/>
            <a:cxnLst/>
            <a:rect l="l" t="t" r="r" b="b"/>
            <a:pathLst>
              <a:path w="2737475" h="465371">
                <a:moveTo>
                  <a:pt x="0" y="0"/>
                </a:moveTo>
                <a:lnTo>
                  <a:pt x="2737475" y="0"/>
                </a:lnTo>
                <a:lnTo>
                  <a:pt x="2737475" y="465371"/>
                </a:lnTo>
                <a:lnTo>
                  <a:pt x="0" y="465371"/>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5" name="Freeform 25"/>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2" name="Freeform 2"/>
          <p:cNvSpPr/>
          <p:nvPr/>
        </p:nvSpPr>
        <p:spPr>
          <a:xfrm flipV="1">
            <a:off x="7509745" y="-1"/>
            <a:ext cx="4682255" cy="6918715"/>
          </a:xfrm>
          <a:custGeom>
            <a:avLst/>
            <a:gdLst/>
            <a:ahLst/>
            <a:cxnLst/>
            <a:rect l="l" t="t" r="r" b="b"/>
            <a:pathLst>
              <a:path w="18449912" h="10478227">
                <a:moveTo>
                  <a:pt x="0" y="10478227"/>
                </a:moveTo>
                <a:lnTo>
                  <a:pt x="18449912" y="10478227"/>
                </a:lnTo>
                <a:lnTo>
                  <a:pt x="18449912" y="0"/>
                </a:lnTo>
                <a:lnTo>
                  <a:pt x="0" y="0"/>
                </a:lnTo>
                <a:lnTo>
                  <a:pt x="0" y="10478227"/>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p:nvPr/>
        </p:nvSpPr>
        <p:spPr>
          <a:xfrm>
            <a:off x="7509744" y="-1"/>
            <a:ext cx="4682254" cy="6921743"/>
          </a:xfrm>
          <a:custGeom>
            <a:avLst/>
            <a:gdLst/>
            <a:ahLst/>
            <a:cxnLst/>
            <a:rect l="l" t="t" r="r" b="b"/>
            <a:pathLst>
              <a:path w="1849779" h="2709333">
                <a:moveTo>
                  <a:pt x="0" y="0"/>
                </a:moveTo>
                <a:lnTo>
                  <a:pt x="1849779" y="0"/>
                </a:lnTo>
                <a:lnTo>
                  <a:pt x="1849779"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dirty="0"/>
          </a:p>
        </p:txBody>
      </p:sp>
      <p:sp>
        <p:nvSpPr>
          <p:cNvPr id="5" name="TextBox 5"/>
          <p:cNvSpPr txBox="1"/>
          <p:nvPr/>
        </p:nvSpPr>
        <p:spPr>
          <a:xfrm>
            <a:off x="7509746" y="-100346"/>
            <a:ext cx="4868944" cy="7236054"/>
          </a:xfrm>
          <a:prstGeom prst="rect">
            <a:avLst/>
          </a:prstGeom>
        </p:spPr>
        <p:txBody>
          <a:bodyPr lIns="33867" tIns="33867" rIns="33867" bIns="33867" rtlCol="0" anchor="ctr"/>
          <a:lstStyle/>
          <a:p>
            <a:pPr algn="ctr">
              <a:lnSpc>
                <a:spcPts val="1400"/>
              </a:lnSpc>
            </a:pPr>
            <a:endParaRPr sz="1200"/>
          </a:p>
        </p:txBody>
      </p:sp>
      <p:sp>
        <p:nvSpPr>
          <p:cNvPr id="9" name="Freeform 9"/>
          <p:cNvSpPr>
            <a:spLocks noGrp="1" noRot="1" noMove="1" noResize="1" noEditPoints="1" noAdjustHandles="1" noChangeArrowheads="1" noChangeShapeType="1"/>
          </p:cNvSpPr>
          <p:nvPr/>
        </p:nvSpPr>
        <p:spPr>
          <a:xfrm>
            <a:off x="9681217" y="375553"/>
            <a:ext cx="1824983" cy="310247"/>
          </a:xfrm>
          <a:custGeom>
            <a:avLst/>
            <a:gdLst/>
            <a:ahLst/>
            <a:cxnLst/>
            <a:rect l="l" t="t" r="r" b="b"/>
            <a:pathLst>
              <a:path w="2737475" h="465371">
                <a:moveTo>
                  <a:pt x="0" y="0"/>
                </a:moveTo>
                <a:lnTo>
                  <a:pt x="2737475" y="0"/>
                </a:lnTo>
                <a:lnTo>
                  <a:pt x="2737475" y="465371"/>
                </a:lnTo>
                <a:lnTo>
                  <a:pt x="0" y="465371"/>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0" name="Freeform 10"/>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1" name="Group 11"/>
          <p:cNvGrpSpPr>
            <a:grpSpLocks noGrp="1" noUngrp="1" noRot="1" noMove="1" noResize="1"/>
          </p:cNvGrpSpPr>
          <p:nvPr/>
        </p:nvGrpSpPr>
        <p:grpSpPr>
          <a:xfrm>
            <a:off x="1529430" y="2752607"/>
            <a:ext cx="4412665" cy="2966933"/>
            <a:chOff x="0" y="0"/>
            <a:chExt cx="1743275" cy="1172122"/>
          </a:xfrm>
        </p:grpSpPr>
        <p:sp>
          <p:nvSpPr>
            <p:cNvPr id="12" name="Freeform 12"/>
            <p:cNvSpPr>
              <a:spLocks noGrp="1" noRot="1" noMove="1" noResize="1" noEditPoints="1" noAdjustHandles="1" noChangeArrowheads="1" noChangeShapeType="1"/>
            </p:cNvSpPr>
            <p:nvPr/>
          </p:nvSpPr>
          <p:spPr>
            <a:xfrm>
              <a:off x="0" y="0"/>
              <a:ext cx="1743275" cy="1172122"/>
            </a:xfrm>
            <a:custGeom>
              <a:avLst/>
              <a:gdLst/>
              <a:ahLst/>
              <a:cxnLst/>
              <a:rect l="l" t="t" r="r" b="b"/>
              <a:pathLst>
                <a:path w="1743275" h="1172122">
                  <a:moveTo>
                    <a:pt x="0" y="0"/>
                  </a:moveTo>
                  <a:lnTo>
                    <a:pt x="1743275" y="0"/>
                  </a:lnTo>
                  <a:lnTo>
                    <a:pt x="1743275" y="1172122"/>
                  </a:lnTo>
                  <a:lnTo>
                    <a:pt x="0" y="1172122"/>
                  </a:lnTo>
                  <a:close/>
                </a:path>
              </a:pathLst>
            </a:custGeom>
            <a:solidFill>
              <a:srgbClr val="FFFFFF"/>
            </a:solidFill>
          </p:spPr>
          <p:txBody>
            <a:bodyPr/>
            <a:lstStyle/>
            <a:p>
              <a:endParaRPr lang="en-US" sz="1200"/>
            </a:p>
          </p:txBody>
        </p:sp>
        <p:sp>
          <p:nvSpPr>
            <p:cNvPr id="13" name="TextBox 13"/>
            <p:cNvSpPr txBox="1">
              <a:spLocks noGrp="1" noRot="1" noMove="1" noResize="1" noEditPoints="1" noAdjustHandles="1" noChangeArrowheads="1" noChangeShapeType="1"/>
            </p:cNvSpPr>
            <p:nvPr/>
          </p:nvSpPr>
          <p:spPr>
            <a:xfrm>
              <a:off x="0" y="-9525"/>
              <a:ext cx="1743275" cy="1181647"/>
            </a:xfrm>
            <a:prstGeom prst="rect">
              <a:avLst/>
            </a:prstGeom>
          </p:spPr>
          <p:txBody>
            <a:bodyPr lIns="33867" tIns="33867" rIns="33867" bIns="33867" rtlCol="0" anchor="ctr"/>
            <a:lstStyle/>
            <a:p>
              <a:pPr algn="ctr">
                <a:lnSpc>
                  <a:spcPts val="1397"/>
                </a:lnSpc>
              </a:pPr>
              <a:endParaRPr sz="1200"/>
            </a:p>
          </p:txBody>
        </p:sp>
      </p:grpSp>
      <p:sp>
        <p:nvSpPr>
          <p:cNvPr id="14" name="TextBox 14"/>
          <p:cNvSpPr txBox="1"/>
          <p:nvPr/>
        </p:nvSpPr>
        <p:spPr>
          <a:xfrm>
            <a:off x="1511920" y="1524726"/>
            <a:ext cx="4524006" cy="354969"/>
          </a:xfrm>
          <a:prstGeom prst="rect">
            <a:avLst/>
          </a:prstGeom>
        </p:spPr>
        <p:txBody>
          <a:bodyPr lIns="0" tIns="0" rIns="0" bIns="0" rtlCol="0" anchor="t">
            <a:spAutoFit/>
          </a:bodyPr>
          <a:lstStyle/>
          <a:p>
            <a:pPr>
              <a:lnSpc>
                <a:spcPts val="2881"/>
              </a:lnSpc>
            </a:pPr>
            <a:r>
              <a:rPr lang="en-US" sz="2401" b="1" dirty="0">
                <a:solidFill>
                  <a:srgbClr val="183650"/>
                </a:solidFill>
                <a:latin typeface="Montserrat 2 Bold"/>
                <a:ea typeface="Montserrat 2 Bold"/>
                <a:cs typeface="Montserrat 2 Bold"/>
                <a:sym typeface="Montserrat 2 Bold"/>
              </a:rPr>
              <a:t>GLOBAL NUMBERS</a:t>
            </a:r>
          </a:p>
        </p:txBody>
      </p:sp>
      <p:sp>
        <p:nvSpPr>
          <p:cNvPr id="15" name="TextBox 15"/>
          <p:cNvSpPr txBox="1"/>
          <p:nvPr/>
        </p:nvSpPr>
        <p:spPr>
          <a:xfrm>
            <a:off x="1511920" y="2145039"/>
            <a:ext cx="4336341" cy="333425"/>
          </a:xfrm>
          <a:prstGeom prst="rect">
            <a:avLst/>
          </a:prstGeom>
        </p:spPr>
        <p:txBody>
          <a:bodyPr lIns="0" tIns="0" rIns="0" bIns="0" rtlCol="0" anchor="t">
            <a:spAutoFit/>
          </a:bodyPr>
          <a:lstStyle/>
          <a:p>
            <a:pPr algn="just">
              <a:lnSpc>
                <a:spcPts val="1326"/>
              </a:lnSpc>
            </a:pPr>
            <a:r>
              <a:rPr lang="en-US" sz="1133">
                <a:solidFill>
                  <a:srgbClr val="183650"/>
                </a:solidFill>
                <a:latin typeface="Trebuchet MS"/>
                <a:ea typeface="Trebuchet MS"/>
                <a:cs typeface="Trebuchet MS"/>
                <a:sym typeface="Trebuchet MS"/>
              </a:rPr>
              <a:t>The </a:t>
            </a:r>
            <a:r>
              <a:rPr lang="en-US" sz="1133" b="1">
                <a:solidFill>
                  <a:srgbClr val="183650"/>
                </a:solidFill>
                <a:latin typeface="Trebuchet MS Bold"/>
                <a:ea typeface="Trebuchet MS Bold"/>
                <a:cs typeface="Trebuchet MS Bold"/>
                <a:sym typeface="Trebuchet MS Bold"/>
              </a:rPr>
              <a:t>Fracht Group</a:t>
            </a:r>
            <a:r>
              <a:rPr lang="en-US" sz="1133">
                <a:solidFill>
                  <a:srgbClr val="183650"/>
                </a:solidFill>
                <a:latin typeface="Trebuchet MS"/>
                <a:ea typeface="Trebuchet MS"/>
                <a:cs typeface="Trebuchet MS"/>
                <a:sym typeface="Trebuchet MS"/>
              </a:rPr>
              <a:t> handles a wide variety of general cargo from all corners of the world!</a:t>
            </a:r>
          </a:p>
        </p:txBody>
      </p:sp>
      <p:sp>
        <p:nvSpPr>
          <p:cNvPr id="16" name="TextBox 16"/>
          <p:cNvSpPr txBox="1"/>
          <p:nvPr/>
        </p:nvSpPr>
        <p:spPr>
          <a:xfrm>
            <a:off x="1511920" y="4803657"/>
            <a:ext cx="4336341" cy="554319"/>
          </a:xfrm>
          <a:prstGeom prst="rect">
            <a:avLst/>
          </a:prstGeom>
        </p:spPr>
        <p:txBody>
          <a:bodyPr lIns="0" tIns="0" rIns="0" bIns="0" rtlCol="0" anchor="t">
            <a:spAutoFit/>
          </a:bodyPr>
          <a:lstStyle/>
          <a:p>
            <a:pPr algn="ctr">
              <a:lnSpc>
                <a:spcPts val="4559"/>
              </a:lnSpc>
            </a:pPr>
            <a:r>
              <a:rPr lang="en-US" sz="3799" b="1">
                <a:solidFill>
                  <a:srgbClr val="5BC2E7"/>
                </a:solidFill>
                <a:latin typeface="Trebuchet MS Bold"/>
                <a:ea typeface="Trebuchet MS Bold"/>
                <a:cs typeface="Trebuchet MS Bold"/>
                <a:sym typeface="Trebuchet MS Bold"/>
              </a:rPr>
              <a:t>123 Air Charters</a:t>
            </a:r>
          </a:p>
        </p:txBody>
      </p:sp>
      <p:sp>
        <p:nvSpPr>
          <p:cNvPr id="17" name="TextBox 17"/>
          <p:cNvSpPr txBox="1"/>
          <p:nvPr/>
        </p:nvSpPr>
        <p:spPr>
          <a:xfrm>
            <a:off x="1511920" y="2867632"/>
            <a:ext cx="4336341" cy="554319"/>
          </a:xfrm>
          <a:prstGeom prst="rect">
            <a:avLst/>
          </a:prstGeom>
        </p:spPr>
        <p:txBody>
          <a:bodyPr lIns="0" tIns="0" rIns="0" bIns="0" rtlCol="0" anchor="t">
            <a:spAutoFit/>
          </a:bodyPr>
          <a:lstStyle/>
          <a:p>
            <a:pPr algn="ctr">
              <a:lnSpc>
                <a:spcPts val="4559"/>
              </a:lnSpc>
            </a:pPr>
            <a:r>
              <a:rPr lang="en-US" sz="3799" b="1">
                <a:solidFill>
                  <a:srgbClr val="5BC2E7"/>
                </a:solidFill>
                <a:latin typeface="Trebuchet MS Bold"/>
                <a:ea typeface="Trebuchet MS Bold"/>
                <a:cs typeface="Trebuchet MS Bold"/>
                <a:sym typeface="Trebuchet MS Bold"/>
              </a:rPr>
              <a:t>250,000 TEUS</a:t>
            </a:r>
          </a:p>
        </p:txBody>
      </p:sp>
      <p:sp>
        <p:nvSpPr>
          <p:cNvPr id="18" name="TextBox 18"/>
          <p:cNvSpPr txBox="1"/>
          <p:nvPr/>
        </p:nvSpPr>
        <p:spPr>
          <a:xfrm>
            <a:off x="1511920" y="3841868"/>
            <a:ext cx="4336341" cy="554319"/>
          </a:xfrm>
          <a:prstGeom prst="rect">
            <a:avLst/>
          </a:prstGeom>
        </p:spPr>
        <p:txBody>
          <a:bodyPr lIns="0" tIns="0" rIns="0" bIns="0" rtlCol="0" anchor="t">
            <a:spAutoFit/>
          </a:bodyPr>
          <a:lstStyle/>
          <a:p>
            <a:pPr algn="ctr">
              <a:lnSpc>
                <a:spcPts val="4559"/>
              </a:lnSpc>
            </a:pPr>
            <a:r>
              <a:rPr lang="en-US" sz="3799" b="1">
                <a:solidFill>
                  <a:srgbClr val="5BC2E7"/>
                </a:solidFill>
                <a:latin typeface="Trebuchet MS Bold"/>
                <a:ea typeface="Trebuchet MS Bold"/>
                <a:cs typeface="Trebuchet MS Bold"/>
                <a:sym typeface="Trebuchet MS Bold"/>
              </a:rPr>
              <a:t>18 Million Kilos</a:t>
            </a:r>
          </a:p>
        </p:txBody>
      </p:sp>
      <p:sp>
        <p:nvSpPr>
          <p:cNvPr id="19" name="TextBox 19"/>
          <p:cNvSpPr txBox="1"/>
          <p:nvPr/>
        </p:nvSpPr>
        <p:spPr>
          <a:xfrm>
            <a:off x="1529429" y="3449850"/>
            <a:ext cx="4301323" cy="168316"/>
          </a:xfrm>
          <a:prstGeom prst="rect">
            <a:avLst/>
          </a:prstGeom>
        </p:spPr>
        <p:txBody>
          <a:bodyPr lIns="0" tIns="0" rIns="0" bIns="0" rtlCol="0" anchor="t">
            <a:spAutoFit/>
          </a:bodyPr>
          <a:lstStyle/>
          <a:p>
            <a:pPr algn="ctr">
              <a:lnSpc>
                <a:spcPts val="1373"/>
              </a:lnSpc>
            </a:pPr>
            <a:r>
              <a:rPr lang="en-US" sz="1144">
                <a:solidFill>
                  <a:srgbClr val="183650"/>
                </a:solidFill>
                <a:latin typeface="Trebuchet MS"/>
                <a:ea typeface="Trebuchet MS"/>
                <a:cs typeface="Trebuchet MS"/>
                <a:sym typeface="Trebuchet MS"/>
              </a:rPr>
              <a:t>MOVED IN 2024.</a:t>
            </a:r>
          </a:p>
        </p:txBody>
      </p:sp>
      <p:sp>
        <p:nvSpPr>
          <p:cNvPr id="20" name="TextBox 20"/>
          <p:cNvSpPr txBox="1"/>
          <p:nvPr/>
        </p:nvSpPr>
        <p:spPr>
          <a:xfrm>
            <a:off x="1529429" y="4363857"/>
            <a:ext cx="4301323" cy="168316"/>
          </a:xfrm>
          <a:prstGeom prst="rect">
            <a:avLst/>
          </a:prstGeom>
        </p:spPr>
        <p:txBody>
          <a:bodyPr lIns="0" tIns="0" rIns="0" bIns="0" rtlCol="0" anchor="t">
            <a:spAutoFit/>
          </a:bodyPr>
          <a:lstStyle/>
          <a:p>
            <a:pPr algn="ctr">
              <a:lnSpc>
                <a:spcPts val="1373"/>
              </a:lnSpc>
            </a:pPr>
            <a:r>
              <a:rPr lang="en-US" sz="1144">
                <a:solidFill>
                  <a:srgbClr val="183650"/>
                </a:solidFill>
                <a:latin typeface="Trebuchet MS"/>
                <a:ea typeface="Trebuchet MS"/>
                <a:cs typeface="Trebuchet MS"/>
                <a:sym typeface="Trebuchet MS"/>
              </a:rPr>
              <a:t>OF AIR SHIPMENTS IN 2024.</a:t>
            </a:r>
          </a:p>
        </p:txBody>
      </p:sp>
      <p:sp>
        <p:nvSpPr>
          <p:cNvPr id="21" name="TextBox 21"/>
          <p:cNvSpPr txBox="1"/>
          <p:nvPr/>
        </p:nvSpPr>
        <p:spPr>
          <a:xfrm>
            <a:off x="1529429" y="5337566"/>
            <a:ext cx="4301323" cy="168316"/>
          </a:xfrm>
          <a:prstGeom prst="rect">
            <a:avLst/>
          </a:prstGeom>
        </p:spPr>
        <p:txBody>
          <a:bodyPr lIns="0" tIns="0" rIns="0" bIns="0" rtlCol="0" anchor="t">
            <a:spAutoFit/>
          </a:bodyPr>
          <a:lstStyle/>
          <a:p>
            <a:pPr algn="ctr">
              <a:lnSpc>
                <a:spcPts val="1373"/>
              </a:lnSpc>
            </a:pPr>
            <a:r>
              <a:rPr lang="en-US" sz="1144">
                <a:solidFill>
                  <a:srgbClr val="183650"/>
                </a:solidFill>
                <a:latin typeface="Trebuchet MS"/>
                <a:ea typeface="Trebuchet MS"/>
                <a:cs typeface="Trebuchet MS"/>
                <a:sym typeface="Trebuchet MS"/>
              </a:rPr>
              <a:t>MOVED SINCE 2023.</a:t>
            </a:r>
          </a:p>
        </p:txBody>
      </p:sp>
      <p:sp>
        <p:nvSpPr>
          <p:cNvPr id="22" name="TextBox 22"/>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INTRODUCING FRACHT GROUP</a:t>
            </a:r>
          </a:p>
        </p:txBody>
      </p:sp>
      <p:sp>
        <p:nvSpPr>
          <p:cNvPr id="23" name="TextBox 23"/>
          <p:cNvSpPr txBox="1"/>
          <p:nvPr/>
        </p:nvSpPr>
        <p:spPr>
          <a:xfrm>
            <a:off x="11515323" y="6153150"/>
            <a:ext cx="83356"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0" y="0"/>
            <a:ext cx="7509746" cy="6858000"/>
          </a:xfrm>
          <a:custGeom>
            <a:avLst/>
            <a:gdLst/>
            <a:ahLst/>
            <a:cxnLst/>
            <a:rect l="l" t="t" r="r" b="b"/>
            <a:pathLst>
              <a:path w="2966813" h="2709333">
                <a:moveTo>
                  <a:pt x="0" y="0"/>
                </a:moveTo>
                <a:lnTo>
                  <a:pt x="2966813" y="0"/>
                </a:lnTo>
                <a:lnTo>
                  <a:pt x="2966813" y="2709333"/>
                </a:lnTo>
                <a:lnTo>
                  <a:pt x="0" y="2709333"/>
                </a:lnTo>
                <a:close/>
              </a:path>
            </a:pathLst>
          </a:custGeom>
          <a:solidFill>
            <a:srgbClr val="183650"/>
          </a:solidFill>
        </p:spPr>
        <p:txBody>
          <a:bodyPr/>
          <a:lstStyle/>
          <a:p>
            <a:endParaRPr lang="en-US" sz="1200"/>
          </a:p>
        </p:txBody>
      </p:sp>
      <p:sp>
        <p:nvSpPr>
          <p:cNvPr id="8" name="Freeform 8"/>
          <p:cNvSpPr/>
          <p:nvPr/>
        </p:nvSpPr>
        <p:spPr>
          <a:xfrm>
            <a:off x="2496835" y="5287787"/>
            <a:ext cx="201001" cy="241351"/>
          </a:xfrm>
          <a:custGeom>
            <a:avLst/>
            <a:gdLst/>
            <a:ahLst/>
            <a:cxnLst/>
            <a:rect l="l" t="t" r="r" b="b"/>
            <a:pathLst>
              <a:path w="301502" h="362026">
                <a:moveTo>
                  <a:pt x="0" y="0"/>
                </a:moveTo>
                <a:lnTo>
                  <a:pt x="301502" y="0"/>
                </a:lnTo>
                <a:lnTo>
                  <a:pt x="301502" y="362026"/>
                </a:lnTo>
                <a:lnTo>
                  <a:pt x="0" y="36202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9" name="Freeform 9"/>
          <p:cNvSpPr/>
          <p:nvPr/>
        </p:nvSpPr>
        <p:spPr>
          <a:xfrm>
            <a:off x="4759329" y="5287787"/>
            <a:ext cx="201001" cy="241351"/>
          </a:xfrm>
          <a:custGeom>
            <a:avLst/>
            <a:gdLst/>
            <a:ahLst/>
            <a:cxnLst/>
            <a:rect l="l" t="t" r="r" b="b"/>
            <a:pathLst>
              <a:path w="301502" h="362026">
                <a:moveTo>
                  <a:pt x="0" y="0"/>
                </a:moveTo>
                <a:lnTo>
                  <a:pt x="301502" y="0"/>
                </a:lnTo>
                <a:lnTo>
                  <a:pt x="301502" y="362026"/>
                </a:lnTo>
                <a:lnTo>
                  <a:pt x="0" y="36202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0" name="Freeform 10"/>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1" name="Freeform 11"/>
          <p:cNvSpPr>
            <a:spLocks noGrp="1" noRot="1" noMove="1" noResize="1" noEditPoints="1" noAdjustHandles="1" noChangeArrowheads="1" noChangeShapeType="1"/>
          </p:cNvSpPr>
          <p:nvPr/>
        </p:nvSpPr>
        <p:spPr>
          <a:xfrm>
            <a:off x="0" y="1232479"/>
            <a:ext cx="7482735" cy="4102193"/>
          </a:xfrm>
          <a:custGeom>
            <a:avLst/>
            <a:gdLst/>
            <a:ahLst/>
            <a:cxnLst/>
            <a:rect l="l" t="t" r="r" b="b"/>
            <a:pathLst>
              <a:path w="11224102" h="6153290">
                <a:moveTo>
                  <a:pt x="0" y="0"/>
                </a:moveTo>
                <a:lnTo>
                  <a:pt x="11224102" y="0"/>
                </a:lnTo>
                <a:lnTo>
                  <a:pt x="11224102" y="6153290"/>
                </a:lnTo>
                <a:lnTo>
                  <a:pt x="0" y="6153290"/>
                </a:lnTo>
                <a:lnTo>
                  <a:pt x="0" y="0"/>
                </a:lnTo>
                <a:close/>
              </a:path>
            </a:pathLst>
          </a:custGeom>
          <a:blipFill>
            <a:blip r:embed="rId4" cstate="print">
              <a:extLst>
                <a:ext uri="{28A0092B-C50C-407E-A947-70E740481C1C}">
                  <a14:useLocalDpi xmlns:a14="http://schemas.microsoft.com/office/drawing/2010/main"/>
                </a:ext>
              </a:extLst>
            </a:blip>
            <a:stretch>
              <a:fillRect t="-1302" b="-1302"/>
            </a:stretch>
          </a:blipFill>
        </p:spPr>
        <p:txBody>
          <a:bodyPr/>
          <a:lstStyle/>
          <a:p>
            <a:endParaRPr lang="en-US" sz="1200"/>
          </a:p>
        </p:txBody>
      </p:sp>
      <p:sp>
        <p:nvSpPr>
          <p:cNvPr id="12" name="Freeform 12"/>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3" name="Group 13"/>
          <p:cNvGrpSpPr>
            <a:grpSpLocks noGrp="1" noUngrp="1" noRot="1" noMove="1" noResize="1"/>
          </p:cNvGrpSpPr>
          <p:nvPr/>
        </p:nvGrpSpPr>
        <p:grpSpPr>
          <a:xfrm>
            <a:off x="8239996" y="1142894"/>
            <a:ext cx="3105325" cy="4667794"/>
            <a:chOff x="0" y="0"/>
            <a:chExt cx="1226795" cy="1844067"/>
          </a:xfrm>
        </p:grpSpPr>
        <p:sp>
          <p:nvSpPr>
            <p:cNvPr id="14" name="Freeform 14"/>
            <p:cNvSpPr>
              <a:spLocks noGrp="1" noRot="1" noMove="1" noResize="1" noEditPoints="1" noAdjustHandles="1" noChangeArrowheads="1" noChangeShapeType="1"/>
            </p:cNvSpPr>
            <p:nvPr/>
          </p:nvSpPr>
          <p:spPr>
            <a:xfrm>
              <a:off x="0" y="0"/>
              <a:ext cx="1226795" cy="1844067"/>
            </a:xfrm>
            <a:custGeom>
              <a:avLst/>
              <a:gdLst/>
              <a:ahLst/>
              <a:cxnLst/>
              <a:rect l="l" t="t" r="r" b="b"/>
              <a:pathLst>
                <a:path w="1226795" h="1844067">
                  <a:moveTo>
                    <a:pt x="0" y="0"/>
                  </a:moveTo>
                  <a:lnTo>
                    <a:pt x="1226795" y="0"/>
                  </a:lnTo>
                  <a:lnTo>
                    <a:pt x="1226795" y="1844067"/>
                  </a:lnTo>
                  <a:lnTo>
                    <a:pt x="0" y="1844067"/>
                  </a:lnTo>
                  <a:close/>
                </a:path>
              </a:pathLst>
            </a:custGeom>
            <a:solidFill>
              <a:srgbClr val="FFFFFF"/>
            </a:solidFill>
          </p:spPr>
          <p:txBody>
            <a:bodyPr/>
            <a:lstStyle/>
            <a:p>
              <a:endParaRPr lang="en-US" sz="1200"/>
            </a:p>
          </p:txBody>
        </p:sp>
        <p:sp>
          <p:nvSpPr>
            <p:cNvPr id="15" name="TextBox 15"/>
            <p:cNvSpPr txBox="1">
              <a:spLocks noGrp="1" noRot="1" noMove="1" noResize="1" noEditPoints="1" noAdjustHandles="1" noChangeArrowheads="1" noChangeShapeType="1"/>
            </p:cNvSpPr>
            <p:nvPr/>
          </p:nvSpPr>
          <p:spPr>
            <a:xfrm>
              <a:off x="0" y="-9525"/>
              <a:ext cx="1226795" cy="1853592"/>
            </a:xfrm>
            <a:prstGeom prst="rect">
              <a:avLst/>
            </a:prstGeom>
          </p:spPr>
          <p:txBody>
            <a:bodyPr lIns="33867" tIns="33867" rIns="33867" bIns="33867" rtlCol="0" anchor="ctr"/>
            <a:lstStyle/>
            <a:p>
              <a:pPr algn="ctr">
                <a:lnSpc>
                  <a:spcPts val="1397"/>
                </a:lnSpc>
              </a:pPr>
              <a:endParaRPr sz="1200"/>
            </a:p>
          </p:txBody>
        </p:sp>
      </p:grpSp>
      <p:sp>
        <p:nvSpPr>
          <p:cNvPr id="16" name="TextBox 16"/>
          <p:cNvSpPr txBox="1"/>
          <p:nvPr/>
        </p:nvSpPr>
        <p:spPr>
          <a:xfrm>
            <a:off x="8584821" y="1111144"/>
            <a:ext cx="957953" cy="632224"/>
          </a:xfrm>
          <a:prstGeom prst="rect">
            <a:avLst/>
          </a:prstGeom>
        </p:spPr>
        <p:txBody>
          <a:bodyPr lIns="0" tIns="0" rIns="0" bIns="0" rtlCol="0" anchor="t">
            <a:spAutoFit/>
          </a:bodyPr>
          <a:lstStyle/>
          <a:p>
            <a:pPr>
              <a:lnSpc>
                <a:spcPts val="5367"/>
              </a:lnSpc>
            </a:pPr>
            <a:r>
              <a:rPr lang="en-US" sz="3834" b="1" spc="23">
                <a:solidFill>
                  <a:srgbClr val="5BC2E7"/>
                </a:solidFill>
                <a:latin typeface="Trebuchet MS Bold"/>
                <a:ea typeface="Trebuchet MS Bold"/>
                <a:cs typeface="Trebuchet MS Bold"/>
                <a:sym typeface="Trebuchet MS Bold"/>
              </a:rPr>
              <a:t>35+</a:t>
            </a:r>
          </a:p>
        </p:txBody>
      </p:sp>
      <p:sp>
        <p:nvSpPr>
          <p:cNvPr id="17" name="TextBox 17"/>
          <p:cNvSpPr txBox="1"/>
          <p:nvPr/>
        </p:nvSpPr>
        <p:spPr>
          <a:xfrm>
            <a:off x="9537848" y="1279409"/>
            <a:ext cx="1577465" cy="410369"/>
          </a:xfrm>
          <a:prstGeom prst="rect">
            <a:avLst/>
          </a:prstGeom>
        </p:spPr>
        <p:txBody>
          <a:bodyPr lIns="0" tIns="0" rIns="0" bIns="0" rtlCol="0" anchor="t">
            <a:spAutoFit/>
          </a:bodyPr>
          <a:lstStyle/>
          <a:p>
            <a:pPr>
              <a:lnSpc>
                <a:spcPts val="1625"/>
              </a:lnSpc>
            </a:pPr>
            <a:r>
              <a:rPr lang="en-US" sz="1533" b="1" spc="9">
                <a:solidFill>
                  <a:srgbClr val="183650"/>
                </a:solidFill>
                <a:latin typeface="Trebuchet MS Bold"/>
                <a:ea typeface="Trebuchet MS Bold"/>
                <a:cs typeface="Trebuchet MS Bold"/>
                <a:sym typeface="Trebuchet MS Bold"/>
              </a:rPr>
              <a:t>NORTH &amp;</a:t>
            </a:r>
          </a:p>
          <a:p>
            <a:pPr>
              <a:lnSpc>
                <a:spcPts val="1625"/>
              </a:lnSpc>
            </a:pPr>
            <a:r>
              <a:rPr lang="en-US" sz="1533" b="1" spc="9">
                <a:solidFill>
                  <a:srgbClr val="183650"/>
                </a:solidFill>
                <a:latin typeface="Trebuchet MS Bold"/>
                <a:ea typeface="Trebuchet MS Bold"/>
                <a:cs typeface="Trebuchet MS Bold"/>
                <a:sym typeface="Trebuchet MS Bold"/>
              </a:rPr>
              <a:t>SOUTH AMERICA</a:t>
            </a:r>
          </a:p>
        </p:txBody>
      </p:sp>
      <p:sp>
        <p:nvSpPr>
          <p:cNvPr id="18" name="TextBox 18"/>
          <p:cNvSpPr txBox="1"/>
          <p:nvPr/>
        </p:nvSpPr>
        <p:spPr>
          <a:xfrm>
            <a:off x="8584821" y="1747416"/>
            <a:ext cx="2530493" cy="223587"/>
          </a:xfrm>
          <a:prstGeom prst="rect">
            <a:avLst/>
          </a:prstGeom>
        </p:spPr>
        <p:txBody>
          <a:bodyPr lIns="0" tIns="0" rIns="0" bIns="0" rtlCol="0" anchor="t">
            <a:spAutoFit/>
          </a:bodyPr>
          <a:lstStyle/>
          <a:p>
            <a:pPr>
              <a:lnSpc>
                <a:spcPts val="873"/>
              </a:lnSpc>
            </a:pPr>
            <a:r>
              <a:rPr lang="en-US" sz="733" dirty="0">
                <a:solidFill>
                  <a:srgbClr val="183650"/>
                </a:solidFill>
                <a:latin typeface="Trebuchet MS"/>
                <a:ea typeface="Trebuchet MS"/>
                <a:cs typeface="Trebuchet MS"/>
                <a:sym typeface="Trebuchet MS"/>
              </a:rPr>
              <a:t>UNITED STATES, MEXICO, CANADA, COLOMBIA, ARGENTINA, EL SALVADOR, BRAZIL, PERU, URUGUAY, CHILE.</a:t>
            </a:r>
          </a:p>
        </p:txBody>
      </p:sp>
      <p:sp>
        <p:nvSpPr>
          <p:cNvPr id="19" name="TextBox 19"/>
          <p:cNvSpPr txBox="1"/>
          <p:nvPr/>
        </p:nvSpPr>
        <p:spPr>
          <a:xfrm>
            <a:off x="8584821" y="2142047"/>
            <a:ext cx="957953" cy="632224"/>
          </a:xfrm>
          <a:prstGeom prst="rect">
            <a:avLst/>
          </a:prstGeom>
        </p:spPr>
        <p:txBody>
          <a:bodyPr lIns="0" tIns="0" rIns="0" bIns="0" rtlCol="0" anchor="t">
            <a:spAutoFit/>
          </a:bodyPr>
          <a:lstStyle/>
          <a:p>
            <a:pPr>
              <a:lnSpc>
                <a:spcPts val="5367"/>
              </a:lnSpc>
            </a:pPr>
            <a:r>
              <a:rPr lang="en-US" sz="3834" b="1" spc="23">
                <a:solidFill>
                  <a:srgbClr val="5BC2E7"/>
                </a:solidFill>
                <a:latin typeface="Trebuchet MS Bold"/>
                <a:ea typeface="Trebuchet MS Bold"/>
                <a:cs typeface="Trebuchet MS Bold"/>
                <a:sym typeface="Trebuchet MS Bold"/>
              </a:rPr>
              <a:t>28+</a:t>
            </a:r>
          </a:p>
        </p:txBody>
      </p:sp>
      <p:sp>
        <p:nvSpPr>
          <p:cNvPr id="20" name="TextBox 20"/>
          <p:cNvSpPr txBox="1"/>
          <p:nvPr/>
        </p:nvSpPr>
        <p:spPr>
          <a:xfrm>
            <a:off x="9537848" y="2411911"/>
            <a:ext cx="1577465" cy="205184"/>
          </a:xfrm>
          <a:prstGeom prst="rect">
            <a:avLst/>
          </a:prstGeom>
        </p:spPr>
        <p:txBody>
          <a:bodyPr lIns="0" tIns="0" rIns="0" bIns="0" rtlCol="0" anchor="t">
            <a:spAutoFit/>
          </a:bodyPr>
          <a:lstStyle/>
          <a:p>
            <a:pPr>
              <a:lnSpc>
                <a:spcPts val="1625"/>
              </a:lnSpc>
            </a:pPr>
            <a:r>
              <a:rPr lang="en-US" sz="1533" b="1" spc="9">
                <a:solidFill>
                  <a:srgbClr val="183650"/>
                </a:solidFill>
                <a:latin typeface="Trebuchet MS Bold"/>
                <a:ea typeface="Trebuchet MS Bold"/>
                <a:cs typeface="Trebuchet MS Bold"/>
                <a:sym typeface="Trebuchet MS Bold"/>
              </a:rPr>
              <a:t>AFRICA</a:t>
            </a:r>
          </a:p>
        </p:txBody>
      </p:sp>
      <p:sp>
        <p:nvSpPr>
          <p:cNvPr id="21" name="TextBox 21"/>
          <p:cNvSpPr txBox="1"/>
          <p:nvPr/>
        </p:nvSpPr>
        <p:spPr>
          <a:xfrm>
            <a:off x="8584821" y="2778317"/>
            <a:ext cx="2530493" cy="454420"/>
          </a:xfrm>
          <a:prstGeom prst="rect">
            <a:avLst/>
          </a:prstGeom>
        </p:spPr>
        <p:txBody>
          <a:bodyPr lIns="0" tIns="0" rIns="0" bIns="0" rtlCol="0" anchor="t">
            <a:spAutoFit/>
          </a:bodyPr>
          <a:lstStyle/>
          <a:p>
            <a:pPr>
              <a:lnSpc>
                <a:spcPts val="873"/>
              </a:lnSpc>
            </a:pPr>
            <a:r>
              <a:rPr lang="en-US" sz="733" dirty="0">
                <a:solidFill>
                  <a:srgbClr val="183650"/>
                </a:solidFill>
                <a:latin typeface="Trebuchet MS"/>
                <a:ea typeface="Trebuchet MS"/>
                <a:cs typeface="Trebuchet MS"/>
                <a:sym typeface="Trebuchet MS"/>
              </a:rPr>
              <a:t>IVORY COAST, MALI, BURKINA FASO, BURUNDI, MOROCCO, SENEGAL, TANZANIA, SOUTH AFRICA, UGANDA, RWANDA, CONGO- KINSHASA, ZIMBABWE, TOGO, ZAMBIA, KENYA, NIGER, MAURITIUS, NAMIBIA.</a:t>
            </a:r>
          </a:p>
        </p:txBody>
      </p:sp>
      <p:sp>
        <p:nvSpPr>
          <p:cNvPr id="22" name="TextBox 22"/>
          <p:cNvSpPr txBox="1"/>
          <p:nvPr/>
        </p:nvSpPr>
        <p:spPr>
          <a:xfrm>
            <a:off x="8584821" y="3388849"/>
            <a:ext cx="957953" cy="632224"/>
          </a:xfrm>
          <a:prstGeom prst="rect">
            <a:avLst/>
          </a:prstGeom>
        </p:spPr>
        <p:txBody>
          <a:bodyPr lIns="0" tIns="0" rIns="0" bIns="0" rtlCol="0" anchor="t">
            <a:spAutoFit/>
          </a:bodyPr>
          <a:lstStyle/>
          <a:p>
            <a:pPr>
              <a:lnSpc>
                <a:spcPts val="5367"/>
              </a:lnSpc>
            </a:pPr>
            <a:r>
              <a:rPr lang="en-US" sz="3834" b="1" spc="23">
                <a:solidFill>
                  <a:srgbClr val="5BC2E7"/>
                </a:solidFill>
                <a:latin typeface="Trebuchet MS Bold"/>
                <a:ea typeface="Trebuchet MS Bold"/>
                <a:cs typeface="Trebuchet MS Bold"/>
                <a:sym typeface="Trebuchet MS Bold"/>
              </a:rPr>
              <a:t>50+</a:t>
            </a:r>
          </a:p>
        </p:txBody>
      </p:sp>
      <p:sp>
        <p:nvSpPr>
          <p:cNvPr id="23" name="TextBox 23"/>
          <p:cNvSpPr txBox="1"/>
          <p:nvPr/>
        </p:nvSpPr>
        <p:spPr>
          <a:xfrm>
            <a:off x="9566296" y="3557113"/>
            <a:ext cx="1577465" cy="410369"/>
          </a:xfrm>
          <a:prstGeom prst="rect">
            <a:avLst/>
          </a:prstGeom>
        </p:spPr>
        <p:txBody>
          <a:bodyPr lIns="0" tIns="0" rIns="0" bIns="0" rtlCol="0" anchor="t">
            <a:spAutoFit/>
          </a:bodyPr>
          <a:lstStyle/>
          <a:p>
            <a:pPr>
              <a:lnSpc>
                <a:spcPts val="1625"/>
              </a:lnSpc>
            </a:pPr>
            <a:r>
              <a:rPr lang="en-US" sz="1533" b="1" spc="9">
                <a:solidFill>
                  <a:srgbClr val="183650"/>
                </a:solidFill>
                <a:latin typeface="Trebuchet MS Bold"/>
                <a:ea typeface="Trebuchet MS Bold"/>
                <a:cs typeface="Trebuchet MS Bold"/>
                <a:sym typeface="Trebuchet MS Bold"/>
              </a:rPr>
              <a:t>EUROPE &amp; MIDDLE EAST</a:t>
            </a:r>
          </a:p>
        </p:txBody>
      </p:sp>
      <p:sp>
        <p:nvSpPr>
          <p:cNvPr id="24" name="TextBox 24"/>
          <p:cNvSpPr txBox="1"/>
          <p:nvPr/>
        </p:nvSpPr>
        <p:spPr>
          <a:xfrm>
            <a:off x="8584821" y="4044739"/>
            <a:ext cx="2451809" cy="569836"/>
          </a:xfrm>
          <a:prstGeom prst="rect">
            <a:avLst/>
          </a:prstGeom>
        </p:spPr>
        <p:txBody>
          <a:bodyPr lIns="0" tIns="0" rIns="0" bIns="0" rtlCol="0" anchor="t">
            <a:spAutoFit/>
          </a:bodyPr>
          <a:lstStyle/>
          <a:p>
            <a:pPr>
              <a:lnSpc>
                <a:spcPts val="873"/>
              </a:lnSpc>
              <a:spcBef>
                <a:spcPct val="0"/>
              </a:spcBef>
            </a:pPr>
            <a:r>
              <a:rPr lang="en-US" sz="733" dirty="0">
                <a:solidFill>
                  <a:srgbClr val="183650"/>
                </a:solidFill>
                <a:latin typeface="Trebuchet MS"/>
                <a:ea typeface="Trebuchet MS"/>
                <a:cs typeface="Trebuchet MS"/>
                <a:sym typeface="Trebuchet MS"/>
              </a:rPr>
              <a:t>ITALY, BELGIUM, SWITZERLAND, SPAIN, GERMANY, </a:t>
            </a:r>
            <a:br>
              <a:rPr lang="en-US" sz="733" dirty="0">
                <a:solidFill>
                  <a:srgbClr val="183650"/>
                </a:solidFill>
                <a:latin typeface="Trebuchet MS"/>
                <a:ea typeface="Trebuchet MS"/>
                <a:cs typeface="Trebuchet MS"/>
                <a:sym typeface="Trebuchet MS"/>
              </a:rPr>
            </a:br>
            <a:r>
              <a:rPr lang="en-US" sz="733" dirty="0">
                <a:solidFill>
                  <a:srgbClr val="183650"/>
                </a:solidFill>
                <a:latin typeface="Trebuchet MS"/>
                <a:ea typeface="Trebuchet MS"/>
                <a:cs typeface="Trebuchet MS"/>
                <a:sym typeface="Trebuchet MS"/>
              </a:rPr>
              <a:t>UNITED KINGDOM, FRANCE, ROMANIA, AUSTRIA, SWEDEN, POLAND, CZECHIA, HUNGARY, PORTUGAL, </a:t>
            </a:r>
            <a:br>
              <a:rPr lang="en-US" sz="733" dirty="0">
                <a:solidFill>
                  <a:srgbClr val="183650"/>
                </a:solidFill>
                <a:latin typeface="Trebuchet MS"/>
                <a:ea typeface="Trebuchet MS"/>
                <a:cs typeface="Trebuchet MS"/>
                <a:sym typeface="Trebuchet MS"/>
              </a:rPr>
            </a:br>
            <a:r>
              <a:rPr lang="en-US" sz="733" dirty="0">
                <a:solidFill>
                  <a:srgbClr val="183650"/>
                </a:solidFill>
                <a:latin typeface="Trebuchet MS"/>
                <a:ea typeface="Trebuchet MS"/>
                <a:cs typeface="Trebuchet MS"/>
                <a:sym typeface="Trebuchet MS"/>
              </a:rPr>
              <a:t>NETHERLANDS, FINLAND, UNITED ARAB EMIRATES, TURKEY, EGYPT, IRELAND.</a:t>
            </a:r>
          </a:p>
        </p:txBody>
      </p:sp>
      <p:sp>
        <p:nvSpPr>
          <p:cNvPr id="25" name="TextBox 25"/>
          <p:cNvSpPr txBox="1"/>
          <p:nvPr/>
        </p:nvSpPr>
        <p:spPr>
          <a:xfrm>
            <a:off x="8584821" y="4655271"/>
            <a:ext cx="957953" cy="632224"/>
          </a:xfrm>
          <a:prstGeom prst="rect">
            <a:avLst/>
          </a:prstGeom>
        </p:spPr>
        <p:txBody>
          <a:bodyPr lIns="0" tIns="0" rIns="0" bIns="0" rtlCol="0" anchor="t">
            <a:spAutoFit/>
          </a:bodyPr>
          <a:lstStyle/>
          <a:p>
            <a:pPr>
              <a:lnSpc>
                <a:spcPts val="5367"/>
              </a:lnSpc>
            </a:pPr>
            <a:r>
              <a:rPr lang="en-US" sz="3834" b="1" spc="23">
                <a:solidFill>
                  <a:srgbClr val="5BC2E7"/>
                </a:solidFill>
                <a:latin typeface="Trebuchet MS Bold"/>
                <a:ea typeface="Trebuchet MS Bold"/>
                <a:cs typeface="Trebuchet MS Bold"/>
                <a:sym typeface="Trebuchet MS Bold"/>
              </a:rPr>
              <a:t>28+</a:t>
            </a:r>
          </a:p>
        </p:txBody>
      </p:sp>
      <p:sp>
        <p:nvSpPr>
          <p:cNvPr id="26" name="TextBox 26"/>
          <p:cNvSpPr txBox="1"/>
          <p:nvPr/>
        </p:nvSpPr>
        <p:spPr>
          <a:xfrm>
            <a:off x="9566296" y="4925136"/>
            <a:ext cx="1577465" cy="205184"/>
          </a:xfrm>
          <a:prstGeom prst="rect">
            <a:avLst/>
          </a:prstGeom>
        </p:spPr>
        <p:txBody>
          <a:bodyPr lIns="0" tIns="0" rIns="0" bIns="0" rtlCol="0" anchor="t">
            <a:spAutoFit/>
          </a:bodyPr>
          <a:lstStyle/>
          <a:p>
            <a:pPr>
              <a:lnSpc>
                <a:spcPts val="1625"/>
              </a:lnSpc>
            </a:pPr>
            <a:r>
              <a:rPr lang="en-US" sz="1533" b="1" spc="9">
                <a:solidFill>
                  <a:srgbClr val="183650"/>
                </a:solidFill>
                <a:latin typeface="Trebuchet MS Bold"/>
                <a:ea typeface="Trebuchet MS Bold"/>
                <a:cs typeface="Trebuchet MS Bold"/>
                <a:sym typeface="Trebuchet MS Bold"/>
              </a:rPr>
              <a:t>ASIA &amp; OCEANIA</a:t>
            </a:r>
          </a:p>
        </p:txBody>
      </p:sp>
      <p:sp>
        <p:nvSpPr>
          <p:cNvPr id="27" name="TextBox 27"/>
          <p:cNvSpPr txBox="1"/>
          <p:nvPr/>
        </p:nvSpPr>
        <p:spPr>
          <a:xfrm>
            <a:off x="8584821" y="5311162"/>
            <a:ext cx="2451809" cy="339004"/>
          </a:xfrm>
          <a:prstGeom prst="rect">
            <a:avLst/>
          </a:prstGeom>
        </p:spPr>
        <p:txBody>
          <a:bodyPr lIns="0" tIns="0" rIns="0" bIns="0" rtlCol="0" anchor="t">
            <a:spAutoFit/>
          </a:bodyPr>
          <a:lstStyle/>
          <a:p>
            <a:pPr>
              <a:lnSpc>
                <a:spcPts val="873"/>
              </a:lnSpc>
              <a:spcBef>
                <a:spcPct val="0"/>
              </a:spcBef>
            </a:pPr>
            <a:r>
              <a:rPr lang="en-US" sz="733" dirty="0">
                <a:solidFill>
                  <a:srgbClr val="183650"/>
                </a:solidFill>
                <a:latin typeface="Trebuchet MS"/>
                <a:ea typeface="Trebuchet MS"/>
                <a:cs typeface="Trebuchet MS"/>
                <a:sym typeface="Trebuchet MS"/>
              </a:rPr>
              <a:t>THAILAND, CHINA, VIETNAM, HONG KONG SAR CHINA, INDONESIA, PAKISTAN, PHILIPPINES, JAPAN, INDIA, SINGAPORE, TAIWAN, AUSTRALIA.</a:t>
            </a:r>
          </a:p>
        </p:txBody>
      </p:sp>
      <p:sp>
        <p:nvSpPr>
          <p:cNvPr id="28" name="TextBox 28"/>
          <p:cNvSpPr txBox="1"/>
          <p:nvPr/>
        </p:nvSpPr>
        <p:spPr>
          <a:xfrm>
            <a:off x="765609" y="5319538"/>
            <a:ext cx="1350524" cy="487313"/>
          </a:xfrm>
          <a:prstGeom prst="rect">
            <a:avLst/>
          </a:prstGeom>
        </p:spPr>
        <p:txBody>
          <a:bodyPr lIns="0" tIns="0" rIns="0" bIns="0" rtlCol="0" anchor="t">
            <a:spAutoFit/>
          </a:bodyPr>
          <a:lstStyle/>
          <a:p>
            <a:pPr>
              <a:lnSpc>
                <a:spcPts val="1922"/>
              </a:lnSpc>
            </a:pPr>
            <a:r>
              <a:rPr lang="en-US" sz="1866" b="1">
                <a:solidFill>
                  <a:srgbClr val="5BC2E7"/>
                </a:solidFill>
                <a:latin typeface="Trebuchet MS Bold"/>
                <a:ea typeface="Trebuchet MS Bold"/>
                <a:cs typeface="Trebuchet MS Bold"/>
                <a:sym typeface="Trebuchet MS Bold"/>
              </a:rPr>
              <a:t>NETWORK</a:t>
            </a:r>
          </a:p>
          <a:p>
            <a:pPr>
              <a:lnSpc>
                <a:spcPts val="1922"/>
              </a:lnSpc>
            </a:pPr>
            <a:r>
              <a:rPr lang="en-US" sz="1866" b="1">
                <a:solidFill>
                  <a:srgbClr val="5BC2E7"/>
                </a:solidFill>
                <a:latin typeface="Trebuchet MS Bold"/>
                <a:ea typeface="Trebuchet MS Bold"/>
                <a:cs typeface="Trebuchet MS Bold"/>
                <a:sym typeface="Trebuchet MS Bold"/>
              </a:rPr>
              <a:t>EXPANSION</a:t>
            </a:r>
          </a:p>
        </p:txBody>
      </p:sp>
      <p:sp>
        <p:nvSpPr>
          <p:cNvPr id="29" name="TextBox 29"/>
          <p:cNvSpPr txBox="1"/>
          <p:nvPr/>
        </p:nvSpPr>
        <p:spPr>
          <a:xfrm>
            <a:off x="2843886" y="5262388"/>
            <a:ext cx="1413793" cy="602601"/>
          </a:xfrm>
          <a:prstGeom prst="rect">
            <a:avLst/>
          </a:prstGeom>
        </p:spPr>
        <p:txBody>
          <a:bodyPr lIns="0" tIns="0" rIns="0" bIns="0" rtlCol="0" anchor="t">
            <a:spAutoFit/>
          </a:bodyPr>
          <a:lstStyle/>
          <a:p>
            <a:pPr>
              <a:lnSpc>
                <a:spcPts val="1213"/>
              </a:lnSpc>
            </a:pPr>
            <a:r>
              <a:rPr lang="en-US" sz="867">
                <a:solidFill>
                  <a:srgbClr val="FFFFFF"/>
                </a:solidFill>
                <a:latin typeface="Trebuchet MS"/>
                <a:ea typeface="Trebuchet MS"/>
                <a:cs typeface="Trebuchet MS"/>
                <a:sym typeface="Trebuchet MS"/>
              </a:rPr>
              <a:t>Network expansion includes, on average, the addition of 7 new offices each year.</a:t>
            </a:r>
          </a:p>
        </p:txBody>
      </p:sp>
      <p:sp>
        <p:nvSpPr>
          <p:cNvPr id="30" name="TextBox 30"/>
          <p:cNvSpPr txBox="1"/>
          <p:nvPr/>
        </p:nvSpPr>
        <p:spPr>
          <a:xfrm>
            <a:off x="5107981" y="5262388"/>
            <a:ext cx="1634544" cy="448713"/>
          </a:xfrm>
          <a:prstGeom prst="rect">
            <a:avLst/>
          </a:prstGeom>
        </p:spPr>
        <p:txBody>
          <a:bodyPr lIns="0" tIns="0" rIns="0" bIns="0" rtlCol="0" anchor="t">
            <a:spAutoFit/>
          </a:bodyPr>
          <a:lstStyle/>
          <a:p>
            <a:pPr>
              <a:lnSpc>
                <a:spcPts val="1213"/>
              </a:lnSpc>
            </a:pPr>
            <a:r>
              <a:rPr lang="en-US" sz="867">
                <a:solidFill>
                  <a:srgbClr val="FFFFFF"/>
                </a:solidFill>
                <a:latin typeface="Trebuchet MS"/>
                <a:ea typeface="Trebuchet MS"/>
                <a:cs typeface="Trebuchet MS"/>
                <a:sym typeface="Trebuchet MS"/>
              </a:rPr>
              <a:t>CW implementation of operating systems in Germany, Switzerland and other countries.</a:t>
            </a:r>
          </a:p>
        </p:txBody>
      </p:sp>
      <p:sp>
        <p:nvSpPr>
          <p:cNvPr id="31" name="TextBox 31"/>
          <p:cNvSpPr txBox="1"/>
          <p:nvPr/>
        </p:nvSpPr>
        <p:spPr>
          <a:xfrm>
            <a:off x="1596741" y="831744"/>
            <a:ext cx="3908083" cy="354969"/>
          </a:xfrm>
          <a:prstGeom prst="rect">
            <a:avLst/>
          </a:prstGeom>
        </p:spPr>
        <p:txBody>
          <a:bodyPr lIns="0" tIns="0" rIns="0" bIns="0" rtlCol="0" anchor="t">
            <a:spAutoFit/>
          </a:bodyPr>
          <a:lstStyle/>
          <a:p>
            <a:pPr algn="ctr">
              <a:lnSpc>
                <a:spcPts val="2880"/>
              </a:lnSpc>
            </a:pPr>
            <a:r>
              <a:rPr lang="en-US" sz="2400" b="1">
                <a:solidFill>
                  <a:srgbClr val="FFFFFF"/>
                </a:solidFill>
                <a:latin typeface="Montserrat 2 Bold"/>
                <a:ea typeface="Montserrat 2 Bold"/>
                <a:cs typeface="Montserrat 2 Bold"/>
                <a:sym typeface="Montserrat 2 Bold"/>
              </a:rPr>
              <a:t>GLOBAL OFFICES</a:t>
            </a:r>
          </a:p>
        </p:txBody>
      </p:sp>
      <p:sp>
        <p:nvSpPr>
          <p:cNvPr id="32" name="TextBox 32"/>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INTRODUCING FRACHT GROUP</a:t>
            </a:r>
          </a:p>
        </p:txBody>
      </p:sp>
      <p:sp>
        <p:nvSpPr>
          <p:cNvPr id="33" name="TextBox 33"/>
          <p:cNvSpPr txBox="1"/>
          <p:nvPr/>
        </p:nvSpPr>
        <p:spPr>
          <a:xfrm>
            <a:off x="11516926" y="6153150"/>
            <a:ext cx="8015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7</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73650"/>
        </a:solidFill>
        <a:effectLst/>
      </p:bgPr>
    </p:bg>
    <p:spTree>
      <p:nvGrpSpPr>
        <p:cNvPr id="1" name=""/>
        <p:cNvGrpSpPr/>
        <p:nvPr/>
      </p:nvGrpSpPr>
      <p:grpSpPr>
        <a:xfrm>
          <a:off x="0" y="0"/>
          <a:ext cx="0" cy="0"/>
          <a:chOff x="0" y="0"/>
          <a:chExt cx="0" cy="0"/>
        </a:xfrm>
      </p:grpSpPr>
      <p:sp>
        <p:nvSpPr>
          <p:cNvPr id="5" name="Freeform 5"/>
          <p:cNvSpPr>
            <a:spLocks noGrp="1" noRot="1" noMove="1" noResize="1" noEditPoints="1" noAdjustHandles="1" noChangeArrowheads="1" noChangeShapeType="1"/>
          </p:cNvSpPr>
          <p:nvPr/>
        </p:nvSpPr>
        <p:spPr>
          <a:xfrm>
            <a:off x="9681217" y="375553"/>
            <a:ext cx="1824983" cy="310247"/>
          </a:xfrm>
          <a:custGeom>
            <a:avLst/>
            <a:gdLst/>
            <a:ahLst/>
            <a:cxnLst/>
            <a:rect l="l" t="t" r="r" b="b"/>
            <a:pathLst>
              <a:path w="2737475" h="465371">
                <a:moveTo>
                  <a:pt x="0" y="0"/>
                </a:moveTo>
                <a:lnTo>
                  <a:pt x="2737475" y="0"/>
                </a:lnTo>
                <a:lnTo>
                  <a:pt x="2737475" y="465371"/>
                </a:lnTo>
                <a:lnTo>
                  <a:pt x="0" y="465371"/>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TextBox 6"/>
          <p:cNvSpPr txBox="1"/>
          <p:nvPr/>
        </p:nvSpPr>
        <p:spPr>
          <a:xfrm>
            <a:off x="991723" y="975848"/>
            <a:ext cx="3027631" cy="354969"/>
          </a:xfrm>
          <a:prstGeom prst="rect">
            <a:avLst/>
          </a:prstGeom>
        </p:spPr>
        <p:txBody>
          <a:bodyPr lIns="0" tIns="0" rIns="0" bIns="0" rtlCol="0" anchor="t">
            <a:spAutoFit/>
          </a:bodyPr>
          <a:lstStyle/>
          <a:p>
            <a:pPr>
              <a:lnSpc>
                <a:spcPts val="2881"/>
              </a:lnSpc>
            </a:pPr>
            <a:r>
              <a:rPr lang="en-US" sz="2401" b="1">
                <a:solidFill>
                  <a:srgbClr val="FFFFFF"/>
                </a:solidFill>
                <a:latin typeface="Montserrat 2 Bold"/>
                <a:ea typeface="Montserrat 2 Bold"/>
                <a:cs typeface="Montserrat 2 Bold"/>
                <a:sym typeface="Montserrat 2 Bold"/>
              </a:rPr>
              <a:t>GLOBAL OFFICES</a:t>
            </a:r>
          </a:p>
        </p:txBody>
      </p:sp>
      <p:sp>
        <p:nvSpPr>
          <p:cNvPr id="7" name="TextBox 7"/>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INTRODUCING FRACHT GROUP</a:t>
            </a:r>
          </a:p>
        </p:txBody>
      </p:sp>
      <p:sp>
        <p:nvSpPr>
          <p:cNvPr id="8" name="TextBox 8"/>
          <p:cNvSpPr txBox="1"/>
          <p:nvPr/>
        </p:nvSpPr>
        <p:spPr>
          <a:xfrm>
            <a:off x="11513719" y="6153150"/>
            <a:ext cx="86563"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8</a:t>
            </a:r>
          </a:p>
        </p:txBody>
      </p:sp>
      <p:sp>
        <p:nvSpPr>
          <p:cNvPr id="9" name="Freeform 9"/>
          <p:cNvSpPr>
            <a:spLocks noGrp="1" noRot="1" noMove="1" noResize="1" noEditPoints="1" noAdjustHandles="1" noChangeArrowheads="1" noChangeShapeType="1"/>
          </p:cNvSpPr>
          <p:nvPr/>
        </p:nvSpPr>
        <p:spPr>
          <a:xfrm>
            <a:off x="1764879" y="1337798"/>
            <a:ext cx="8662243" cy="4872512"/>
          </a:xfrm>
          <a:custGeom>
            <a:avLst/>
            <a:gdLst/>
            <a:ahLst/>
            <a:cxnLst/>
            <a:rect l="l" t="t" r="r" b="b"/>
            <a:pathLst>
              <a:path w="12993365" h="7308768">
                <a:moveTo>
                  <a:pt x="0" y="0"/>
                </a:moveTo>
                <a:lnTo>
                  <a:pt x="12993364" y="0"/>
                </a:lnTo>
                <a:lnTo>
                  <a:pt x="12993364" y="7308767"/>
                </a:lnTo>
                <a:lnTo>
                  <a:pt x="0" y="7308767"/>
                </a:lnTo>
                <a:lnTo>
                  <a:pt x="0" y="0"/>
                </a:lnTo>
                <a:close/>
              </a:path>
            </a:pathLst>
          </a:custGeom>
          <a:blipFill>
            <a:blip r:embed="rId3"/>
            <a:stretch>
              <a:fillRect/>
            </a:stretch>
          </a:blipFill>
        </p:spPr>
        <p:txBody>
          <a:bodyPr/>
          <a:lstStyle/>
          <a:p>
            <a:endParaRPr lang="en-US" sz="1200"/>
          </a:p>
        </p:txBody>
      </p:sp>
      <p:sp>
        <p:nvSpPr>
          <p:cNvPr id="10" name="Freeform 10"/>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p:nvPr/>
        </p:nvSpPr>
        <p:spPr>
          <a:xfrm flipH="1">
            <a:off x="0" y="4862200"/>
            <a:ext cx="12192000" cy="1995800"/>
          </a:xfrm>
          <a:custGeom>
            <a:avLst/>
            <a:gdLst/>
            <a:ahLst/>
            <a:cxnLst/>
            <a:rect l="l" t="t" r="r" b="b"/>
            <a:pathLst>
              <a:path w="18288000" h="4607943">
                <a:moveTo>
                  <a:pt x="18288000" y="0"/>
                </a:moveTo>
                <a:lnTo>
                  <a:pt x="0" y="0"/>
                </a:lnTo>
                <a:lnTo>
                  <a:pt x="0" y="4607943"/>
                </a:lnTo>
                <a:lnTo>
                  <a:pt x="18288000" y="4607943"/>
                </a:lnTo>
                <a:lnTo>
                  <a:pt x="1828800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 name="Freeform 5"/>
          <p:cNvSpPr>
            <a:spLocks noGrp="1" noRot="1" noMove="1" noResize="1" noEditPoints="1" noAdjustHandles="1" noChangeArrowheads="1" noChangeShapeType="1"/>
          </p:cNvSpPr>
          <p:nvPr/>
        </p:nvSpPr>
        <p:spPr>
          <a:xfrm>
            <a:off x="0" y="4862201"/>
            <a:ext cx="12192000" cy="1995799"/>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4706"/>
            </a:srgbClr>
          </a:solidFill>
        </p:spPr>
        <p:txBody>
          <a:bodyPr/>
          <a:lstStyle/>
          <a:p>
            <a:endParaRPr lang="en-US" sz="1200" dirty="0"/>
          </a:p>
        </p:txBody>
      </p:sp>
      <p:sp>
        <p:nvSpPr>
          <p:cNvPr id="6" name="Freeform 6"/>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7" name="Group 7"/>
          <p:cNvGrpSpPr/>
          <p:nvPr/>
        </p:nvGrpSpPr>
        <p:grpSpPr>
          <a:xfrm>
            <a:off x="6659280" y="1768581"/>
            <a:ext cx="4449478" cy="2518530"/>
            <a:chOff x="0" y="0"/>
            <a:chExt cx="1757818" cy="994975"/>
          </a:xfrm>
        </p:grpSpPr>
        <p:sp>
          <p:nvSpPr>
            <p:cNvPr id="8" name="Freeform 8"/>
            <p:cNvSpPr/>
            <p:nvPr/>
          </p:nvSpPr>
          <p:spPr>
            <a:xfrm>
              <a:off x="0" y="0"/>
              <a:ext cx="1757818" cy="994975"/>
            </a:xfrm>
            <a:custGeom>
              <a:avLst/>
              <a:gdLst/>
              <a:ahLst/>
              <a:cxnLst/>
              <a:rect l="l" t="t" r="r" b="b"/>
              <a:pathLst>
                <a:path w="1757818" h="994975">
                  <a:moveTo>
                    <a:pt x="0" y="0"/>
                  </a:moveTo>
                  <a:lnTo>
                    <a:pt x="1757818" y="0"/>
                  </a:lnTo>
                  <a:lnTo>
                    <a:pt x="1757818" y="994975"/>
                  </a:lnTo>
                  <a:lnTo>
                    <a:pt x="0" y="994975"/>
                  </a:lnTo>
                  <a:close/>
                </a:path>
              </a:pathLst>
            </a:custGeom>
            <a:solidFill>
              <a:srgbClr val="FFFFFF"/>
            </a:solidFill>
          </p:spPr>
          <p:txBody>
            <a:bodyPr/>
            <a:lstStyle/>
            <a:p>
              <a:endParaRPr lang="en-US" sz="1200"/>
            </a:p>
          </p:txBody>
        </p:sp>
        <p:sp>
          <p:nvSpPr>
            <p:cNvPr id="9" name="TextBox 9"/>
            <p:cNvSpPr txBox="1"/>
            <p:nvPr/>
          </p:nvSpPr>
          <p:spPr>
            <a:xfrm>
              <a:off x="0" y="-9525"/>
              <a:ext cx="1757818" cy="1004500"/>
            </a:xfrm>
            <a:prstGeom prst="rect">
              <a:avLst/>
            </a:prstGeom>
          </p:spPr>
          <p:txBody>
            <a:bodyPr lIns="33867" tIns="33867" rIns="33867" bIns="33867" rtlCol="0" anchor="ctr"/>
            <a:lstStyle/>
            <a:p>
              <a:pPr algn="ctr">
                <a:lnSpc>
                  <a:spcPts val="1397"/>
                </a:lnSpc>
              </a:pPr>
              <a:endParaRPr sz="1200"/>
            </a:p>
          </p:txBody>
        </p:sp>
      </p:grpSp>
      <p:sp>
        <p:nvSpPr>
          <p:cNvPr id="10" name="TextBox 10"/>
          <p:cNvSpPr txBox="1"/>
          <p:nvPr/>
        </p:nvSpPr>
        <p:spPr>
          <a:xfrm>
            <a:off x="1367576" y="3302322"/>
            <a:ext cx="4165145" cy="187231"/>
          </a:xfrm>
          <a:prstGeom prst="rect">
            <a:avLst/>
          </a:prstGeom>
        </p:spPr>
        <p:txBody>
          <a:bodyPr wrap="square" lIns="0" tIns="0" rIns="0" bIns="0" rtlCol="0" anchor="t">
            <a:spAutoFit/>
          </a:bodyPr>
          <a:lstStyle/>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Priority space allocations with top ocean &amp; air carriers.</a:t>
            </a:r>
          </a:p>
        </p:txBody>
      </p:sp>
      <p:sp>
        <p:nvSpPr>
          <p:cNvPr id="11" name="TextBox 11"/>
          <p:cNvSpPr txBox="1"/>
          <p:nvPr/>
        </p:nvSpPr>
        <p:spPr>
          <a:xfrm>
            <a:off x="1367576" y="3562328"/>
            <a:ext cx="3929638" cy="187231"/>
          </a:xfrm>
          <a:prstGeom prst="rect">
            <a:avLst/>
          </a:prstGeom>
        </p:spPr>
        <p:txBody>
          <a:bodyPr wrap="square" lIns="0" tIns="0" rIns="0" bIns="0" rtlCol="0" anchor="t">
            <a:spAutoFit/>
          </a:bodyPr>
          <a:lstStyle/>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Custom logistics solutions across all commodities.</a:t>
            </a:r>
          </a:p>
        </p:txBody>
      </p:sp>
      <p:sp>
        <p:nvSpPr>
          <p:cNvPr id="12" name="TextBox 12"/>
          <p:cNvSpPr txBox="1"/>
          <p:nvPr/>
        </p:nvSpPr>
        <p:spPr>
          <a:xfrm>
            <a:off x="1367576" y="3819604"/>
            <a:ext cx="3535442" cy="187231"/>
          </a:xfrm>
          <a:prstGeom prst="rect">
            <a:avLst/>
          </a:prstGeom>
        </p:spPr>
        <p:txBody>
          <a:bodyPr lIns="0" tIns="0" rIns="0" bIns="0" rtlCol="0" anchor="t">
            <a:spAutoFit/>
          </a:bodyPr>
          <a:lstStyle/>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Visibility tools with real-time tracking &amp; reporting.</a:t>
            </a:r>
          </a:p>
        </p:txBody>
      </p:sp>
      <p:sp>
        <p:nvSpPr>
          <p:cNvPr id="13" name="TextBox 13"/>
          <p:cNvSpPr txBox="1"/>
          <p:nvPr/>
        </p:nvSpPr>
        <p:spPr>
          <a:xfrm>
            <a:off x="1367576" y="4087298"/>
            <a:ext cx="4339541" cy="187231"/>
          </a:xfrm>
          <a:prstGeom prst="rect">
            <a:avLst/>
          </a:prstGeom>
        </p:spPr>
        <p:txBody>
          <a:bodyPr wrap="square" lIns="0" tIns="0" rIns="0" bIns="0" rtlCol="0" anchor="t">
            <a:spAutoFit/>
          </a:bodyPr>
          <a:lstStyle/>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Strong presence through global offices &amp; exclusive agents.</a:t>
            </a:r>
          </a:p>
        </p:txBody>
      </p:sp>
      <p:sp>
        <p:nvSpPr>
          <p:cNvPr id="14" name="TextBox 14"/>
          <p:cNvSpPr txBox="1">
            <a:spLocks noGrp="1" noRot="1" noMove="1" noResize="1" noEditPoints="1" noAdjustHandles="1" noChangeArrowheads="1" noChangeShapeType="1"/>
          </p:cNvSpPr>
          <p:nvPr/>
        </p:nvSpPr>
        <p:spPr>
          <a:xfrm>
            <a:off x="685800" y="6146800"/>
            <a:ext cx="2242751" cy="166328"/>
          </a:xfrm>
          <a:prstGeom prst="rect">
            <a:avLst/>
          </a:prstGeom>
        </p:spPr>
        <p:txBody>
          <a:bodyPr wrap="square"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INTRODUCING FRACHT GROUP</a:t>
            </a:r>
          </a:p>
        </p:txBody>
      </p:sp>
      <p:sp>
        <p:nvSpPr>
          <p:cNvPr id="15" name="TextBox 15"/>
          <p:cNvSpPr txBox="1"/>
          <p:nvPr/>
        </p:nvSpPr>
        <p:spPr>
          <a:xfrm>
            <a:off x="11515323" y="6153150"/>
            <a:ext cx="83356"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9</a:t>
            </a:r>
          </a:p>
        </p:txBody>
      </p:sp>
      <p:sp>
        <p:nvSpPr>
          <p:cNvPr id="16" name="TextBox 16"/>
          <p:cNvSpPr txBox="1"/>
          <p:nvPr/>
        </p:nvSpPr>
        <p:spPr>
          <a:xfrm>
            <a:off x="1367576" y="2149370"/>
            <a:ext cx="4240744" cy="347531"/>
          </a:xfrm>
          <a:prstGeom prst="rect">
            <a:avLst/>
          </a:prstGeom>
        </p:spPr>
        <p:txBody>
          <a:bodyPr wrap="square" lIns="0" tIns="0" rIns="0" bIns="0" rtlCol="0" anchor="t">
            <a:spAutoFit/>
          </a:bodyPr>
          <a:lstStyle/>
          <a:p>
            <a:pPr algn="just">
              <a:lnSpc>
                <a:spcPts val="1405"/>
              </a:lnSpc>
            </a:pPr>
            <a:r>
              <a:rPr lang="en-US" sz="1133" dirty="0">
                <a:solidFill>
                  <a:srgbClr val="183650"/>
                </a:solidFill>
                <a:latin typeface="Trebuchet MS"/>
                <a:ea typeface="Trebuchet MS"/>
                <a:cs typeface="Trebuchet MS"/>
                <a:sym typeface="Trebuchet MS"/>
              </a:rPr>
              <a:t>We assess and optimize your supply chain using custom strategies backed by a global network and deep carrier relationships.</a:t>
            </a:r>
          </a:p>
        </p:txBody>
      </p:sp>
      <p:sp>
        <p:nvSpPr>
          <p:cNvPr id="17" name="TextBox 17"/>
          <p:cNvSpPr txBox="1"/>
          <p:nvPr/>
        </p:nvSpPr>
        <p:spPr>
          <a:xfrm>
            <a:off x="6946621" y="2281652"/>
            <a:ext cx="1353506" cy="1803058"/>
          </a:xfrm>
          <a:prstGeom prst="rect">
            <a:avLst/>
          </a:prstGeom>
        </p:spPr>
        <p:txBody>
          <a:bodyPr lIns="0" tIns="0" rIns="0" bIns="0" rtlCol="0" anchor="t">
            <a:spAutoFit/>
          </a:bodyPr>
          <a:lstStyle/>
          <a:p>
            <a:pPr>
              <a:lnSpc>
                <a:spcPts val="2266"/>
              </a:lnSpc>
            </a:pPr>
            <a:r>
              <a:rPr lang="en-US" sz="1133" b="1">
                <a:solidFill>
                  <a:srgbClr val="183650"/>
                </a:solidFill>
                <a:latin typeface="Trebuchet MS Bold"/>
                <a:ea typeface="Trebuchet MS Bold"/>
                <a:cs typeface="Trebuchet MS Bold"/>
                <a:sym typeface="Trebuchet MS Bold"/>
              </a:rPr>
              <a:t>Core Services:</a:t>
            </a:r>
          </a:p>
          <a:p>
            <a:pPr marL="244698" lvl="1" indent="-122349">
              <a:lnSpc>
                <a:spcPts val="1983"/>
              </a:lnSpc>
              <a:buFont typeface="Arial"/>
              <a:buChar char="•"/>
            </a:pPr>
            <a:r>
              <a:rPr lang="en-US" sz="1133">
                <a:solidFill>
                  <a:srgbClr val="183650"/>
                </a:solidFill>
                <a:latin typeface="Trebuchet MS"/>
                <a:ea typeface="Trebuchet MS"/>
                <a:cs typeface="Trebuchet MS"/>
                <a:sym typeface="Trebuchet MS"/>
              </a:rPr>
              <a:t>Seafreight </a:t>
            </a:r>
          </a:p>
          <a:p>
            <a:pPr marL="244698" lvl="1" indent="-122349">
              <a:lnSpc>
                <a:spcPts val="1983"/>
              </a:lnSpc>
              <a:buFont typeface="Arial"/>
              <a:buChar char="•"/>
            </a:pPr>
            <a:r>
              <a:rPr lang="en-US" sz="1133">
                <a:solidFill>
                  <a:srgbClr val="183650"/>
                </a:solidFill>
                <a:latin typeface="Trebuchet MS"/>
                <a:ea typeface="Trebuchet MS"/>
                <a:cs typeface="Trebuchet MS"/>
                <a:sym typeface="Trebuchet MS"/>
              </a:rPr>
              <a:t>Airfreight</a:t>
            </a:r>
          </a:p>
          <a:p>
            <a:pPr marL="244698" lvl="1" indent="-122349">
              <a:lnSpc>
                <a:spcPts val="1983"/>
              </a:lnSpc>
              <a:buFont typeface="Arial"/>
              <a:buChar char="•"/>
            </a:pPr>
            <a:r>
              <a:rPr lang="en-US" sz="1133">
                <a:solidFill>
                  <a:srgbClr val="183650"/>
                </a:solidFill>
                <a:latin typeface="Trebuchet MS"/>
                <a:ea typeface="Trebuchet MS"/>
                <a:cs typeface="Trebuchet MS"/>
                <a:sym typeface="Trebuchet MS"/>
              </a:rPr>
              <a:t>Project Cargo</a:t>
            </a:r>
          </a:p>
          <a:p>
            <a:pPr marL="244698" lvl="1" indent="-122349">
              <a:lnSpc>
                <a:spcPts val="1983"/>
              </a:lnSpc>
              <a:buFont typeface="Arial"/>
              <a:buChar char="•"/>
            </a:pPr>
            <a:r>
              <a:rPr lang="en-US" sz="1133">
                <a:solidFill>
                  <a:srgbClr val="183650"/>
                </a:solidFill>
                <a:latin typeface="Trebuchet MS"/>
                <a:ea typeface="Trebuchet MS"/>
                <a:cs typeface="Trebuchet MS"/>
                <a:sym typeface="Trebuchet MS"/>
              </a:rPr>
              <a:t>Rail</a:t>
            </a:r>
          </a:p>
          <a:p>
            <a:pPr marL="244698" lvl="1" indent="-122349">
              <a:lnSpc>
                <a:spcPts val="1983"/>
              </a:lnSpc>
              <a:buFont typeface="Arial"/>
              <a:buChar char="•"/>
            </a:pPr>
            <a:r>
              <a:rPr lang="en-US" sz="1133">
                <a:solidFill>
                  <a:srgbClr val="183650"/>
                </a:solidFill>
                <a:latin typeface="Trebuchet MS"/>
                <a:ea typeface="Trebuchet MS"/>
                <a:cs typeface="Trebuchet MS"/>
                <a:sym typeface="Trebuchet MS"/>
              </a:rPr>
              <a:t>Trucking </a:t>
            </a:r>
          </a:p>
          <a:p>
            <a:pPr marL="244698" lvl="1" indent="-122349">
              <a:lnSpc>
                <a:spcPts val="1983"/>
              </a:lnSpc>
              <a:buFont typeface="Arial"/>
              <a:buChar char="•"/>
            </a:pPr>
            <a:r>
              <a:rPr lang="en-US" sz="1133">
                <a:solidFill>
                  <a:srgbClr val="183650"/>
                </a:solidFill>
                <a:latin typeface="Trebuchet MS"/>
                <a:ea typeface="Trebuchet MS"/>
                <a:cs typeface="Trebuchet MS"/>
                <a:sym typeface="Trebuchet MS"/>
              </a:rPr>
              <a:t>Warehousing</a:t>
            </a:r>
          </a:p>
        </p:txBody>
      </p:sp>
      <p:sp>
        <p:nvSpPr>
          <p:cNvPr id="18" name="TextBox 18"/>
          <p:cNvSpPr txBox="1"/>
          <p:nvPr/>
        </p:nvSpPr>
        <p:spPr>
          <a:xfrm>
            <a:off x="1367576" y="1209228"/>
            <a:ext cx="6122315" cy="354969"/>
          </a:xfrm>
          <a:prstGeom prst="rect">
            <a:avLst/>
          </a:prstGeom>
        </p:spPr>
        <p:txBody>
          <a:bodyPr lIns="0" tIns="0" rIns="0" bIns="0" rtlCol="0" anchor="t">
            <a:spAutoFit/>
          </a:bodyPr>
          <a:lstStyle/>
          <a:p>
            <a:pPr>
              <a:lnSpc>
                <a:spcPts val="2881"/>
              </a:lnSpc>
            </a:pPr>
            <a:r>
              <a:rPr lang="en-US" sz="2401" b="1">
                <a:solidFill>
                  <a:srgbClr val="183650"/>
                </a:solidFill>
                <a:latin typeface="Montserrat 2 Bold"/>
                <a:ea typeface="Montserrat 2 Bold"/>
                <a:cs typeface="Montserrat 2 Bold"/>
                <a:sym typeface="Montserrat 2 Bold"/>
              </a:rPr>
              <a:t>DOOR-TO-DOOR GLOBAL LOGISTICS </a:t>
            </a:r>
          </a:p>
        </p:txBody>
      </p:sp>
      <p:sp>
        <p:nvSpPr>
          <p:cNvPr id="19" name="TextBox 19"/>
          <p:cNvSpPr txBox="1"/>
          <p:nvPr/>
        </p:nvSpPr>
        <p:spPr>
          <a:xfrm>
            <a:off x="1367576" y="1743181"/>
            <a:ext cx="3612596" cy="213264"/>
          </a:xfrm>
          <a:prstGeom prst="rect">
            <a:avLst/>
          </a:prstGeom>
        </p:spPr>
        <p:txBody>
          <a:bodyPr lIns="0" tIns="0" rIns="0" bIns="0" rtlCol="0" anchor="t">
            <a:spAutoFit/>
          </a:bodyPr>
          <a:lstStyle/>
          <a:p>
            <a:pPr>
              <a:lnSpc>
                <a:spcPts val="1773"/>
              </a:lnSpc>
            </a:pPr>
            <a:r>
              <a:rPr lang="en-US" sz="1267" b="1" spc="7" dirty="0">
                <a:solidFill>
                  <a:srgbClr val="5BC2E7"/>
                </a:solidFill>
                <a:latin typeface="Montserrat 1 Bold"/>
                <a:ea typeface="Montserrat 1 Bold"/>
                <a:cs typeface="Montserrat 1 Bold"/>
                <a:sym typeface="Montserrat 1 Bold"/>
              </a:rPr>
              <a:t>Tailored, End-to-End Solutions</a:t>
            </a:r>
          </a:p>
        </p:txBody>
      </p:sp>
      <p:sp>
        <p:nvSpPr>
          <p:cNvPr id="20" name="TextBox 20"/>
          <p:cNvSpPr txBox="1"/>
          <p:nvPr/>
        </p:nvSpPr>
        <p:spPr>
          <a:xfrm>
            <a:off x="6940271" y="1972544"/>
            <a:ext cx="3808338" cy="210442"/>
          </a:xfrm>
          <a:prstGeom prst="rect">
            <a:avLst/>
          </a:prstGeom>
        </p:spPr>
        <p:txBody>
          <a:bodyPr lIns="0" tIns="0" rIns="0" bIns="0" rtlCol="0" anchor="t">
            <a:spAutoFit/>
          </a:bodyPr>
          <a:lstStyle/>
          <a:p>
            <a:pPr>
              <a:lnSpc>
                <a:spcPts val="1773"/>
              </a:lnSpc>
            </a:pPr>
            <a:r>
              <a:rPr lang="en-US" sz="1266" b="1">
                <a:solidFill>
                  <a:srgbClr val="183650"/>
                </a:solidFill>
                <a:latin typeface="Trebuchet MS Bold"/>
                <a:ea typeface="Trebuchet MS Bold"/>
                <a:cs typeface="Trebuchet MS Bold"/>
                <a:sym typeface="Trebuchet MS Bold"/>
              </a:rPr>
              <a:t>SERVICE HIGHLIGHTS</a:t>
            </a:r>
          </a:p>
        </p:txBody>
      </p:sp>
      <p:sp>
        <p:nvSpPr>
          <p:cNvPr id="21" name="TextBox 21"/>
          <p:cNvSpPr txBox="1"/>
          <p:nvPr/>
        </p:nvSpPr>
        <p:spPr>
          <a:xfrm>
            <a:off x="1367576" y="2993057"/>
            <a:ext cx="3608727" cy="210442"/>
          </a:xfrm>
          <a:prstGeom prst="rect">
            <a:avLst/>
          </a:prstGeom>
        </p:spPr>
        <p:txBody>
          <a:bodyPr lIns="0" tIns="0" rIns="0" bIns="0" rtlCol="0" anchor="t">
            <a:spAutoFit/>
          </a:bodyPr>
          <a:lstStyle/>
          <a:p>
            <a:pPr>
              <a:lnSpc>
                <a:spcPts val="1773"/>
              </a:lnSpc>
            </a:pPr>
            <a:r>
              <a:rPr lang="en-US" sz="1267" b="1">
                <a:solidFill>
                  <a:srgbClr val="183650"/>
                </a:solidFill>
                <a:latin typeface="Trebuchet MS Bold"/>
                <a:ea typeface="Trebuchet MS Bold"/>
                <a:cs typeface="Trebuchet MS Bold"/>
                <a:sym typeface="Trebuchet MS Bold"/>
              </a:rPr>
              <a:t>KEY CAPABILITIES</a:t>
            </a:r>
          </a:p>
        </p:txBody>
      </p:sp>
      <p:sp>
        <p:nvSpPr>
          <p:cNvPr id="22" name="TextBox 22"/>
          <p:cNvSpPr txBox="1"/>
          <p:nvPr/>
        </p:nvSpPr>
        <p:spPr>
          <a:xfrm>
            <a:off x="8516448" y="2281652"/>
            <a:ext cx="2375989" cy="1803058"/>
          </a:xfrm>
          <a:prstGeom prst="rect">
            <a:avLst/>
          </a:prstGeom>
        </p:spPr>
        <p:txBody>
          <a:bodyPr lIns="0" tIns="0" rIns="0" bIns="0" rtlCol="0" anchor="t">
            <a:spAutoFit/>
          </a:bodyPr>
          <a:lstStyle/>
          <a:p>
            <a:pPr>
              <a:lnSpc>
                <a:spcPts val="2267"/>
              </a:lnSpc>
            </a:pPr>
            <a:r>
              <a:rPr lang="en-US" sz="1133" b="1" dirty="0">
                <a:solidFill>
                  <a:srgbClr val="183650"/>
                </a:solidFill>
                <a:latin typeface="Trebuchet MS Bold"/>
                <a:ea typeface="Trebuchet MS Bold"/>
                <a:cs typeface="Trebuchet MS Bold"/>
                <a:sym typeface="Trebuchet MS Bold"/>
              </a:rPr>
              <a:t>Specialized Solutions:</a:t>
            </a:r>
          </a:p>
          <a:p>
            <a:pPr marL="244700" lvl="1" indent="-122349">
              <a:lnSpc>
                <a:spcPts val="1983"/>
              </a:lnSpc>
              <a:buFont typeface="Arial"/>
              <a:buChar char="•"/>
            </a:pPr>
            <a:r>
              <a:rPr lang="en-US" sz="1133" dirty="0">
                <a:solidFill>
                  <a:srgbClr val="183650"/>
                </a:solidFill>
                <a:latin typeface="Trebuchet MS"/>
                <a:ea typeface="Trebuchet MS"/>
                <a:cs typeface="Trebuchet MS"/>
                <a:sym typeface="Trebuchet MS"/>
              </a:rPr>
              <a:t>White Glove Delivery</a:t>
            </a:r>
          </a:p>
          <a:p>
            <a:pPr marL="244700" lvl="1" indent="-122349">
              <a:lnSpc>
                <a:spcPts val="1983"/>
              </a:lnSpc>
              <a:buFont typeface="Arial"/>
              <a:buChar char="•"/>
            </a:pPr>
            <a:r>
              <a:rPr lang="en-US" sz="1133" dirty="0">
                <a:solidFill>
                  <a:srgbClr val="183650"/>
                </a:solidFill>
                <a:latin typeface="Trebuchet MS"/>
                <a:ea typeface="Trebuchet MS"/>
                <a:cs typeface="Trebuchet MS"/>
                <a:sym typeface="Trebuchet MS"/>
              </a:rPr>
              <a:t>Supervised Offloading</a:t>
            </a:r>
          </a:p>
          <a:p>
            <a:pPr marL="244700" lvl="1" indent="-122349">
              <a:lnSpc>
                <a:spcPts val="1983"/>
              </a:lnSpc>
              <a:buFont typeface="Arial"/>
              <a:buChar char="•"/>
            </a:pPr>
            <a:r>
              <a:rPr lang="en-US" sz="1133" dirty="0">
                <a:solidFill>
                  <a:srgbClr val="183650"/>
                </a:solidFill>
                <a:latin typeface="Trebuchet MS"/>
                <a:ea typeface="Trebuchet MS"/>
                <a:cs typeface="Trebuchet MS"/>
                <a:sym typeface="Trebuchet MS"/>
              </a:rPr>
              <a:t>Barge Services &amp; Final Mile</a:t>
            </a:r>
          </a:p>
          <a:p>
            <a:pPr marL="244700" lvl="1" indent="-122349">
              <a:lnSpc>
                <a:spcPts val="1983"/>
              </a:lnSpc>
              <a:buFont typeface="Arial"/>
              <a:buChar char="•"/>
            </a:pPr>
            <a:r>
              <a:rPr lang="en-US" sz="1133" dirty="0">
                <a:solidFill>
                  <a:srgbClr val="183650"/>
                </a:solidFill>
                <a:latin typeface="Trebuchet MS"/>
                <a:ea typeface="Trebuchet MS"/>
                <a:cs typeface="Trebuchet MS"/>
                <a:sym typeface="Trebuchet MS"/>
              </a:rPr>
              <a:t>Custom Services (Export/Import)</a:t>
            </a:r>
          </a:p>
          <a:p>
            <a:pPr marL="244700" lvl="1" indent="-122349">
              <a:lnSpc>
                <a:spcPts val="1983"/>
              </a:lnSpc>
              <a:buFont typeface="Arial"/>
              <a:buChar char="•"/>
            </a:pPr>
            <a:r>
              <a:rPr lang="en-US" sz="1133" dirty="0">
                <a:solidFill>
                  <a:srgbClr val="183650"/>
                </a:solidFill>
                <a:latin typeface="Trebuchet MS"/>
                <a:ea typeface="Trebuchet MS"/>
                <a:cs typeface="Trebuchet MS"/>
                <a:sym typeface="Trebuchet MS"/>
              </a:rPr>
              <a:t>3PL/4PL </a:t>
            </a:r>
          </a:p>
          <a:p>
            <a:pPr marL="244700" lvl="1" indent="-122349">
              <a:lnSpc>
                <a:spcPts val="1983"/>
              </a:lnSpc>
              <a:buFont typeface="Arial"/>
              <a:buChar char="•"/>
            </a:pPr>
            <a:r>
              <a:rPr lang="en-US" sz="1133" dirty="0">
                <a:solidFill>
                  <a:srgbClr val="183650"/>
                </a:solidFill>
                <a:latin typeface="Trebuchet MS"/>
                <a:ea typeface="Trebuchet MS"/>
                <a:cs typeface="Trebuchet MS"/>
                <a:sym typeface="Trebuchet MS"/>
              </a:rPr>
              <a:t>Charters (Air/Ocean)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5715457" cy="6858000"/>
          </a:xfrm>
          <a:custGeom>
            <a:avLst/>
            <a:gdLst/>
            <a:ahLst/>
            <a:cxnLst/>
            <a:rect l="l" t="t" r="r" b="b"/>
            <a:pathLst>
              <a:path w="9414454" h="10436952">
                <a:moveTo>
                  <a:pt x="0" y="0"/>
                </a:moveTo>
                <a:lnTo>
                  <a:pt x="9414455" y="0"/>
                </a:lnTo>
                <a:lnTo>
                  <a:pt x="9414455" y="10436952"/>
                </a:lnTo>
                <a:lnTo>
                  <a:pt x="0" y="1043695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6" name="TextBox 6"/>
          <p:cNvSpPr txBox="1"/>
          <p:nvPr/>
        </p:nvSpPr>
        <p:spPr>
          <a:xfrm>
            <a:off x="6674489" y="1975333"/>
            <a:ext cx="4558479" cy="213264"/>
          </a:xfrm>
          <a:prstGeom prst="rect">
            <a:avLst/>
          </a:prstGeom>
        </p:spPr>
        <p:txBody>
          <a:bodyPr lIns="0" tIns="0" rIns="0" bIns="0" rtlCol="0" anchor="t">
            <a:spAutoFit/>
          </a:bodyPr>
          <a:lstStyle/>
          <a:p>
            <a:pPr>
              <a:lnSpc>
                <a:spcPts val="1773"/>
              </a:lnSpc>
            </a:pPr>
            <a:r>
              <a:rPr lang="en-US" sz="1266" b="1" spc="7" dirty="0">
                <a:solidFill>
                  <a:srgbClr val="5BC2E7"/>
                </a:solidFill>
                <a:latin typeface="Montserrat 1 Bold"/>
                <a:ea typeface="Montserrat 1 Bold"/>
                <a:cs typeface="Montserrat 1 Bold"/>
                <a:sym typeface="Montserrat 1 Bold"/>
              </a:rPr>
              <a:t>Control Tower Methodology</a:t>
            </a:r>
          </a:p>
        </p:txBody>
      </p:sp>
      <p:sp>
        <p:nvSpPr>
          <p:cNvPr id="7" name="TextBox 7"/>
          <p:cNvSpPr txBox="1"/>
          <p:nvPr/>
        </p:nvSpPr>
        <p:spPr>
          <a:xfrm>
            <a:off x="6674489" y="1460593"/>
            <a:ext cx="4424815" cy="354969"/>
          </a:xfrm>
          <a:prstGeom prst="rect">
            <a:avLst/>
          </a:prstGeom>
        </p:spPr>
        <p:txBody>
          <a:bodyPr lIns="0" tIns="0" rIns="0" bIns="0" rtlCol="0" anchor="t">
            <a:spAutoFit/>
          </a:bodyPr>
          <a:lstStyle/>
          <a:p>
            <a:pPr>
              <a:lnSpc>
                <a:spcPts val="2881"/>
              </a:lnSpc>
            </a:pPr>
            <a:r>
              <a:rPr lang="en-US" sz="2401" b="1" dirty="0">
                <a:solidFill>
                  <a:srgbClr val="183650"/>
                </a:solidFill>
                <a:latin typeface="Montserrat 2 Bold"/>
                <a:ea typeface="Montserrat 2 Bold"/>
                <a:cs typeface="Montserrat 2 Bold"/>
                <a:sym typeface="Montserrat 2 Bold"/>
              </a:rPr>
              <a:t>ACCOUNT MANAGEMENT</a:t>
            </a:r>
          </a:p>
        </p:txBody>
      </p:sp>
      <p:sp>
        <p:nvSpPr>
          <p:cNvPr id="8" name="TextBox 8"/>
          <p:cNvSpPr txBox="1"/>
          <p:nvPr/>
        </p:nvSpPr>
        <p:spPr>
          <a:xfrm>
            <a:off x="6674489" y="3620634"/>
            <a:ext cx="2162783" cy="179536"/>
          </a:xfrm>
          <a:prstGeom prst="rect">
            <a:avLst/>
          </a:prstGeom>
        </p:spPr>
        <p:txBody>
          <a:bodyPr lIns="0" tIns="0" rIns="0" bIns="0" rtlCol="0" anchor="t">
            <a:spAutoFit/>
          </a:bodyPr>
          <a:lstStyle/>
          <a:p>
            <a:pPr>
              <a:lnSpc>
                <a:spcPts val="1443"/>
              </a:lnSpc>
            </a:pPr>
            <a:r>
              <a:rPr lang="en-US" sz="1266" b="1" spc="17">
                <a:solidFill>
                  <a:srgbClr val="183650"/>
                </a:solidFill>
                <a:latin typeface="Trebuchet MS Bold"/>
                <a:ea typeface="Trebuchet MS Bold"/>
                <a:cs typeface="Trebuchet MS Bold"/>
                <a:sym typeface="Trebuchet MS Bold"/>
              </a:rPr>
              <a:t>BENEFITS</a:t>
            </a:r>
          </a:p>
        </p:txBody>
      </p:sp>
      <p:sp>
        <p:nvSpPr>
          <p:cNvPr id="9" name="TextBox 9"/>
          <p:cNvSpPr txBox="1"/>
          <p:nvPr/>
        </p:nvSpPr>
        <p:spPr>
          <a:xfrm>
            <a:off x="6674489" y="2622611"/>
            <a:ext cx="4558479" cy="527067"/>
          </a:xfrm>
          <a:prstGeom prst="rect">
            <a:avLst/>
          </a:prstGeom>
        </p:spPr>
        <p:txBody>
          <a:bodyPr lIns="0" tIns="0" rIns="0" bIns="0" rtlCol="0" anchor="t">
            <a:spAutoFit/>
          </a:bodyPr>
          <a:lstStyle/>
          <a:p>
            <a:pPr algn="just">
              <a:lnSpc>
                <a:spcPts val="1405"/>
              </a:lnSpc>
            </a:pPr>
            <a:r>
              <a:rPr lang="en-US" sz="1133">
                <a:solidFill>
                  <a:srgbClr val="183650"/>
                </a:solidFill>
                <a:latin typeface="Trebuchet MS"/>
                <a:ea typeface="Trebuchet MS"/>
                <a:cs typeface="Trebuchet MS"/>
                <a:sym typeface="Trebuchet MS"/>
              </a:rPr>
              <a:t>Fracht’s global control tower methodology allows for a hub and centralized solution for visibility, decision-making processes, and execution of transportation/logistics services.</a:t>
            </a:r>
          </a:p>
        </p:txBody>
      </p:sp>
      <p:sp>
        <p:nvSpPr>
          <p:cNvPr id="10" name="TextBox 10"/>
          <p:cNvSpPr txBox="1"/>
          <p:nvPr/>
        </p:nvSpPr>
        <p:spPr>
          <a:xfrm>
            <a:off x="6608090" y="3814436"/>
            <a:ext cx="3311059" cy="1950534"/>
          </a:xfrm>
          <a:prstGeom prst="rect">
            <a:avLst/>
          </a:prstGeom>
        </p:spPr>
        <p:txBody>
          <a:bodyPr lIns="0" tIns="0" rIns="0" bIns="0" rtlCol="0" anchor="t">
            <a:spAutoFit/>
          </a:bodyPr>
          <a:lstStyle/>
          <a:p>
            <a:pPr marL="244556" lvl="1" indent="-122278">
              <a:lnSpc>
                <a:spcPts val="2605"/>
              </a:lnSpc>
              <a:buFont typeface="Arial"/>
              <a:buChar char="•"/>
            </a:pPr>
            <a:r>
              <a:rPr lang="en-US" sz="1133" spc="10">
                <a:solidFill>
                  <a:srgbClr val="183650"/>
                </a:solidFill>
                <a:latin typeface="Trebuchet MS"/>
                <a:ea typeface="Trebuchet MS"/>
                <a:cs typeface="Trebuchet MS"/>
                <a:sym typeface="Trebuchet MS"/>
              </a:rPr>
              <a:t>Single point of contact.</a:t>
            </a:r>
          </a:p>
          <a:p>
            <a:pPr marL="244556" lvl="1" indent="-122278">
              <a:lnSpc>
                <a:spcPts val="2605"/>
              </a:lnSpc>
              <a:buFont typeface="Arial"/>
              <a:buChar char="•"/>
            </a:pPr>
            <a:r>
              <a:rPr lang="en-US" sz="1133" spc="10">
                <a:solidFill>
                  <a:srgbClr val="183650"/>
                </a:solidFill>
                <a:latin typeface="Trebuchet MS"/>
                <a:ea typeface="Trebuchet MS"/>
                <a:cs typeface="Trebuchet MS"/>
                <a:sym typeface="Trebuchet MS"/>
              </a:rPr>
              <a:t>Global Network.</a:t>
            </a:r>
          </a:p>
          <a:p>
            <a:pPr marL="244556" lvl="1" indent="-122278">
              <a:lnSpc>
                <a:spcPts val="2605"/>
              </a:lnSpc>
              <a:buFont typeface="Arial"/>
              <a:buChar char="•"/>
            </a:pPr>
            <a:r>
              <a:rPr lang="en-US" sz="1133" spc="10">
                <a:solidFill>
                  <a:srgbClr val="183650"/>
                </a:solidFill>
                <a:latin typeface="Trebuchet MS"/>
                <a:ea typeface="Trebuchet MS"/>
                <a:cs typeface="Trebuchet MS"/>
                <a:sym typeface="Trebuchet MS"/>
              </a:rPr>
              <a:t>Custom Solutions.</a:t>
            </a:r>
          </a:p>
          <a:p>
            <a:pPr marL="244556" lvl="1" indent="-122278">
              <a:lnSpc>
                <a:spcPts val="2605"/>
              </a:lnSpc>
              <a:buFont typeface="Arial"/>
              <a:buChar char="•"/>
            </a:pPr>
            <a:r>
              <a:rPr lang="en-US" sz="1133" spc="10">
                <a:solidFill>
                  <a:srgbClr val="183650"/>
                </a:solidFill>
                <a:latin typeface="Trebuchet MS"/>
                <a:ea typeface="Trebuchet MS"/>
                <a:cs typeface="Trebuchet MS"/>
                <a:sym typeface="Trebuchet MS"/>
              </a:rPr>
              <a:t>End-to-end visibility &amp; control.</a:t>
            </a:r>
          </a:p>
          <a:p>
            <a:pPr marL="244556" lvl="1" indent="-122278">
              <a:lnSpc>
                <a:spcPts val="2605"/>
              </a:lnSpc>
              <a:buFont typeface="Arial"/>
              <a:buChar char="•"/>
            </a:pPr>
            <a:r>
              <a:rPr lang="en-US" sz="1133" spc="10">
                <a:solidFill>
                  <a:srgbClr val="183650"/>
                </a:solidFill>
                <a:latin typeface="Trebuchet MS"/>
                <a:ea typeface="Trebuchet MS"/>
                <a:cs typeface="Trebuchet MS"/>
                <a:sym typeface="Trebuchet MS"/>
              </a:rPr>
              <a:t>Global Reach &amp; Local Support.</a:t>
            </a:r>
          </a:p>
          <a:p>
            <a:pPr marL="244556" lvl="1" indent="-122278">
              <a:lnSpc>
                <a:spcPts val="2605"/>
              </a:lnSpc>
              <a:buFont typeface="Arial"/>
              <a:buChar char="•"/>
            </a:pPr>
            <a:r>
              <a:rPr lang="en-US" sz="1133" spc="10">
                <a:solidFill>
                  <a:srgbClr val="183650"/>
                </a:solidFill>
                <a:latin typeface="Trebuchet MS"/>
                <a:ea typeface="Trebuchet MS"/>
                <a:cs typeface="Trebuchet MS"/>
                <a:sym typeface="Trebuchet MS"/>
              </a:rPr>
              <a:t>Finance &amp; Reporting.</a:t>
            </a:r>
          </a:p>
        </p:txBody>
      </p:sp>
      <p:sp>
        <p:nvSpPr>
          <p:cNvPr id="12" name="Freeform 12"/>
          <p:cNvSpPr>
            <a:spLocks noGrp="1" noRot="1" noMove="1" noResize="1" noEditPoints="1" noAdjustHandles="1" noChangeArrowheads="1" noChangeShapeType="1"/>
          </p:cNvSpPr>
          <p:nvPr/>
        </p:nvSpPr>
        <p:spPr>
          <a:xfrm>
            <a:off x="0" y="0"/>
            <a:ext cx="5715457" cy="6858000"/>
          </a:xfrm>
          <a:custGeom>
            <a:avLst/>
            <a:gdLst/>
            <a:ahLst/>
            <a:cxnLst/>
            <a:rect l="l" t="t" r="r" b="b"/>
            <a:pathLst>
              <a:path w="2257958" h="2709333">
                <a:moveTo>
                  <a:pt x="0" y="0"/>
                </a:moveTo>
                <a:lnTo>
                  <a:pt x="2257958" y="0"/>
                </a:lnTo>
                <a:lnTo>
                  <a:pt x="2257958"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13" name="TextBox 13"/>
          <p:cNvSpPr txBox="1"/>
          <p:nvPr/>
        </p:nvSpPr>
        <p:spPr>
          <a:xfrm>
            <a:off x="0" y="-96441"/>
            <a:ext cx="5715457" cy="6954441"/>
          </a:xfrm>
          <a:prstGeom prst="rect">
            <a:avLst/>
          </a:prstGeom>
        </p:spPr>
        <p:txBody>
          <a:bodyPr lIns="33867" tIns="33867" rIns="33867" bIns="33867" rtlCol="0" anchor="ctr"/>
          <a:lstStyle/>
          <a:p>
            <a:pPr algn="ctr">
              <a:lnSpc>
                <a:spcPts val="1400"/>
              </a:lnSpc>
            </a:pPr>
            <a:endParaRPr sz="1200"/>
          </a:p>
        </p:txBody>
      </p:sp>
      <p:sp>
        <p:nvSpPr>
          <p:cNvPr id="14" name="TextBox 14"/>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INTRODUCING FRACHT GROUP</a:t>
            </a:r>
          </a:p>
        </p:txBody>
      </p:sp>
      <p:sp>
        <p:nvSpPr>
          <p:cNvPr id="15" name="Freeform 15"/>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6" name="TextBox 16"/>
          <p:cNvSpPr txBox="1"/>
          <p:nvPr/>
        </p:nvSpPr>
        <p:spPr>
          <a:xfrm>
            <a:off x="11487270" y="6153150"/>
            <a:ext cx="139462"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10</a:t>
            </a:r>
          </a:p>
        </p:txBody>
      </p:sp>
      <p:sp>
        <p:nvSpPr>
          <p:cNvPr id="17" name="Freeform 17"/>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1998" cy="6858000"/>
          </a:xfrm>
          <a:custGeom>
            <a:avLst/>
            <a:gdLst/>
            <a:ahLst/>
            <a:cxnLst/>
            <a:rect l="l" t="t" r="r" b="b"/>
            <a:pathLst>
              <a:path w="21958443" h="14300436">
                <a:moveTo>
                  <a:pt x="0" y="0"/>
                </a:moveTo>
                <a:lnTo>
                  <a:pt x="21958444" y="0"/>
                </a:lnTo>
                <a:lnTo>
                  <a:pt x="21958444" y="14300436"/>
                </a:lnTo>
                <a:lnTo>
                  <a:pt x="0" y="1430043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0" y="0"/>
            <a:ext cx="12191998" cy="6858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57647"/>
            </a:srgbClr>
          </a:solidFill>
        </p:spPr>
        <p:txBody>
          <a:bodyPr/>
          <a:lstStyle/>
          <a:p>
            <a:endParaRPr lang="en-US" sz="1200"/>
          </a:p>
        </p:txBody>
      </p:sp>
      <p:sp>
        <p:nvSpPr>
          <p:cNvPr id="5" name="Freeform 5"/>
          <p:cNvSpPr>
            <a:spLocks noGrp="1" noRot="1" noMove="1" noResize="1" noEditPoints="1" noAdjustHandles="1" noChangeArrowheads="1" noChangeShapeType="1"/>
          </p:cNvSpPr>
          <p:nvPr/>
        </p:nvSpPr>
        <p:spPr>
          <a:xfrm>
            <a:off x="4378912" y="3137095"/>
            <a:ext cx="3434177" cy="583810"/>
          </a:xfrm>
          <a:custGeom>
            <a:avLst/>
            <a:gdLst/>
            <a:ahLst/>
            <a:cxnLst/>
            <a:rect l="l" t="t" r="r" b="b"/>
            <a:pathLst>
              <a:path w="5151266" h="875715">
                <a:moveTo>
                  <a:pt x="0" y="0"/>
                </a:moveTo>
                <a:lnTo>
                  <a:pt x="5151266" y="0"/>
                </a:lnTo>
                <a:lnTo>
                  <a:pt x="5151266" y="875716"/>
                </a:lnTo>
                <a:lnTo>
                  <a:pt x="0" y="87571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6" name="Group 6"/>
          <p:cNvGrpSpPr/>
          <p:nvPr/>
        </p:nvGrpSpPr>
        <p:grpSpPr>
          <a:xfrm>
            <a:off x="5231490" y="5989323"/>
            <a:ext cx="1729021" cy="365755"/>
            <a:chOff x="0" y="0"/>
            <a:chExt cx="3458042" cy="731509"/>
          </a:xfrm>
        </p:grpSpPr>
        <p:sp>
          <p:nvSpPr>
            <p:cNvPr id="7" name="Freeform 7"/>
            <p:cNvSpPr/>
            <p:nvPr/>
          </p:nvSpPr>
          <p:spPr>
            <a:xfrm>
              <a:off x="0" y="0"/>
              <a:ext cx="832311" cy="731509"/>
            </a:xfrm>
            <a:custGeom>
              <a:avLst/>
              <a:gdLst/>
              <a:ahLst/>
              <a:cxnLst/>
              <a:rect l="l" t="t" r="r" b="b"/>
              <a:pathLst>
                <a:path w="832311" h="731509">
                  <a:moveTo>
                    <a:pt x="0" y="0"/>
                  </a:moveTo>
                  <a:lnTo>
                    <a:pt x="832311" y="0"/>
                  </a:lnTo>
                  <a:lnTo>
                    <a:pt x="832311" y="731509"/>
                  </a:lnTo>
                  <a:lnTo>
                    <a:pt x="0" y="731509"/>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862146" y="141740"/>
              <a:ext cx="2595896" cy="303672"/>
            </a:xfrm>
            <a:prstGeom prst="rect">
              <a:avLst/>
            </a:prstGeom>
          </p:spPr>
          <p:txBody>
            <a:bodyPr lIns="0" tIns="0" rIns="0" bIns="0" rtlCol="0" anchor="t">
              <a:spAutoFit/>
            </a:bodyPr>
            <a:lstStyle/>
            <a:p>
              <a:pPr>
                <a:lnSpc>
                  <a:spcPts val="1273"/>
                </a:lnSpc>
              </a:pPr>
              <a:r>
                <a:rPr lang="en-US" sz="909" b="1">
                  <a:solidFill>
                    <a:srgbClr val="FFFFFF"/>
                  </a:solidFill>
                  <a:latin typeface="Trebuchet MS Bold"/>
                  <a:ea typeface="Trebuchet MS Bold"/>
                  <a:cs typeface="Trebuchet MS Bold"/>
                  <a:sym typeface="Trebuchet MS Bold"/>
                  <a:hlinkClick r:id="rId5" tooltip="http://www.frachtgroup.com/"/>
                </a:rPr>
                <a:t>www.frachtgroup.com</a:t>
              </a:r>
            </a:p>
          </p:txBody>
        </p:sp>
      </p:grpSp>
      <p:sp>
        <p:nvSpPr>
          <p:cNvPr id="9" name="TextBox 9"/>
          <p:cNvSpPr txBox="1"/>
          <p:nvPr/>
        </p:nvSpPr>
        <p:spPr>
          <a:xfrm>
            <a:off x="3367530" y="5523249"/>
            <a:ext cx="5456942" cy="269304"/>
          </a:xfrm>
          <a:prstGeom prst="rect">
            <a:avLst/>
          </a:prstGeom>
        </p:spPr>
        <p:txBody>
          <a:bodyPr lIns="0" tIns="0" rIns="0" bIns="0" rtlCol="0" anchor="t">
            <a:spAutoFit/>
          </a:bodyPr>
          <a:lstStyle/>
          <a:p>
            <a:pPr algn="ctr">
              <a:lnSpc>
                <a:spcPts val="2128"/>
              </a:lnSpc>
            </a:pPr>
            <a:r>
              <a:rPr lang="en-US" sz="1900" b="1">
                <a:solidFill>
                  <a:srgbClr val="FFFFFF"/>
                </a:solidFill>
                <a:latin typeface="Trebuchet MS Bold"/>
                <a:ea typeface="Trebuchet MS Bold"/>
                <a:cs typeface="Trebuchet MS Bold"/>
                <a:sym typeface="Trebuchet MS Bold"/>
              </a:rPr>
              <a:t>WHAT SOLUTIONS CAN WE PROVIDE FOR YOU?</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0" y="-1"/>
            <a:ext cx="12192000" cy="6858001"/>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57647"/>
            </a:srgbClr>
          </a:solidFill>
        </p:spPr>
        <p:txBody>
          <a:bodyPr/>
          <a:lstStyle/>
          <a:p>
            <a:endParaRPr lang="en-US" sz="1200"/>
          </a:p>
        </p:txBody>
      </p:sp>
      <p:sp>
        <p:nvSpPr>
          <p:cNvPr id="5" name="Freeform 5"/>
          <p:cNvSpPr>
            <a:spLocks noGrp="1" noRot="1" noMove="1" noResize="1" noEditPoints="1" noAdjustHandles="1" noChangeArrowheads="1" noChangeShapeType="1"/>
          </p:cNvSpPr>
          <p:nvPr/>
        </p:nvSpPr>
        <p:spPr>
          <a:xfrm>
            <a:off x="4378912" y="3137095"/>
            <a:ext cx="3434177" cy="583810"/>
          </a:xfrm>
          <a:custGeom>
            <a:avLst/>
            <a:gdLst/>
            <a:ahLst/>
            <a:cxnLst/>
            <a:rect l="l" t="t" r="r" b="b"/>
            <a:pathLst>
              <a:path w="5151266" h="875715">
                <a:moveTo>
                  <a:pt x="0" y="0"/>
                </a:moveTo>
                <a:lnTo>
                  <a:pt x="5151266" y="0"/>
                </a:lnTo>
                <a:lnTo>
                  <a:pt x="5151266" y="875716"/>
                </a:lnTo>
                <a:lnTo>
                  <a:pt x="0" y="87571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6" name="Group 6"/>
          <p:cNvGrpSpPr/>
          <p:nvPr/>
        </p:nvGrpSpPr>
        <p:grpSpPr>
          <a:xfrm>
            <a:off x="5231490" y="5989323"/>
            <a:ext cx="1729021" cy="365755"/>
            <a:chOff x="0" y="0"/>
            <a:chExt cx="3458042" cy="731509"/>
          </a:xfrm>
        </p:grpSpPr>
        <p:sp>
          <p:nvSpPr>
            <p:cNvPr id="7" name="Freeform 7"/>
            <p:cNvSpPr/>
            <p:nvPr/>
          </p:nvSpPr>
          <p:spPr>
            <a:xfrm>
              <a:off x="0" y="0"/>
              <a:ext cx="832311" cy="731509"/>
            </a:xfrm>
            <a:custGeom>
              <a:avLst/>
              <a:gdLst/>
              <a:ahLst/>
              <a:cxnLst/>
              <a:rect l="l" t="t" r="r" b="b"/>
              <a:pathLst>
                <a:path w="832311" h="731509">
                  <a:moveTo>
                    <a:pt x="0" y="0"/>
                  </a:moveTo>
                  <a:lnTo>
                    <a:pt x="832311" y="0"/>
                  </a:lnTo>
                  <a:lnTo>
                    <a:pt x="832311" y="731509"/>
                  </a:lnTo>
                  <a:lnTo>
                    <a:pt x="0" y="731509"/>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862146" y="141740"/>
              <a:ext cx="2595896" cy="303672"/>
            </a:xfrm>
            <a:prstGeom prst="rect">
              <a:avLst/>
            </a:prstGeom>
          </p:spPr>
          <p:txBody>
            <a:bodyPr lIns="0" tIns="0" rIns="0" bIns="0" rtlCol="0" anchor="t">
              <a:spAutoFit/>
            </a:bodyPr>
            <a:lstStyle/>
            <a:p>
              <a:pPr>
                <a:lnSpc>
                  <a:spcPts val="1273"/>
                </a:lnSpc>
              </a:pPr>
              <a:r>
                <a:rPr lang="en-US" sz="909" b="1">
                  <a:solidFill>
                    <a:srgbClr val="FFFFFF"/>
                  </a:solidFill>
                  <a:latin typeface="Trebuchet MS Bold"/>
                  <a:ea typeface="Trebuchet MS Bold"/>
                  <a:cs typeface="Trebuchet MS Bold"/>
                  <a:sym typeface="Trebuchet MS Bold"/>
                  <a:hlinkClick r:id="rId5" tooltip="http://www.frachtgroup.com/"/>
                </a:rPr>
                <a:t>www.frachtgroup.com</a:t>
              </a:r>
            </a:p>
          </p:txBody>
        </p:sp>
      </p:grpSp>
      <p:sp>
        <p:nvSpPr>
          <p:cNvPr id="9" name="TextBox 9"/>
          <p:cNvSpPr txBox="1"/>
          <p:nvPr/>
        </p:nvSpPr>
        <p:spPr>
          <a:xfrm>
            <a:off x="3367530" y="5523249"/>
            <a:ext cx="5456942" cy="269304"/>
          </a:xfrm>
          <a:prstGeom prst="rect">
            <a:avLst/>
          </a:prstGeom>
        </p:spPr>
        <p:txBody>
          <a:bodyPr lIns="0" tIns="0" rIns="0" bIns="0" rtlCol="0" anchor="t">
            <a:spAutoFit/>
          </a:bodyPr>
          <a:lstStyle/>
          <a:p>
            <a:pPr algn="ctr">
              <a:lnSpc>
                <a:spcPts val="2128"/>
              </a:lnSpc>
            </a:pPr>
            <a:r>
              <a:rPr lang="en-US" sz="1900" b="1">
                <a:solidFill>
                  <a:srgbClr val="FFFFFF"/>
                </a:solidFill>
                <a:latin typeface="Trebuchet MS Bold"/>
                <a:ea typeface="Trebuchet MS Bold"/>
                <a:cs typeface="Trebuchet MS Bold"/>
                <a:sym typeface="Trebuchet MS Bold"/>
              </a:rPr>
              <a:t>WHAT SOLUTIONS CAN WE PROVIDE FOR YOU?</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0" y="-1"/>
            <a:ext cx="12192000" cy="6858001"/>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57647"/>
            </a:srgbClr>
          </a:solidFill>
        </p:spPr>
        <p:txBody>
          <a:bodyPr/>
          <a:lstStyle/>
          <a:p>
            <a:endParaRPr lang="en-US" sz="1200"/>
          </a:p>
        </p:txBody>
      </p:sp>
      <p:sp>
        <p:nvSpPr>
          <p:cNvPr id="5" name="Freeform 5"/>
          <p:cNvSpPr>
            <a:spLocks noGrp="1" noRot="1" noMove="1" noResize="1" noEditPoints="1" noAdjustHandles="1" noChangeArrowheads="1" noChangeShapeType="1"/>
          </p:cNvSpPr>
          <p:nvPr/>
        </p:nvSpPr>
        <p:spPr>
          <a:xfrm>
            <a:off x="4378912" y="3137095"/>
            <a:ext cx="3434177" cy="583810"/>
          </a:xfrm>
          <a:custGeom>
            <a:avLst/>
            <a:gdLst/>
            <a:ahLst/>
            <a:cxnLst/>
            <a:rect l="l" t="t" r="r" b="b"/>
            <a:pathLst>
              <a:path w="5151266" h="875715">
                <a:moveTo>
                  <a:pt x="0" y="0"/>
                </a:moveTo>
                <a:lnTo>
                  <a:pt x="5151266" y="0"/>
                </a:lnTo>
                <a:lnTo>
                  <a:pt x="5151266" y="875716"/>
                </a:lnTo>
                <a:lnTo>
                  <a:pt x="0" y="87571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6" name="Group 6"/>
          <p:cNvGrpSpPr/>
          <p:nvPr/>
        </p:nvGrpSpPr>
        <p:grpSpPr>
          <a:xfrm>
            <a:off x="5231490" y="5989323"/>
            <a:ext cx="1729021" cy="365755"/>
            <a:chOff x="0" y="0"/>
            <a:chExt cx="3458042" cy="731509"/>
          </a:xfrm>
        </p:grpSpPr>
        <p:sp>
          <p:nvSpPr>
            <p:cNvPr id="7" name="Freeform 7"/>
            <p:cNvSpPr/>
            <p:nvPr/>
          </p:nvSpPr>
          <p:spPr>
            <a:xfrm>
              <a:off x="0" y="0"/>
              <a:ext cx="832311" cy="731509"/>
            </a:xfrm>
            <a:custGeom>
              <a:avLst/>
              <a:gdLst/>
              <a:ahLst/>
              <a:cxnLst/>
              <a:rect l="l" t="t" r="r" b="b"/>
              <a:pathLst>
                <a:path w="832311" h="731509">
                  <a:moveTo>
                    <a:pt x="0" y="0"/>
                  </a:moveTo>
                  <a:lnTo>
                    <a:pt x="832311" y="0"/>
                  </a:lnTo>
                  <a:lnTo>
                    <a:pt x="832311" y="731509"/>
                  </a:lnTo>
                  <a:lnTo>
                    <a:pt x="0" y="731509"/>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862146" y="141740"/>
              <a:ext cx="2595896" cy="303672"/>
            </a:xfrm>
            <a:prstGeom prst="rect">
              <a:avLst/>
            </a:prstGeom>
          </p:spPr>
          <p:txBody>
            <a:bodyPr lIns="0" tIns="0" rIns="0" bIns="0" rtlCol="0" anchor="t">
              <a:spAutoFit/>
            </a:bodyPr>
            <a:lstStyle/>
            <a:p>
              <a:pPr>
                <a:lnSpc>
                  <a:spcPts val="1273"/>
                </a:lnSpc>
              </a:pPr>
              <a:r>
                <a:rPr lang="en-US" sz="909" b="1">
                  <a:solidFill>
                    <a:srgbClr val="FFFFFF"/>
                  </a:solidFill>
                  <a:latin typeface="Trebuchet MS Bold"/>
                  <a:ea typeface="Trebuchet MS Bold"/>
                  <a:cs typeface="Trebuchet MS Bold"/>
                  <a:sym typeface="Trebuchet MS Bold"/>
                  <a:hlinkClick r:id="rId5" tooltip="http://www.frachtgroup.com/"/>
                </a:rPr>
                <a:t>www.frachtgroup.com</a:t>
              </a:r>
            </a:p>
          </p:txBody>
        </p:sp>
      </p:grpSp>
      <p:sp>
        <p:nvSpPr>
          <p:cNvPr id="9" name="TextBox 9"/>
          <p:cNvSpPr txBox="1"/>
          <p:nvPr/>
        </p:nvSpPr>
        <p:spPr>
          <a:xfrm>
            <a:off x="3367530" y="5523249"/>
            <a:ext cx="5456942" cy="269304"/>
          </a:xfrm>
          <a:prstGeom prst="rect">
            <a:avLst/>
          </a:prstGeom>
        </p:spPr>
        <p:txBody>
          <a:bodyPr lIns="0" tIns="0" rIns="0" bIns="0" rtlCol="0" anchor="t">
            <a:spAutoFit/>
          </a:bodyPr>
          <a:lstStyle/>
          <a:p>
            <a:pPr algn="ctr">
              <a:lnSpc>
                <a:spcPts val="2128"/>
              </a:lnSpc>
            </a:pPr>
            <a:r>
              <a:rPr lang="en-US" sz="1900" b="1">
                <a:solidFill>
                  <a:srgbClr val="FFFFFF"/>
                </a:solidFill>
                <a:latin typeface="Trebuchet MS Bold"/>
                <a:ea typeface="Trebuchet MS Bold"/>
                <a:cs typeface="Trebuchet MS Bold"/>
                <a:sym typeface="Trebuchet MS Bold"/>
              </a:rPr>
              <a:t>WHAT SOLUTIONS CAN WE PROVIDE FOR YOU?</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Freeform 6"/>
          <p:cNvSpPr>
            <a:spLocks noGrp="1" noRot="1" noMove="1" noResize="1" noEditPoints="1" noAdjustHandles="1" noChangeArrowheads="1" noChangeShapeType="1"/>
          </p:cNvSpPr>
          <p:nvPr/>
        </p:nvSpPr>
        <p:spPr>
          <a:xfrm>
            <a:off x="1" y="0"/>
            <a:ext cx="12192000" cy="6858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sp>
        <p:nvSpPr>
          <p:cNvPr id="9" name="Freeform 9"/>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685800" y="5407077"/>
            <a:ext cx="8100825" cy="923330"/>
          </a:xfrm>
          <a:prstGeom prst="rect">
            <a:avLst/>
          </a:prstGeom>
        </p:spPr>
        <p:txBody>
          <a:bodyPr lIns="0" tIns="0" rIns="0" bIns="0" rtlCol="0" anchor="t">
            <a:spAutoFit/>
          </a:bodyPr>
          <a:lstStyle/>
          <a:p>
            <a:pPr>
              <a:lnSpc>
                <a:spcPts val="7158"/>
              </a:lnSpc>
            </a:pPr>
            <a:r>
              <a:rPr lang="en-US" sz="6000" b="1" dirty="0">
                <a:solidFill>
                  <a:srgbClr val="FFFFFF"/>
                </a:solidFill>
                <a:latin typeface="Montserrat 1 Bold"/>
                <a:ea typeface="Montserrat 1 Bold"/>
                <a:cs typeface="Montserrat 1 Bold"/>
                <a:sym typeface="Montserrat 1 Bold"/>
              </a:rPr>
              <a:t>GENERAL CARGO</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Freeform 6"/>
          <p:cNvSpPr>
            <a:spLocks noGrp="1" noRot="1" noMove="1" noResize="1" noEditPoints="1" noAdjustHandles="1" noChangeArrowheads="1" noChangeShapeType="1"/>
          </p:cNvSpPr>
          <p:nvPr/>
        </p:nvSpPr>
        <p:spPr>
          <a:xfrm>
            <a:off x="1" y="0"/>
            <a:ext cx="12192000" cy="6858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sp>
        <p:nvSpPr>
          <p:cNvPr id="9" name="TextBox 9"/>
          <p:cNvSpPr txBox="1">
            <a:spLocks noGrp="1" noRot="1" noMove="1" noResize="1" noEditPoints="1" noAdjustHandles="1" noChangeArrowheads="1" noChangeShapeType="1"/>
          </p:cNvSpPr>
          <p:nvPr/>
        </p:nvSpPr>
        <p:spPr>
          <a:xfrm>
            <a:off x="685800" y="5814467"/>
            <a:ext cx="8100825" cy="354969"/>
          </a:xfrm>
          <a:prstGeom prst="rect">
            <a:avLst/>
          </a:prstGeom>
        </p:spPr>
        <p:txBody>
          <a:bodyPr lIns="0" tIns="0" rIns="0" bIns="0" rtlCol="0" anchor="t">
            <a:spAutoFit/>
          </a:bodyPr>
          <a:lstStyle/>
          <a:p>
            <a:pPr>
              <a:lnSpc>
                <a:spcPts val="2863"/>
              </a:lnSpc>
            </a:pPr>
            <a:r>
              <a:rPr lang="en-US" sz="2400" b="1">
                <a:solidFill>
                  <a:srgbClr val="FFFFFF"/>
                </a:solidFill>
                <a:latin typeface="Montserrat 1 Bold"/>
                <a:ea typeface="Montserrat 1 Bold"/>
                <a:cs typeface="Montserrat 1 Bold"/>
                <a:sym typeface="Montserrat 1 Bold"/>
              </a:rPr>
              <a:t>GENERAL CARGO</a:t>
            </a:r>
          </a:p>
        </p:txBody>
      </p:sp>
      <p:sp>
        <p:nvSpPr>
          <p:cNvPr id="10" name="Freeform 10"/>
          <p:cNvSpPr>
            <a:spLocks noGrp="1" noRot="1" noMove="1" noResize="1" noEditPoints="1" noAdjustHandles="1" noChangeArrowheads="1" noChangeShapeType="1"/>
          </p:cNvSpPr>
          <p:nvPr/>
        </p:nvSpPr>
        <p:spPr>
          <a:xfrm>
            <a:off x="9671886" y="375553"/>
            <a:ext cx="1824983" cy="310247"/>
          </a:xfrm>
          <a:custGeom>
            <a:avLst/>
            <a:gdLst/>
            <a:ahLst/>
            <a:cxnLst/>
            <a:rect l="l" t="t" r="r" b="b"/>
            <a:pathLst>
              <a:path w="2737475" h="465371">
                <a:moveTo>
                  <a:pt x="0" y="0"/>
                </a:moveTo>
                <a:lnTo>
                  <a:pt x="2737475" y="0"/>
                </a:lnTo>
                <a:lnTo>
                  <a:pt x="2737475" y="465371"/>
                </a:lnTo>
                <a:lnTo>
                  <a:pt x="0" y="465371"/>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2" name="Freeform 2"/>
          <p:cNvSpPr/>
          <p:nvPr/>
        </p:nvSpPr>
        <p:spPr>
          <a:xfrm>
            <a:off x="0" y="0"/>
            <a:ext cx="4061592" cy="6858000"/>
          </a:xfrm>
          <a:custGeom>
            <a:avLst/>
            <a:gdLst/>
            <a:ahLst/>
            <a:cxnLst/>
            <a:rect l="l" t="t" r="r" b="b"/>
            <a:pathLst>
              <a:path w="6092388" h="10287000">
                <a:moveTo>
                  <a:pt x="0" y="0"/>
                </a:moveTo>
                <a:lnTo>
                  <a:pt x="6092388" y="0"/>
                </a:lnTo>
                <a:lnTo>
                  <a:pt x="6092388"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0" y="0"/>
            <a:ext cx="4061592" cy="6852149"/>
          </a:xfrm>
          <a:custGeom>
            <a:avLst/>
            <a:gdLst/>
            <a:ahLst/>
            <a:cxnLst/>
            <a:rect l="l" t="t" r="r" b="b"/>
            <a:pathLst>
              <a:path w="1604579" h="2707022">
                <a:moveTo>
                  <a:pt x="0" y="0"/>
                </a:moveTo>
                <a:lnTo>
                  <a:pt x="1604579" y="0"/>
                </a:lnTo>
                <a:lnTo>
                  <a:pt x="1604579" y="2707022"/>
                </a:lnTo>
                <a:lnTo>
                  <a:pt x="0" y="2707022"/>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grpSp>
        <p:nvGrpSpPr>
          <p:cNvPr id="6" name="Group 6"/>
          <p:cNvGrpSpPr>
            <a:grpSpLocks noGrp="1" noUngrp="1" noRot="1" noMove="1" noResize="1"/>
          </p:cNvGrpSpPr>
          <p:nvPr/>
        </p:nvGrpSpPr>
        <p:grpSpPr>
          <a:xfrm>
            <a:off x="4747392" y="2297362"/>
            <a:ext cx="2159000" cy="635000"/>
            <a:chOff x="0" y="0"/>
            <a:chExt cx="852938" cy="250864"/>
          </a:xfrm>
        </p:grpSpPr>
        <p:sp>
          <p:nvSpPr>
            <p:cNvPr id="7" name="Freeform 7"/>
            <p:cNvSpPr>
              <a:spLocks noGrp="1" noRot="1" noMove="1" noResize="1" noEditPoints="1" noAdjustHandles="1" noChangeArrowheads="1" noChangeShapeType="1"/>
            </p:cNvSpPr>
            <p:nvPr/>
          </p:nvSpPr>
          <p:spPr>
            <a:xfrm>
              <a:off x="0" y="0"/>
              <a:ext cx="852938" cy="250864"/>
            </a:xfrm>
            <a:custGeom>
              <a:avLst/>
              <a:gdLst/>
              <a:ahLst/>
              <a:cxnLst/>
              <a:rect l="l" t="t" r="r" b="b"/>
              <a:pathLst>
                <a:path w="852938" h="250864">
                  <a:moveTo>
                    <a:pt x="0" y="0"/>
                  </a:moveTo>
                  <a:lnTo>
                    <a:pt x="852938" y="0"/>
                  </a:lnTo>
                  <a:lnTo>
                    <a:pt x="852938" y="250864"/>
                  </a:lnTo>
                  <a:lnTo>
                    <a:pt x="0" y="250864"/>
                  </a:lnTo>
                  <a:close/>
                </a:path>
              </a:pathLst>
            </a:custGeom>
            <a:solidFill>
              <a:srgbClr val="FFFFFF"/>
            </a:solidFill>
            <a:ln cap="sq">
              <a:noFill/>
              <a:prstDash val="solid"/>
              <a:miter/>
            </a:ln>
          </p:spPr>
          <p:txBody>
            <a:bodyPr/>
            <a:lstStyle/>
            <a:p>
              <a:endParaRPr lang="en-US" sz="1200"/>
            </a:p>
          </p:txBody>
        </p:sp>
        <p:sp>
          <p:nvSpPr>
            <p:cNvPr id="8" name="TextBox 8"/>
            <p:cNvSpPr txBox="1">
              <a:spLocks noGrp="1" noRot="1" noMove="1" noResize="1" noEditPoints="1" noAdjustHandles="1" noChangeArrowheads="1" noChangeShapeType="1"/>
            </p:cNvSpPr>
            <p:nvPr/>
          </p:nvSpPr>
          <p:spPr>
            <a:xfrm>
              <a:off x="0" y="-47625"/>
              <a:ext cx="852938" cy="298489"/>
            </a:xfrm>
            <a:prstGeom prst="rect">
              <a:avLst/>
            </a:prstGeom>
          </p:spPr>
          <p:txBody>
            <a:bodyPr lIns="33867" tIns="33867" rIns="33867" bIns="33867" rtlCol="0" anchor="ctr"/>
            <a:lstStyle/>
            <a:p>
              <a:pPr algn="ctr">
                <a:lnSpc>
                  <a:spcPts val="1773"/>
                </a:lnSpc>
              </a:pPr>
              <a:endParaRPr sz="1200"/>
            </a:p>
          </p:txBody>
        </p:sp>
      </p:grpSp>
      <p:grpSp>
        <p:nvGrpSpPr>
          <p:cNvPr id="9" name="Group 9"/>
          <p:cNvGrpSpPr>
            <a:grpSpLocks noGrp="1" noUngrp="1" noRot="1" noMove="1" noResize="1"/>
          </p:cNvGrpSpPr>
          <p:nvPr/>
        </p:nvGrpSpPr>
        <p:grpSpPr>
          <a:xfrm>
            <a:off x="7047296" y="2297362"/>
            <a:ext cx="2159000" cy="635000"/>
            <a:chOff x="0" y="0"/>
            <a:chExt cx="852938" cy="250864"/>
          </a:xfrm>
        </p:grpSpPr>
        <p:sp>
          <p:nvSpPr>
            <p:cNvPr id="10" name="Freeform 10"/>
            <p:cNvSpPr>
              <a:spLocks noGrp="1" noRot="1" noMove="1" noResize="1" noEditPoints="1" noAdjustHandles="1" noChangeArrowheads="1" noChangeShapeType="1"/>
            </p:cNvSpPr>
            <p:nvPr/>
          </p:nvSpPr>
          <p:spPr>
            <a:xfrm>
              <a:off x="0" y="0"/>
              <a:ext cx="852938" cy="250864"/>
            </a:xfrm>
            <a:custGeom>
              <a:avLst/>
              <a:gdLst/>
              <a:ahLst/>
              <a:cxnLst/>
              <a:rect l="l" t="t" r="r" b="b"/>
              <a:pathLst>
                <a:path w="852938" h="250864">
                  <a:moveTo>
                    <a:pt x="0" y="0"/>
                  </a:moveTo>
                  <a:lnTo>
                    <a:pt x="852938" y="0"/>
                  </a:lnTo>
                  <a:lnTo>
                    <a:pt x="852938" y="250864"/>
                  </a:lnTo>
                  <a:lnTo>
                    <a:pt x="0" y="250864"/>
                  </a:lnTo>
                  <a:close/>
                </a:path>
              </a:pathLst>
            </a:custGeom>
            <a:solidFill>
              <a:srgbClr val="FFFFFF"/>
            </a:solidFill>
            <a:ln cap="sq">
              <a:noFill/>
              <a:prstDash val="solid"/>
              <a:miter/>
            </a:ln>
          </p:spPr>
          <p:txBody>
            <a:bodyPr/>
            <a:lstStyle/>
            <a:p>
              <a:endParaRPr lang="en-US" sz="1200"/>
            </a:p>
          </p:txBody>
        </p:sp>
        <p:sp>
          <p:nvSpPr>
            <p:cNvPr id="11" name="TextBox 11"/>
            <p:cNvSpPr txBox="1">
              <a:spLocks noGrp="1" noRot="1" noMove="1" noResize="1" noEditPoints="1" noAdjustHandles="1" noChangeArrowheads="1" noChangeShapeType="1"/>
            </p:cNvSpPr>
            <p:nvPr/>
          </p:nvSpPr>
          <p:spPr>
            <a:xfrm>
              <a:off x="0" y="-47625"/>
              <a:ext cx="852938" cy="298489"/>
            </a:xfrm>
            <a:prstGeom prst="rect">
              <a:avLst/>
            </a:prstGeom>
          </p:spPr>
          <p:txBody>
            <a:bodyPr lIns="33867" tIns="33867" rIns="33867" bIns="33867" rtlCol="0" anchor="ctr"/>
            <a:lstStyle/>
            <a:p>
              <a:pPr algn="ctr">
                <a:lnSpc>
                  <a:spcPts val="1773"/>
                </a:lnSpc>
              </a:pPr>
              <a:endParaRPr sz="1200"/>
            </a:p>
          </p:txBody>
        </p:sp>
      </p:grpSp>
      <p:grpSp>
        <p:nvGrpSpPr>
          <p:cNvPr id="12" name="Group 12"/>
          <p:cNvGrpSpPr>
            <a:grpSpLocks noGrp="1" noUngrp="1" noRot="1" noMove="1" noResize="1"/>
          </p:cNvGrpSpPr>
          <p:nvPr/>
        </p:nvGrpSpPr>
        <p:grpSpPr>
          <a:xfrm>
            <a:off x="9347200" y="2291838"/>
            <a:ext cx="2159000" cy="635000"/>
            <a:chOff x="0" y="0"/>
            <a:chExt cx="852938" cy="250864"/>
          </a:xfrm>
        </p:grpSpPr>
        <p:sp>
          <p:nvSpPr>
            <p:cNvPr id="13" name="Freeform 13"/>
            <p:cNvSpPr>
              <a:spLocks noGrp="1" noRot="1" noMove="1" noResize="1" noEditPoints="1" noAdjustHandles="1" noChangeArrowheads="1" noChangeShapeType="1"/>
            </p:cNvSpPr>
            <p:nvPr/>
          </p:nvSpPr>
          <p:spPr>
            <a:xfrm>
              <a:off x="0" y="0"/>
              <a:ext cx="852938" cy="250864"/>
            </a:xfrm>
            <a:custGeom>
              <a:avLst/>
              <a:gdLst/>
              <a:ahLst/>
              <a:cxnLst/>
              <a:rect l="l" t="t" r="r" b="b"/>
              <a:pathLst>
                <a:path w="852938" h="250864">
                  <a:moveTo>
                    <a:pt x="0" y="0"/>
                  </a:moveTo>
                  <a:lnTo>
                    <a:pt x="852938" y="0"/>
                  </a:lnTo>
                  <a:lnTo>
                    <a:pt x="852938" y="250864"/>
                  </a:lnTo>
                  <a:lnTo>
                    <a:pt x="0" y="250864"/>
                  </a:lnTo>
                  <a:close/>
                </a:path>
              </a:pathLst>
            </a:custGeom>
            <a:solidFill>
              <a:srgbClr val="FFFFFF"/>
            </a:solidFill>
            <a:ln cap="sq">
              <a:noFill/>
              <a:prstDash val="solid"/>
              <a:miter/>
            </a:ln>
          </p:spPr>
          <p:txBody>
            <a:bodyPr/>
            <a:lstStyle/>
            <a:p>
              <a:endParaRPr lang="en-US" sz="1200"/>
            </a:p>
          </p:txBody>
        </p:sp>
        <p:sp>
          <p:nvSpPr>
            <p:cNvPr id="14" name="TextBox 14"/>
            <p:cNvSpPr txBox="1">
              <a:spLocks noGrp="1" noRot="1" noMove="1" noResize="1" noEditPoints="1" noAdjustHandles="1" noChangeArrowheads="1" noChangeShapeType="1"/>
            </p:cNvSpPr>
            <p:nvPr/>
          </p:nvSpPr>
          <p:spPr>
            <a:xfrm>
              <a:off x="0" y="-47625"/>
              <a:ext cx="852938" cy="298489"/>
            </a:xfrm>
            <a:prstGeom prst="rect">
              <a:avLst/>
            </a:prstGeom>
          </p:spPr>
          <p:txBody>
            <a:bodyPr lIns="33867" tIns="33867" rIns="33867" bIns="33867" rtlCol="0" anchor="ctr"/>
            <a:lstStyle/>
            <a:p>
              <a:pPr algn="ctr">
                <a:lnSpc>
                  <a:spcPts val="1773"/>
                </a:lnSpc>
              </a:pPr>
              <a:endParaRPr sz="1200"/>
            </a:p>
          </p:txBody>
        </p:sp>
      </p:grpSp>
      <p:grpSp>
        <p:nvGrpSpPr>
          <p:cNvPr id="15" name="Group 15"/>
          <p:cNvGrpSpPr>
            <a:grpSpLocks noGrp="1" noUngrp="1" noRot="1" noMove="1" noResize="1"/>
          </p:cNvGrpSpPr>
          <p:nvPr/>
        </p:nvGrpSpPr>
        <p:grpSpPr>
          <a:xfrm>
            <a:off x="4747392" y="3081587"/>
            <a:ext cx="2159000" cy="635000"/>
            <a:chOff x="0" y="0"/>
            <a:chExt cx="852938" cy="250864"/>
          </a:xfrm>
        </p:grpSpPr>
        <p:sp>
          <p:nvSpPr>
            <p:cNvPr id="16" name="Freeform 16"/>
            <p:cNvSpPr>
              <a:spLocks noGrp="1" noRot="1" noMove="1" noResize="1" noEditPoints="1" noAdjustHandles="1" noChangeArrowheads="1" noChangeShapeType="1"/>
            </p:cNvSpPr>
            <p:nvPr/>
          </p:nvSpPr>
          <p:spPr>
            <a:xfrm>
              <a:off x="0" y="0"/>
              <a:ext cx="852938" cy="250864"/>
            </a:xfrm>
            <a:custGeom>
              <a:avLst/>
              <a:gdLst/>
              <a:ahLst/>
              <a:cxnLst/>
              <a:rect l="l" t="t" r="r" b="b"/>
              <a:pathLst>
                <a:path w="852938" h="250864">
                  <a:moveTo>
                    <a:pt x="0" y="0"/>
                  </a:moveTo>
                  <a:lnTo>
                    <a:pt x="852938" y="0"/>
                  </a:lnTo>
                  <a:lnTo>
                    <a:pt x="852938" y="250864"/>
                  </a:lnTo>
                  <a:lnTo>
                    <a:pt x="0" y="250864"/>
                  </a:lnTo>
                  <a:close/>
                </a:path>
              </a:pathLst>
            </a:custGeom>
            <a:solidFill>
              <a:srgbClr val="FFFFFF"/>
            </a:solidFill>
            <a:ln cap="sq">
              <a:noFill/>
              <a:prstDash val="solid"/>
              <a:miter/>
            </a:ln>
          </p:spPr>
          <p:txBody>
            <a:bodyPr/>
            <a:lstStyle/>
            <a:p>
              <a:endParaRPr lang="en-US" sz="1200"/>
            </a:p>
          </p:txBody>
        </p:sp>
        <p:sp>
          <p:nvSpPr>
            <p:cNvPr id="17" name="TextBox 17"/>
            <p:cNvSpPr txBox="1">
              <a:spLocks noGrp="1" noRot="1" noMove="1" noResize="1" noEditPoints="1" noAdjustHandles="1" noChangeArrowheads="1" noChangeShapeType="1"/>
            </p:cNvSpPr>
            <p:nvPr/>
          </p:nvSpPr>
          <p:spPr>
            <a:xfrm>
              <a:off x="0" y="-47625"/>
              <a:ext cx="852938" cy="298489"/>
            </a:xfrm>
            <a:prstGeom prst="rect">
              <a:avLst/>
            </a:prstGeom>
          </p:spPr>
          <p:txBody>
            <a:bodyPr lIns="33867" tIns="33867" rIns="33867" bIns="33867" rtlCol="0" anchor="ctr"/>
            <a:lstStyle/>
            <a:p>
              <a:pPr algn="ctr">
                <a:lnSpc>
                  <a:spcPts val="1773"/>
                </a:lnSpc>
              </a:pPr>
              <a:endParaRPr sz="1200"/>
            </a:p>
          </p:txBody>
        </p:sp>
      </p:grpSp>
      <p:grpSp>
        <p:nvGrpSpPr>
          <p:cNvPr id="18" name="Group 18"/>
          <p:cNvGrpSpPr>
            <a:grpSpLocks noGrp="1" noUngrp="1" noRot="1" noMove="1" noResize="1"/>
          </p:cNvGrpSpPr>
          <p:nvPr/>
        </p:nvGrpSpPr>
        <p:grpSpPr>
          <a:xfrm>
            <a:off x="7047296" y="3087112"/>
            <a:ext cx="2159000" cy="635000"/>
            <a:chOff x="0" y="0"/>
            <a:chExt cx="852938" cy="250864"/>
          </a:xfrm>
        </p:grpSpPr>
        <p:sp>
          <p:nvSpPr>
            <p:cNvPr id="19" name="Freeform 19"/>
            <p:cNvSpPr>
              <a:spLocks noGrp="1" noRot="1" noMove="1" noResize="1" noEditPoints="1" noAdjustHandles="1" noChangeArrowheads="1" noChangeShapeType="1"/>
            </p:cNvSpPr>
            <p:nvPr/>
          </p:nvSpPr>
          <p:spPr>
            <a:xfrm>
              <a:off x="0" y="0"/>
              <a:ext cx="852938" cy="250864"/>
            </a:xfrm>
            <a:custGeom>
              <a:avLst/>
              <a:gdLst/>
              <a:ahLst/>
              <a:cxnLst/>
              <a:rect l="l" t="t" r="r" b="b"/>
              <a:pathLst>
                <a:path w="852938" h="250864">
                  <a:moveTo>
                    <a:pt x="0" y="0"/>
                  </a:moveTo>
                  <a:lnTo>
                    <a:pt x="852938" y="0"/>
                  </a:lnTo>
                  <a:lnTo>
                    <a:pt x="852938" y="250864"/>
                  </a:lnTo>
                  <a:lnTo>
                    <a:pt x="0" y="250864"/>
                  </a:lnTo>
                  <a:close/>
                </a:path>
              </a:pathLst>
            </a:custGeom>
            <a:solidFill>
              <a:srgbClr val="FFFFFF"/>
            </a:solidFill>
            <a:ln cap="sq">
              <a:noFill/>
              <a:prstDash val="solid"/>
              <a:miter/>
            </a:ln>
          </p:spPr>
          <p:txBody>
            <a:bodyPr/>
            <a:lstStyle/>
            <a:p>
              <a:endParaRPr lang="en-US" sz="1200"/>
            </a:p>
          </p:txBody>
        </p:sp>
        <p:sp>
          <p:nvSpPr>
            <p:cNvPr id="20" name="TextBox 20"/>
            <p:cNvSpPr txBox="1">
              <a:spLocks noGrp="1" noRot="1" noMove="1" noResize="1" noEditPoints="1" noAdjustHandles="1" noChangeArrowheads="1" noChangeShapeType="1"/>
            </p:cNvSpPr>
            <p:nvPr/>
          </p:nvSpPr>
          <p:spPr>
            <a:xfrm>
              <a:off x="0" y="-47625"/>
              <a:ext cx="852938" cy="298489"/>
            </a:xfrm>
            <a:prstGeom prst="rect">
              <a:avLst/>
            </a:prstGeom>
          </p:spPr>
          <p:txBody>
            <a:bodyPr lIns="33867" tIns="33867" rIns="33867" bIns="33867" rtlCol="0" anchor="ctr"/>
            <a:lstStyle/>
            <a:p>
              <a:pPr algn="ctr">
                <a:lnSpc>
                  <a:spcPts val="1773"/>
                </a:lnSpc>
              </a:pPr>
              <a:endParaRPr sz="1200"/>
            </a:p>
          </p:txBody>
        </p:sp>
      </p:grpSp>
      <p:grpSp>
        <p:nvGrpSpPr>
          <p:cNvPr id="21" name="Group 21"/>
          <p:cNvGrpSpPr>
            <a:grpSpLocks noGrp="1" noUngrp="1" noRot="1" noMove="1" noResize="1"/>
          </p:cNvGrpSpPr>
          <p:nvPr/>
        </p:nvGrpSpPr>
        <p:grpSpPr>
          <a:xfrm>
            <a:off x="9347200" y="3081587"/>
            <a:ext cx="2159000" cy="635000"/>
            <a:chOff x="0" y="0"/>
            <a:chExt cx="852938" cy="250864"/>
          </a:xfrm>
        </p:grpSpPr>
        <p:sp>
          <p:nvSpPr>
            <p:cNvPr id="22" name="Freeform 22"/>
            <p:cNvSpPr>
              <a:spLocks noGrp="1" noRot="1" noMove="1" noResize="1" noEditPoints="1" noAdjustHandles="1" noChangeArrowheads="1" noChangeShapeType="1"/>
            </p:cNvSpPr>
            <p:nvPr/>
          </p:nvSpPr>
          <p:spPr>
            <a:xfrm>
              <a:off x="0" y="0"/>
              <a:ext cx="852938" cy="250864"/>
            </a:xfrm>
            <a:custGeom>
              <a:avLst/>
              <a:gdLst/>
              <a:ahLst/>
              <a:cxnLst/>
              <a:rect l="l" t="t" r="r" b="b"/>
              <a:pathLst>
                <a:path w="852938" h="250864">
                  <a:moveTo>
                    <a:pt x="0" y="0"/>
                  </a:moveTo>
                  <a:lnTo>
                    <a:pt x="852938" y="0"/>
                  </a:lnTo>
                  <a:lnTo>
                    <a:pt x="852938" y="250864"/>
                  </a:lnTo>
                  <a:lnTo>
                    <a:pt x="0" y="250864"/>
                  </a:lnTo>
                  <a:close/>
                </a:path>
              </a:pathLst>
            </a:custGeom>
            <a:solidFill>
              <a:srgbClr val="FFFFFF"/>
            </a:solidFill>
            <a:ln cap="sq">
              <a:noFill/>
              <a:prstDash val="solid"/>
              <a:miter/>
            </a:ln>
          </p:spPr>
          <p:txBody>
            <a:bodyPr/>
            <a:lstStyle/>
            <a:p>
              <a:endParaRPr lang="en-US" sz="1200"/>
            </a:p>
          </p:txBody>
        </p:sp>
        <p:sp>
          <p:nvSpPr>
            <p:cNvPr id="23" name="TextBox 23"/>
            <p:cNvSpPr txBox="1">
              <a:spLocks noGrp="1" noRot="1" noMove="1" noResize="1" noEditPoints="1" noAdjustHandles="1" noChangeArrowheads="1" noChangeShapeType="1"/>
            </p:cNvSpPr>
            <p:nvPr/>
          </p:nvSpPr>
          <p:spPr>
            <a:xfrm>
              <a:off x="0" y="-47625"/>
              <a:ext cx="852938" cy="298489"/>
            </a:xfrm>
            <a:prstGeom prst="rect">
              <a:avLst/>
            </a:prstGeom>
          </p:spPr>
          <p:txBody>
            <a:bodyPr lIns="33867" tIns="33867" rIns="33867" bIns="33867" rtlCol="0" anchor="ctr"/>
            <a:lstStyle/>
            <a:p>
              <a:pPr algn="ctr">
                <a:lnSpc>
                  <a:spcPts val="1773"/>
                </a:lnSpc>
              </a:pPr>
              <a:endParaRPr sz="1200"/>
            </a:p>
          </p:txBody>
        </p:sp>
      </p:grpSp>
      <p:grpSp>
        <p:nvGrpSpPr>
          <p:cNvPr id="24" name="Group 24"/>
          <p:cNvGrpSpPr>
            <a:grpSpLocks noGrp="1" noUngrp="1" noRot="1" noMove="1" noResize="1"/>
          </p:cNvGrpSpPr>
          <p:nvPr/>
        </p:nvGrpSpPr>
        <p:grpSpPr>
          <a:xfrm>
            <a:off x="4747392" y="3874512"/>
            <a:ext cx="2159000" cy="635000"/>
            <a:chOff x="0" y="0"/>
            <a:chExt cx="852938" cy="250864"/>
          </a:xfrm>
        </p:grpSpPr>
        <p:sp>
          <p:nvSpPr>
            <p:cNvPr id="25" name="Freeform 25"/>
            <p:cNvSpPr>
              <a:spLocks noGrp="1" noRot="1" noMove="1" noResize="1" noEditPoints="1" noAdjustHandles="1" noChangeArrowheads="1" noChangeShapeType="1"/>
            </p:cNvSpPr>
            <p:nvPr/>
          </p:nvSpPr>
          <p:spPr>
            <a:xfrm>
              <a:off x="0" y="0"/>
              <a:ext cx="852938" cy="250864"/>
            </a:xfrm>
            <a:custGeom>
              <a:avLst/>
              <a:gdLst/>
              <a:ahLst/>
              <a:cxnLst/>
              <a:rect l="l" t="t" r="r" b="b"/>
              <a:pathLst>
                <a:path w="852938" h="250864">
                  <a:moveTo>
                    <a:pt x="0" y="0"/>
                  </a:moveTo>
                  <a:lnTo>
                    <a:pt x="852938" y="0"/>
                  </a:lnTo>
                  <a:lnTo>
                    <a:pt x="852938" y="250864"/>
                  </a:lnTo>
                  <a:lnTo>
                    <a:pt x="0" y="250864"/>
                  </a:lnTo>
                  <a:close/>
                </a:path>
              </a:pathLst>
            </a:custGeom>
            <a:solidFill>
              <a:srgbClr val="FFFFFF"/>
            </a:solidFill>
            <a:ln cap="sq">
              <a:noFill/>
              <a:prstDash val="solid"/>
              <a:miter/>
            </a:ln>
          </p:spPr>
          <p:txBody>
            <a:bodyPr/>
            <a:lstStyle/>
            <a:p>
              <a:endParaRPr lang="en-US" sz="1200"/>
            </a:p>
          </p:txBody>
        </p:sp>
        <p:sp>
          <p:nvSpPr>
            <p:cNvPr id="26" name="TextBox 26"/>
            <p:cNvSpPr txBox="1">
              <a:spLocks noGrp="1" noRot="1" noMove="1" noResize="1" noEditPoints="1" noAdjustHandles="1" noChangeArrowheads="1" noChangeShapeType="1"/>
            </p:cNvSpPr>
            <p:nvPr/>
          </p:nvSpPr>
          <p:spPr>
            <a:xfrm>
              <a:off x="0" y="-47625"/>
              <a:ext cx="852938" cy="298489"/>
            </a:xfrm>
            <a:prstGeom prst="rect">
              <a:avLst/>
            </a:prstGeom>
          </p:spPr>
          <p:txBody>
            <a:bodyPr lIns="33867" tIns="33867" rIns="33867" bIns="33867" rtlCol="0" anchor="ctr"/>
            <a:lstStyle/>
            <a:p>
              <a:pPr algn="ctr">
                <a:lnSpc>
                  <a:spcPts val="1773"/>
                </a:lnSpc>
              </a:pPr>
              <a:endParaRPr sz="1200"/>
            </a:p>
          </p:txBody>
        </p:sp>
      </p:grpSp>
      <p:grpSp>
        <p:nvGrpSpPr>
          <p:cNvPr id="27" name="Group 27"/>
          <p:cNvGrpSpPr>
            <a:grpSpLocks noGrp="1" noUngrp="1" noRot="1" noMove="1" noResize="1"/>
          </p:cNvGrpSpPr>
          <p:nvPr/>
        </p:nvGrpSpPr>
        <p:grpSpPr>
          <a:xfrm>
            <a:off x="9347200" y="3874512"/>
            <a:ext cx="2159000" cy="635000"/>
            <a:chOff x="0" y="0"/>
            <a:chExt cx="852938" cy="250864"/>
          </a:xfrm>
        </p:grpSpPr>
        <p:sp>
          <p:nvSpPr>
            <p:cNvPr id="28" name="Freeform 28"/>
            <p:cNvSpPr>
              <a:spLocks noGrp="1" noRot="1" noMove="1" noResize="1" noEditPoints="1" noAdjustHandles="1" noChangeArrowheads="1" noChangeShapeType="1"/>
            </p:cNvSpPr>
            <p:nvPr/>
          </p:nvSpPr>
          <p:spPr>
            <a:xfrm>
              <a:off x="0" y="0"/>
              <a:ext cx="852938" cy="250864"/>
            </a:xfrm>
            <a:custGeom>
              <a:avLst/>
              <a:gdLst/>
              <a:ahLst/>
              <a:cxnLst/>
              <a:rect l="l" t="t" r="r" b="b"/>
              <a:pathLst>
                <a:path w="852938" h="250864">
                  <a:moveTo>
                    <a:pt x="0" y="0"/>
                  </a:moveTo>
                  <a:lnTo>
                    <a:pt x="852938" y="0"/>
                  </a:lnTo>
                  <a:lnTo>
                    <a:pt x="852938" y="250864"/>
                  </a:lnTo>
                  <a:lnTo>
                    <a:pt x="0" y="250864"/>
                  </a:lnTo>
                  <a:close/>
                </a:path>
              </a:pathLst>
            </a:custGeom>
            <a:solidFill>
              <a:srgbClr val="FFFFFF"/>
            </a:solidFill>
            <a:ln cap="sq">
              <a:noFill/>
              <a:prstDash val="solid"/>
              <a:miter/>
            </a:ln>
          </p:spPr>
          <p:txBody>
            <a:bodyPr/>
            <a:lstStyle/>
            <a:p>
              <a:endParaRPr lang="en-US" sz="1200"/>
            </a:p>
          </p:txBody>
        </p:sp>
        <p:sp>
          <p:nvSpPr>
            <p:cNvPr id="29" name="TextBox 29"/>
            <p:cNvSpPr txBox="1">
              <a:spLocks noGrp="1" noRot="1" noMove="1" noResize="1" noEditPoints="1" noAdjustHandles="1" noChangeArrowheads="1" noChangeShapeType="1"/>
            </p:cNvSpPr>
            <p:nvPr/>
          </p:nvSpPr>
          <p:spPr>
            <a:xfrm>
              <a:off x="0" y="-47625"/>
              <a:ext cx="852938" cy="298489"/>
            </a:xfrm>
            <a:prstGeom prst="rect">
              <a:avLst/>
            </a:prstGeom>
          </p:spPr>
          <p:txBody>
            <a:bodyPr lIns="33867" tIns="33867" rIns="33867" bIns="33867" rtlCol="0" anchor="ctr"/>
            <a:lstStyle/>
            <a:p>
              <a:pPr algn="ctr">
                <a:lnSpc>
                  <a:spcPts val="1773"/>
                </a:lnSpc>
              </a:pPr>
              <a:endParaRPr sz="1200"/>
            </a:p>
          </p:txBody>
        </p:sp>
      </p:grpSp>
      <p:grpSp>
        <p:nvGrpSpPr>
          <p:cNvPr id="30" name="Group 30"/>
          <p:cNvGrpSpPr>
            <a:grpSpLocks noGrp="1" noUngrp="1" noRot="1" noMove="1" noResize="1"/>
          </p:cNvGrpSpPr>
          <p:nvPr/>
        </p:nvGrpSpPr>
        <p:grpSpPr>
          <a:xfrm>
            <a:off x="7047296" y="4661912"/>
            <a:ext cx="2159000" cy="635000"/>
            <a:chOff x="0" y="0"/>
            <a:chExt cx="852938" cy="250864"/>
          </a:xfrm>
        </p:grpSpPr>
        <p:sp>
          <p:nvSpPr>
            <p:cNvPr id="31" name="Freeform 31"/>
            <p:cNvSpPr>
              <a:spLocks noGrp="1" noRot="1" noMove="1" noResize="1" noEditPoints="1" noAdjustHandles="1" noChangeArrowheads="1" noChangeShapeType="1"/>
            </p:cNvSpPr>
            <p:nvPr/>
          </p:nvSpPr>
          <p:spPr>
            <a:xfrm>
              <a:off x="0" y="0"/>
              <a:ext cx="852938" cy="250864"/>
            </a:xfrm>
            <a:custGeom>
              <a:avLst/>
              <a:gdLst/>
              <a:ahLst/>
              <a:cxnLst/>
              <a:rect l="l" t="t" r="r" b="b"/>
              <a:pathLst>
                <a:path w="852938" h="250864">
                  <a:moveTo>
                    <a:pt x="0" y="0"/>
                  </a:moveTo>
                  <a:lnTo>
                    <a:pt x="852938" y="0"/>
                  </a:lnTo>
                  <a:lnTo>
                    <a:pt x="852938" y="250864"/>
                  </a:lnTo>
                  <a:lnTo>
                    <a:pt x="0" y="250864"/>
                  </a:lnTo>
                  <a:close/>
                </a:path>
              </a:pathLst>
            </a:custGeom>
            <a:solidFill>
              <a:srgbClr val="FFFFFF"/>
            </a:solidFill>
            <a:ln cap="sq">
              <a:noFill/>
              <a:prstDash val="solid"/>
              <a:miter/>
            </a:ln>
          </p:spPr>
          <p:txBody>
            <a:bodyPr/>
            <a:lstStyle/>
            <a:p>
              <a:endParaRPr lang="en-US" sz="1200"/>
            </a:p>
          </p:txBody>
        </p:sp>
        <p:sp>
          <p:nvSpPr>
            <p:cNvPr id="32" name="TextBox 32"/>
            <p:cNvSpPr txBox="1">
              <a:spLocks noGrp="1" noRot="1" noMove="1" noResize="1" noEditPoints="1" noAdjustHandles="1" noChangeArrowheads="1" noChangeShapeType="1"/>
            </p:cNvSpPr>
            <p:nvPr/>
          </p:nvSpPr>
          <p:spPr>
            <a:xfrm>
              <a:off x="0" y="-47625"/>
              <a:ext cx="852938" cy="298489"/>
            </a:xfrm>
            <a:prstGeom prst="rect">
              <a:avLst/>
            </a:prstGeom>
          </p:spPr>
          <p:txBody>
            <a:bodyPr lIns="33867" tIns="33867" rIns="33867" bIns="33867" rtlCol="0" anchor="ctr"/>
            <a:lstStyle/>
            <a:p>
              <a:pPr algn="ctr">
                <a:lnSpc>
                  <a:spcPts val="1773"/>
                </a:lnSpc>
              </a:pPr>
              <a:endParaRPr sz="1200"/>
            </a:p>
          </p:txBody>
        </p:sp>
      </p:grpSp>
      <p:grpSp>
        <p:nvGrpSpPr>
          <p:cNvPr id="33" name="Group 33"/>
          <p:cNvGrpSpPr>
            <a:grpSpLocks noGrp="1" noUngrp="1" noRot="1" noMove="1" noResize="1"/>
          </p:cNvGrpSpPr>
          <p:nvPr/>
        </p:nvGrpSpPr>
        <p:grpSpPr>
          <a:xfrm>
            <a:off x="7047296" y="3874512"/>
            <a:ext cx="2159000" cy="635000"/>
            <a:chOff x="0" y="0"/>
            <a:chExt cx="852938" cy="250864"/>
          </a:xfrm>
        </p:grpSpPr>
        <p:sp>
          <p:nvSpPr>
            <p:cNvPr id="34" name="Freeform 34"/>
            <p:cNvSpPr>
              <a:spLocks noGrp="1" noRot="1" noMove="1" noResize="1" noEditPoints="1" noAdjustHandles="1" noChangeArrowheads="1" noChangeShapeType="1"/>
            </p:cNvSpPr>
            <p:nvPr/>
          </p:nvSpPr>
          <p:spPr>
            <a:xfrm>
              <a:off x="0" y="0"/>
              <a:ext cx="852938" cy="250864"/>
            </a:xfrm>
            <a:custGeom>
              <a:avLst/>
              <a:gdLst/>
              <a:ahLst/>
              <a:cxnLst/>
              <a:rect l="l" t="t" r="r" b="b"/>
              <a:pathLst>
                <a:path w="852938" h="250864">
                  <a:moveTo>
                    <a:pt x="0" y="0"/>
                  </a:moveTo>
                  <a:lnTo>
                    <a:pt x="852938" y="0"/>
                  </a:lnTo>
                  <a:lnTo>
                    <a:pt x="852938" y="250864"/>
                  </a:lnTo>
                  <a:lnTo>
                    <a:pt x="0" y="250864"/>
                  </a:lnTo>
                  <a:close/>
                </a:path>
              </a:pathLst>
            </a:custGeom>
            <a:solidFill>
              <a:srgbClr val="FFFFFF"/>
            </a:solidFill>
            <a:ln cap="sq">
              <a:noFill/>
              <a:prstDash val="solid"/>
              <a:miter/>
            </a:ln>
          </p:spPr>
          <p:txBody>
            <a:bodyPr/>
            <a:lstStyle/>
            <a:p>
              <a:endParaRPr lang="en-US" sz="1200"/>
            </a:p>
          </p:txBody>
        </p:sp>
        <p:sp>
          <p:nvSpPr>
            <p:cNvPr id="35" name="TextBox 35"/>
            <p:cNvSpPr txBox="1">
              <a:spLocks noGrp="1" noRot="1" noMove="1" noResize="1" noEditPoints="1" noAdjustHandles="1" noChangeArrowheads="1" noChangeShapeType="1"/>
            </p:cNvSpPr>
            <p:nvPr/>
          </p:nvSpPr>
          <p:spPr>
            <a:xfrm>
              <a:off x="0" y="-47625"/>
              <a:ext cx="852938" cy="298489"/>
            </a:xfrm>
            <a:prstGeom prst="rect">
              <a:avLst/>
            </a:prstGeom>
          </p:spPr>
          <p:txBody>
            <a:bodyPr lIns="33867" tIns="33867" rIns="33867" bIns="33867" rtlCol="0" anchor="ctr"/>
            <a:lstStyle/>
            <a:p>
              <a:pPr algn="ctr">
                <a:lnSpc>
                  <a:spcPts val="1773"/>
                </a:lnSpc>
              </a:pPr>
              <a:endParaRPr sz="1200"/>
            </a:p>
          </p:txBody>
        </p:sp>
      </p:grpSp>
      <p:grpSp>
        <p:nvGrpSpPr>
          <p:cNvPr id="36" name="Group 36"/>
          <p:cNvGrpSpPr>
            <a:grpSpLocks noGrp="1" noUngrp="1" noRot="1" noMove="1" noResize="1"/>
          </p:cNvGrpSpPr>
          <p:nvPr/>
        </p:nvGrpSpPr>
        <p:grpSpPr>
          <a:xfrm>
            <a:off x="4747392" y="4661912"/>
            <a:ext cx="2159000" cy="635000"/>
            <a:chOff x="0" y="0"/>
            <a:chExt cx="852938" cy="250864"/>
          </a:xfrm>
        </p:grpSpPr>
        <p:sp>
          <p:nvSpPr>
            <p:cNvPr id="37" name="Freeform 37"/>
            <p:cNvSpPr>
              <a:spLocks noGrp="1" noRot="1" noMove="1" noResize="1" noEditPoints="1" noAdjustHandles="1" noChangeArrowheads="1" noChangeShapeType="1"/>
            </p:cNvSpPr>
            <p:nvPr/>
          </p:nvSpPr>
          <p:spPr>
            <a:xfrm>
              <a:off x="0" y="0"/>
              <a:ext cx="852938" cy="250864"/>
            </a:xfrm>
            <a:custGeom>
              <a:avLst/>
              <a:gdLst/>
              <a:ahLst/>
              <a:cxnLst/>
              <a:rect l="l" t="t" r="r" b="b"/>
              <a:pathLst>
                <a:path w="852938" h="250864">
                  <a:moveTo>
                    <a:pt x="0" y="0"/>
                  </a:moveTo>
                  <a:lnTo>
                    <a:pt x="852938" y="0"/>
                  </a:lnTo>
                  <a:lnTo>
                    <a:pt x="852938" y="250864"/>
                  </a:lnTo>
                  <a:lnTo>
                    <a:pt x="0" y="250864"/>
                  </a:lnTo>
                  <a:close/>
                </a:path>
              </a:pathLst>
            </a:custGeom>
            <a:solidFill>
              <a:srgbClr val="FFFFFF"/>
            </a:solidFill>
            <a:ln cap="sq">
              <a:noFill/>
              <a:prstDash val="solid"/>
              <a:miter/>
            </a:ln>
          </p:spPr>
          <p:txBody>
            <a:bodyPr/>
            <a:lstStyle/>
            <a:p>
              <a:endParaRPr lang="en-US" sz="1200"/>
            </a:p>
          </p:txBody>
        </p:sp>
        <p:sp>
          <p:nvSpPr>
            <p:cNvPr id="38" name="TextBox 38"/>
            <p:cNvSpPr txBox="1">
              <a:spLocks noGrp="1" noRot="1" noMove="1" noResize="1" noEditPoints="1" noAdjustHandles="1" noChangeArrowheads="1" noChangeShapeType="1"/>
            </p:cNvSpPr>
            <p:nvPr/>
          </p:nvSpPr>
          <p:spPr>
            <a:xfrm>
              <a:off x="0" y="-47625"/>
              <a:ext cx="852938" cy="298489"/>
            </a:xfrm>
            <a:prstGeom prst="rect">
              <a:avLst/>
            </a:prstGeom>
          </p:spPr>
          <p:txBody>
            <a:bodyPr lIns="33867" tIns="33867" rIns="33867" bIns="33867" rtlCol="0" anchor="ctr"/>
            <a:lstStyle/>
            <a:p>
              <a:pPr algn="ctr">
                <a:lnSpc>
                  <a:spcPts val="1773"/>
                </a:lnSpc>
              </a:pPr>
              <a:endParaRPr sz="1200"/>
            </a:p>
          </p:txBody>
        </p:sp>
      </p:grpSp>
      <p:grpSp>
        <p:nvGrpSpPr>
          <p:cNvPr id="39" name="Group 39"/>
          <p:cNvGrpSpPr>
            <a:grpSpLocks noGrp="1" noUngrp="1" noRot="1" noMove="1" noResize="1"/>
          </p:cNvGrpSpPr>
          <p:nvPr/>
        </p:nvGrpSpPr>
        <p:grpSpPr>
          <a:xfrm>
            <a:off x="9347200" y="4661912"/>
            <a:ext cx="2159000" cy="635000"/>
            <a:chOff x="0" y="0"/>
            <a:chExt cx="852938" cy="250864"/>
          </a:xfrm>
        </p:grpSpPr>
        <p:sp>
          <p:nvSpPr>
            <p:cNvPr id="40" name="Freeform 40"/>
            <p:cNvSpPr>
              <a:spLocks noGrp="1" noRot="1" noMove="1" noResize="1" noEditPoints="1" noAdjustHandles="1" noChangeArrowheads="1" noChangeShapeType="1"/>
            </p:cNvSpPr>
            <p:nvPr/>
          </p:nvSpPr>
          <p:spPr>
            <a:xfrm>
              <a:off x="0" y="0"/>
              <a:ext cx="852938" cy="250864"/>
            </a:xfrm>
            <a:custGeom>
              <a:avLst/>
              <a:gdLst/>
              <a:ahLst/>
              <a:cxnLst/>
              <a:rect l="l" t="t" r="r" b="b"/>
              <a:pathLst>
                <a:path w="852938" h="250864">
                  <a:moveTo>
                    <a:pt x="0" y="0"/>
                  </a:moveTo>
                  <a:lnTo>
                    <a:pt x="852938" y="0"/>
                  </a:lnTo>
                  <a:lnTo>
                    <a:pt x="852938" y="250864"/>
                  </a:lnTo>
                  <a:lnTo>
                    <a:pt x="0" y="250864"/>
                  </a:lnTo>
                  <a:close/>
                </a:path>
              </a:pathLst>
            </a:custGeom>
            <a:solidFill>
              <a:srgbClr val="FFFFFF"/>
            </a:solidFill>
            <a:ln cap="sq">
              <a:noFill/>
              <a:prstDash val="solid"/>
              <a:miter/>
            </a:ln>
          </p:spPr>
          <p:txBody>
            <a:bodyPr/>
            <a:lstStyle/>
            <a:p>
              <a:endParaRPr lang="en-US" sz="1200"/>
            </a:p>
          </p:txBody>
        </p:sp>
        <p:sp>
          <p:nvSpPr>
            <p:cNvPr id="41" name="TextBox 41"/>
            <p:cNvSpPr txBox="1">
              <a:spLocks noGrp="1" noRot="1" noMove="1" noResize="1" noEditPoints="1" noAdjustHandles="1" noChangeArrowheads="1" noChangeShapeType="1"/>
            </p:cNvSpPr>
            <p:nvPr/>
          </p:nvSpPr>
          <p:spPr>
            <a:xfrm>
              <a:off x="0" y="-47625"/>
              <a:ext cx="852938" cy="298489"/>
            </a:xfrm>
            <a:prstGeom prst="rect">
              <a:avLst/>
            </a:prstGeom>
          </p:spPr>
          <p:txBody>
            <a:bodyPr lIns="33867" tIns="33867" rIns="33867" bIns="33867" rtlCol="0" anchor="ctr"/>
            <a:lstStyle/>
            <a:p>
              <a:pPr algn="ctr">
                <a:lnSpc>
                  <a:spcPts val="1773"/>
                </a:lnSpc>
              </a:pPr>
              <a:endParaRPr sz="1200"/>
            </a:p>
          </p:txBody>
        </p:sp>
      </p:grpSp>
      <p:sp>
        <p:nvSpPr>
          <p:cNvPr id="42" name="Freeform 42"/>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3" name="TextBox 43"/>
          <p:cNvSpPr txBox="1"/>
          <p:nvPr/>
        </p:nvSpPr>
        <p:spPr>
          <a:xfrm>
            <a:off x="4998534" y="4108319"/>
            <a:ext cx="1656715" cy="166712"/>
          </a:xfrm>
          <a:prstGeom prst="rect">
            <a:avLst/>
          </a:prstGeom>
        </p:spPr>
        <p:txBody>
          <a:bodyPr lIns="0" tIns="0" rIns="0" bIns="0" rtlCol="0" anchor="t">
            <a:spAutoFit/>
          </a:bodyPr>
          <a:lstStyle/>
          <a:p>
            <a:pPr algn="ctr">
              <a:lnSpc>
                <a:spcPts val="1342"/>
              </a:lnSpc>
            </a:pPr>
            <a:r>
              <a:rPr lang="en-US" sz="1266" b="1">
                <a:solidFill>
                  <a:srgbClr val="183650"/>
                </a:solidFill>
                <a:latin typeface="Trebuchet MS Bold"/>
                <a:ea typeface="Trebuchet MS Bold"/>
                <a:cs typeface="Trebuchet MS Bold"/>
                <a:sym typeface="Trebuchet MS Bold"/>
              </a:rPr>
              <a:t>WOOD, PULP &amp; PAPER</a:t>
            </a:r>
          </a:p>
        </p:txBody>
      </p:sp>
      <p:sp>
        <p:nvSpPr>
          <p:cNvPr id="44" name="TextBox 44"/>
          <p:cNvSpPr txBox="1"/>
          <p:nvPr/>
        </p:nvSpPr>
        <p:spPr>
          <a:xfrm>
            <a:off x="9832142" y="4028944"/>
            <a:ext cx="1189117" cy="333425"/>
          </a:xfrm>
          <a:prstGeom prst="rect">
            <a:avLst/>
          </a:prstGeom>
        </p:spPr>
        <p:txBody>
          <a:bodyPr lIns="0" tIns="0" rIns="0" bIns="0" rtlCol="0" anchor="t">
            <a:spAutoFit/>
          </a:bodyPr>
          <a:lstStyle/>
          <a:p>
            <a:pPr algn="ctr">
              <a:lnSpc>
                <a:spcPts val="1342"/>
              </a:lnSpc>
            </a:pPr>
            <a:r>
              <a:rPr lang="en-US" sz="1266" b="1">
                <a:solidFill>
                  <a:srgbClr val="183650"/>
                </a:solidFill>
                <a:latin typeface="Trebuchet MS Bold"/>
                <a:ea typeface="Trebuchet MS Bold"/>
                <a:cs typeface="Trebuchet MS Bold"/>
                <a:sym typeface="Trebuchet MS Bold"/>
              </a:rPr>
              <a:t>RAILWAY &amp;</a:t>
            </a:r>
          </a:p>
          <a:p>
            <a:pPr algn="ctr">
              <a:lnSpc>
                <a:spcPts val="1342"/>
              </a:lnSpc>
            </a:pPr>
            <a:r>
              <a:rPr lang="en-US" sz="1266" b="1">
                <a:solidFill>
                  <a:srgbClr val="183650"/>
                </a:solidFill>
                <a:latin typeface="Trebuchet MS Bold"/>
                <a:ea typeface="Trebuchet MS Bold"/>
                <a:cs typeface="Trebuchet MS Bold"/>
                <a:sym typeface="Trebuchet MS Bold"/>
              </a:rPr>
              <a:t>ROLLING STOCK</a:t>
            </a:r>
          </a:p>
        </p:txBody>
      </p:sp>
      <p:sp>
        <p:nvSpPr>
          <p:cNvPr id="45" name="TextBox 45"/>
          <p:cNvSpPr txBox="1"/>
          <p:nvPr/>
        </p:nvSpPr>
        <p:spPr>
          <a:xfrm>
            <a:off x="7642212" y="4895719"/>
            <a:ext cx="969169" cy="333425"/>
          </a:xfrm>
          <a:prstGeom prst="rect">
            <a:avLst/>
          </a:prstGeom>
        </p:spPr>
        <p:txBody>
          <a:bodyPr lIns="0" tIns="0" rIns="0" bIns="0" rtlCol="0" anchor="t">
            <a:spAutoFit/>
          </a:bodyPr>
          <a:lstStyle/>
          <a:p>
            <a:pPr algn="ctr">
              <a:lnSpc>
                <a:spcPts val="1342"/>
              </a:lnSpc>
            </a:pPr>
            <a:r>
              <a:rPr lang="en-US" sz="1266" b="1">
                <a:solidFill>
                  <a:srgbClr val="183650"/>
                </a:solidFill>
                <a:latin typeface="Trebuchet MS Bold"/>
                <a:ea typeface="Trebuchet MS Bold"/>
                <a:cs typeface="Trebuchet MS Bold"/>
                <a:sym typeface="Trebuchet MS Bold"/>
              </a:rPr>
              <a:t>AID &amp; RELIEF</a:t>
            </a:r>
          </a:p>
        </p:txBody>
      </p:sp>
      <p:sp>
        <p:nvSpPr>
          <p:cNvPr id="46" name="TextBox 46"/>
          <p:cNvSpPr txBox="1"/>
          <p:nvPr/>
        </p:nvSpPr>
        <p:spPr>
          <a:xfrm>
            <a:off x="5106644" y="3315394"/>
            <a:ext cx="1440497" cy="166712"/>
          </a:xfrm>
          <a:prstGeom prst="rect">
            <a:avLst/>
          </a:prstGeom>
        </p:spPr>
        <p:txBody>
          <a:bodyPr lIns="0" tIns="0" rIns="0" bIns="0" rtlCol="0" anchor="t">
            <a:spAutoFit/>
          </a:bodyPr>
          <a:lstStyle/>
          <a:p>
            <a:pPr algn="ctr">
              <a:lnSpc>
                <a:spcPts val="1342"/>
              </a:lnSpc>
            </a:pPr>
            <a:r>
              <a:rPr lang="en-US" sz="1266" b="1">
                <a:solidFill>
                  <a:srgbClr val="183650"/>
                </a:solidFill>
                <a:latin typeface="Trebuchet MS Bold"/>
                <a:ea typeface="Trebuchet MS Bold"/>
                <a:cs typeface="Trebuchet MS Bold"/>
                <a:sym typeface="Trebuchet MS Bold"/>
              </a:rPr>
              <a:t>EPC CONTRACTORS</a:t>
            </a:r>
          </a:p>
        </p:txBody>
      </p:sp>
      <p:sp>
        <p:nvSpPr>
          <p:cNvPr id="47" name="TextBox 47"/>
          <p:cNvSpPr txBox="1"/>
          <p:nvPr/>
        </p:nvSpPr>
        <p:spPr>
          <a:xfrm>
            <a:off x="7631536" y="3241544"/>
            <a:ext cx="990521" cy="333425"/>
          </a:xfrm>
          <a:prstGeom prst="rect">
            <a:avLst/>
          </a:prstGeom>
        </p:spPr>
        <p:txBody>
          <a:bodyPr lIns="0" tIns="0" rIns="0" bIns="0" rtlCol="0" anchor="t">
            <a:spAutoFit/>
          </a:bodyPr>
          <a:lstStyle/>
          <a:p>
            <a:pPr algn="ctr">
              <a:lnSpc>
                <a:spcPts val="1342"/>
              </a:lnSpc>
            </a:pPr>
            <a:r>
              <a:rPr lang="en-US" sz="1266" b="1">
                <a:solidFill>
                  <a:srgbClr val="183650"/>
                </a:solidFill>
                <a:latin typeface="Trebuchet MS Bold"/>
                <a:ea typeface="Trebuchet MS Bold"/>
                <a:cs typeface="Trebuchet MS Bold"/>
                <a:sym typeface="Trebuchet MS Bold"/>
              </a:rPr>
              <a:t>PHARMA &amp;</a:t>
            </a:r>
          </a:p>
          <a:p>
            <a:pPr algn="ctr">
              <a:lnSpc>
                <a:spcPts val="1342"/>
              </a:lnSpc>
            </a:pPr>
            <a:r>
              <a:rPr lang="en-US" sz="1266" b="1">
                <a:solidFill>
                  <a:srgbClr val="183650"/>
                </a:solidFill>
                <a:latin typeface="Trebuchet MS Bold"/>
                <a:ea typeface="Trebuchet MS Bold"/>
                <a:cs typeface="Trebuchet MS Bold"/>
                <a:sym typeface="Trebuchet MS Bold"/>
              </a:rPr>
              <a:t>HEALTHCARE</a:t>
            </a:r>
          </a:p>
        </p:txBody>
      </p:sp>
      <p:sp>
        <p:nvSpPr>
          <p:cNvPr id="48" name="TextBox 48"/>
          <p:cNvSpPr txBox="1"/>
          <p:nvPr/>
        </p:nvSpPr>
        <p:spPr>
          <a:xfrm>
            <a:off x="9737249" y="3236020"/>
            <a:ext cx="1378903" cy="333425"/>
          </a:xfrm>
          <a:prstGeom prst="rect">
            <a:avLst/>
          </a:prstGeom>
        </p:spPr>
        <p:txBody>
          <a:bodyPr lIns="0" tIns="0" rIns="0" bIns="0" rtlCol="0" anchor="t">
            <a:spAutoFit/>
          </a:bodyPr>
          <a:lstStyle/>
          <a:p>
            <a:pPr algn="ctr">
              <a:lnSpc>
                <a:spcPts val="1342"/>
              </a:lnSpc>
            </a:pPr>
            <a:r>
              <a:rPr lang="en-US" sz="1266" b="1">
                <a:solidFill>
                  <a:srgbClr val="183650"/>
                </a:solidFill>
                <a:latin typeface="Trebuchet MS Bold"/>
                <a:ea typeface="Trebuchet MS Bold"/>
                <a:cs typeface="Trebuchet MS Bold"/>
                <a:sym typeface="Trebuchet MS Bold"/>
              </a:rPr>
              <a:t>CUSTOMER GOODS</a:t>
            </a:r>
          </a:p>
          <a:p>
            <a:pPr algn="ctr">
              <a:lnSpc>
                <a:spcPts val="1342"/>
              </a:lnSpc>
            </a:pPr>
            <a:r>
              <a:rPr lang="en-US" sz="1266" b="1">
                <a:solidFill>
                  <a:srgbClr val="183650"/>
                </a:solidFill>
                <a:latin typeface="Trebuchet MS Bold"/>
                <a:ea typeface="Trebuchet MS Bold"/>
                <a:cs typeface="Trebuchet MS Bold"/>
                <a:sym typeface="Trebuchet MS Bold"/>
              </a:rPr>
              <a:t>&amp; RETAIL</a:t>
            </a:r>
          </a:p>
        </p:txBody>
      </p:sp>
      <p:sp>
        <p:nvSpPr>
          <p:cNvPr id="49" name="TextBox 49"/>
          <p:cNvSpPr txBox="1"/>
          <p:nvPr/>
        </p:nvSpPr>
        <p:spPr>
          <a:xfrm>
            <a:off x="4990796" y="2451795"/>
            <a:ext cx="1672193" cy="333425"/>
          </a:xfrm>
          <a:prstGeom prst="rect">
            <a:avLst/>
          </a:prstGeom>
        </p:spPr>
        <p:txBody>
          <a:bodyPr lIns="0" tIns="0" rIns="0" bIns="0" rtlCol="0" anchor="t">
            <a:spAutoFit/>
          </a:bodyPr>
          <a:lstStyle/>
          <a:p>
            <a:pPr algn="ctr">
              <a:lnSpc>
                <a:spcPts val="1342"/>
              </a:lnSpc>
            </a:pPr>
            <a:r>
              <a:rPr lang="en-US" sz="1266" b="1">
                <a:solidFill>
                  <a:srgbClr val="183650"/>
                </a:solidFill>
                <a:latin typeface="Trebuchet MS Bold"/>
                <a:ea typeface="Trebuchet MS Bold"/>
                <a:cs typeface="Trebuchet MS Bold"/>
                <a:sym typeface="Trebuchet MS Bold"/>
              </a:rPr>
              <a:t>ALTERNATIVE &amp;</a:t>
            </a:r>
          </a:p>
          <a:p>
            <a:pPr algn="ctr">
              <a:lnSpc>
                <a:spcPts val="1342"/>
              </a:lnSpc>
            </a:pPr>
            <a:r>
              <a:rPr lang="en-US" sz="1266" b="1">
                <a:solidFill>
                  <a:srgbClr val="183650"/>
                </a:solidFill>
                <a:latin typeface="Trebuchet MS Bold"/>
                <a:ea typeface="Trebuchet MS Bold"/>
                <a:cs typeface="Trebuchet MS Bold"/>
                <a:sym typeface="Trebuchet MS Bold"/>
              </a:rPr>
              <a:t>RENEWABLE ENERGIES</a:t>
            </a:r>
          </a:p>
        </p:txBody>
      </p:sp>
      <p:sp>
        <p:nvSpPr>
          <p:cNvPr id="50" name="TextBox 50"/>
          <p:cNvSpPr txBox="1"/>
          <p:nvPr/>
        </p:nvSpPr>
        <p:spPr>
          <a:xfrm>
            <a:off x="7708887" y="2531170"/>
            <a:ext cx="835819" cy="166712"/>
          </a:xfrm>
          <a:prstGeom prst="rect">
            <a:avLst/>
          </a:prstGeom>
        </p:spPr>
        <p:txBody>
          <a:bodyPr lIns="0" tIns="0" rIns="0" bIns="0" rtlCol="0" anchor="t">
            <a:spAutoFit/>
          </a:bodyPr>
          <a:lstStyle/>
          <a:p>
            <a:pPr algn="ctr">
              <a:lnSpc>
                <a:spcPts val="1342"/>
              </a:lnSpc>
            </a:pPr>
            <a:r>
              <a:rPr lang="en-US" sz="1266" b="1">
                <a:solidFill>
                  <a:srgbClr val="183650"/>
                </a:solidFill>
                <a:latin typeface="Trebuchet MS Bold"/>
                <a:ea typeface="Trebuchet MS Bold"/>
                <a:cs typeface="Trebuchet MS Bold"/>
                <a:sym typeface="Trebuchet MS Bold"/>
              </a:rPr>
              <a:t>CHEMICALS</a:t>
            </a:r>
          </a:p>
        </p:txBody>
      </p:sp>
      <p:sp>
        <p:nvSpPr>
          <p:cNvPr id="51" name="TextBox 51"/>
          <p:cNvSpPr txBox="1"/>
          <p:nvPr/>
        </p:nvSpPr>
        <p:spPr>
          <a:xfrm>
            <a:off x="10160635" y="2525645"/>
            <a:ext cx="532130" cy="166712"/>
          </a:xfrm>
          <a:prstGeom prst="rect">
            <a:avLst/>
          </a:prstGeom>
        </p:spPr>
        <p:txBody>
          <a:bodyPr lIns="0" tIns="0" rIns="0" bIns="0" rtlCol="0" anchor="t">
            <a:spAutoFit/>
          </a:bodyPr>
          <a:lstStyle/>
          <a:p>
            <a:pPr algn="ctr">
              <a:lnSpc>
                <a:spcPts val="1342"/>
              </a:lnSpc>
            </a:pPr>
            <a:r>
              <a:rPr lang="en-US" sz="1266" b="1">
                <a:solidFill>
                  <a:srgbClr val="183650"/>
                </a:solidFill>
                <a:latin typeface="Trebuchet MS Bold"/>
                <a:ea typeface="Trebuchet MS Bold"/>
                <a:cs typeface="Trebuchet MS Bold"/>
                <a:sym typeface="Trebuchet MS Bold"/>
              </a:rPr>
              <a:t>MINING</a:t>
            </a:r>
          </a:p>
        </p:txBody>
      </p:sp>
      <p:sp>
        <p:nvSpPr>
          <p:cNvPr id="52" name="TextBox 52"/>
          <p:cNvSpPr txBox="1"/>
          <p:nvPr/>
        </p:nvSpPr>
        <p:spPr>
          <a:xfrm>
            <a:off x="11400930" y="6153150"/>
            <a:ext cx="13305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3F4443"/>
                </a:solidFill>
                <a:latin typeface="Montserrat 1"/>
                <a:ea typeface="Montserrat 1"/>
                <a:cs typeface="Montserrat 1"/>
                <a:sym typeface="Montserrat 1"/>
              </a:rPr>
              <a:t>16</a:t>
            </a:r>
          </a:p>
        </p:txBody>
      </p:sp>
      <p:sp>
        <p:nvSpPr>
          <p:cNvPr id="53" name="TextBox 53"/>
          <p:cNvSpPr txBox="1"/>
          <p:nvPr/>
        </p:nvSpPr>
        <p:spPr>
          <a:xfrm>
            <a:off x="6261563" y="1555238"/>
            <a:ext cx="3730467" cy="354969"/>
          </a:xfrm>
          <a:prstGeom prst="rect">
            <a:avLst/>
          </a:prstGeom>
        </p:spPr>
        <p:txBody>
          <a:bodyPr lIns="0" tIns="0" rIns="0" bIns="0" rtlCol="0" anchor="t">
            <a:spAutoFit/>
          </a:bodyPr>
          <a:lstStyle/>
          <a:p>
            <a:pPr algn="ctr">
              <a:lnSpc>
                <a:spcPts val="2880"/>
              </a:lnSpc>
            </a:pPr>
            <a:r>
              <a:rPr lang="en-US" sz="2400" b="1">
                <a:solidFill>
                  <a:srgbClr val="183650"/>
                </a:solidFill>
                <a:latin typeface="Montserrat 2 Bold"/>
                <a:ea typeface="Montserrat 2 Bold"/>
                <a:cs typeface="Montserrat 2 Bold"/>
                <a:sym typeface="Montserrat 2 Bold"/>
              </a:rPr>
              <a:t>INDUSTRIES WE SERVE</a:t>
            </a:r>
          </a:p>
        </p:txBody>
      </p:sp>
      <p:sp>
        <p:nvSpPr>
          <p:cNvPr id="54" name="TextBox 54"/>
          <p:cNvSpPr txBox="1"/>
          <p:nvPr/>
        </p:nvSpPr>
        <p:spPr>
          <a:xfrm>
            <a:off x="7235891" y="4108319"/>
            <a:ext cx="1781810" cy="166712"/>
          </a:xfrm>
          <a:prstGeom prst="rect">
            <a:avLst/>
          </a:prstGeom>
        </p:spPr>
        <p:txBody>
          <a:bodyPr lIns="0" tIns="0" rIns="0" bIns="0" rtlCol="0" anchor="t">
            <a:spAutoFit/>
          </a:bodyPr>
          <a:lstStyle/>
          <a:p>
            <a:pPr algn="ctr">
              <a:lnSpc>
                <a:spcPts val="1342"/>
              </a:lnSpc>
            </a:pPr>
            <a:r>
              <a:rPr lang="en-US" sz="1266" b="1">
                <a:solidFill>
                  <a:srgbClr val="183650"/>
                </a:solidFill>
                <a:latin typeface="Trebuchet MS Bold"/>
                <a:ea typeface="Trebuchet MS Bold"/>
                <a:cs typeface="Trebuchet MS Bold"/>
                <a:sym typeface="Trebuchet MS Bold"/>
              </a:rPr>
              <a:t>COMMODITY &amp; TRADING</a:t>
            </a:r>
          </a:p>
        </p:txBody>
      </p:sp>
      <p:sp>
        <p:nvSpPr>
          <p:cNvPr id="55" name="TextBox 55"/>
          <p:cNvSpPr txBox="1"/>
          <p:nvPr/>
        </p:nvSpPr>
        <p:spPr>
          <a:xfrm>
            <a:off x="5331910" y="4895719"/>
            <a:ext cx="989965" cy="166712"/>
          </a:xfrm>
          <a:prstGeom prst="rect">
            <a:avLst/>
          </a:prstGeom>
        </p:spPr>
        <p:txBody>
          <a:bodyPr lIns="0" tIns="0" rIns="0" bIns="0" rtlCol="0" anchor="t">
            <a:spAutoFit/>
          </a:bodyPr>
          <a:lstStyle/>
          <a:p>
            <a:pPr algn="ctr">
              <a:lnSpc>
                <a:spcPts val="1342"/>
              </a:lnSpc>
            </a:pPr>
            <a:r>
              <a:rPr lang="en-US" sz="1266" b="1">
                <a:solidFill>
                  <a:srgbClr val="183650"/>
                </a:solidFill>
                <a:latin typeface="Trebuchet MS Bold"/>
                <a:ea typeface="Trebuchet MS Bold"/>
                <a:cs typeface="Trebuchet MS Bold"/>
                <a:sym typeface="Trebuchet MS Bold"/>
              </a:rPr>
              <a:t>AUTOMOTIVE</a:t>
            </a:r>
          </a:p>
        </p:txBody>
      </p:sp>
      <p:sp>
        <p:nvSpPr>
          <p:cNvPr id="56" name="TextBox 56"/>
          <p:cNvSpPr txBox="1"/>
          <p:nvPr/>
        </p:nvSpPr>
        <p:spPr>
          <a:xfrm>
            <a:off x="10052050" y="4895719"/>
            <a:ext cx="749300" cy="166712"/>
          </a:xfrm>
          <a:prstGeom prst="rect">
            <a:avLst/>
          </a:prstGeom>
        </p:spPr>
        <p:txBody>
          <a:bodyPr lIns="0" tIns="0" rIns="0" bIns="0" rtlCol="0" anchor="t">
            <a:spAutoFit/>
          </a:bodyPr>
          <a:lstStyle/>
          <a:p>
            <a:pPr algn="ctr">
              <a:lnSpc>
                <a:spcPts val="1342"/>
              </a:lnSpc>
            </a:pPr>
            <a:r>
              <a:rPr lang="en-US" sz="1266" b="1">
                <a:solidFill>
                  <a:srgbClr val="183650"/>
                </a:solidFill>
                <a:latin typeface="Trebuchet MS Bold"/>
                <a:ea typeface="Trebuchet MS Bold"/>
                <a:cs typeface="Trebuchet MS Bold"/>
                <a:sym typeface="Trebuchet MS Bold"/>
              </a:rPr>
              <a:t>OIL &amp; GAS</a:t>
            </a:r>
          </a:p>
        </p:txBody>
      </p:sp>
      <p:sp>
        <p:nvSpPr>
          <p:cNvPr id="57" name="Freeform 57"/>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8" name="TextBox 58"/>
          <p:cNvSpPr txBox="1">
            <a:spLocks noGrp="1" noRot="1" noMove="1" noResize="1" noEditPoints="1" noAdjustHandles="1" noChangeArrowheads="1" noChangeShapeType="1"/>
          </p:cNvSpPr>
          <p:nvPr/>
        </p:nvSpPr>
        <p:spPr>
          <a:xfrm>
            <a:off x="685800" y="6146800"/>
            <a:ext cx="1273629" cy="166328"/>
          </a:xfrm>
          <a:prstGeom prst="rect">
            <a:avLst/>
          </a:prstGeom>
        </p:spPr>
        <p:txBody>
          <a:bodyPr wrap="square"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GENERAL CARGO</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128000" y="0"/>
            <a:ext cx="4064000" cy="6858000"/>
          </a:xfrm>
          <a:custGeom>
            <a:avLst/>
            <a:gdLst/>
            <a:ahLst/>
            <a:cxnLst/>
            <a:rect l="l" t="t" r="r" b="b"/>
            <a:pathLst>
              <a:path w="6096000" h="10287000">
                <a:moveTo>
                  <a:pt x="0" y="0"/>
                </a:moveTo>
                <a:lnTo>
                  <a:pt x="6096000" y="0"/>
                </a:lnTo>
                <a:lnTo>
                  <a:pt x="6096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8128000" y="0"/>
            <a:ext cx="4061592" cy="6852149"/>
          </a:xfrm>
          <a:custGeom>
            <a:avLst/>
            <a:gdLst/>
            <a:ahLst/>
            <a:cxnLst/>
            <a:rect l="l" t="t" r="r" b="b"/>
            <a:pathLst>
              <a:path w="1604579" h="2707022">
                <a:moveTo>
                  <a:pt x="0" y="0"/>
                </a:moveTo>
                <a:lnTo>
                  <a:pt x="1604579" y="0"/>
                </a:lnTo>
                <a:lnTo>
                  <a:pt x="1604579" y="2707022"/>
                </a:lnTo>
                <a:lnTo>
                  <a:pt x="0" y="2707022"/>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Freeform 6"/>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Freeform 7"/>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8" name="Group 8"/>
          <p:cNvGrpSpPr>
            <a:grpSpLocks noGrp="1" noUngrp="1" noRot="1" noMove="1" noResize="1"/>
          </p:cNvGrpSpPr>
          <p:nvPr/>
        </p:nvGrpSpPr>
        <p:grpSpPr>
          <a:xfrm>
            <a:off x="991723" y="4157965"/>
            <a:ext cx="2063750" cy="635000"/>
            <a:chOff x="0" y="0"/>
            <a:chExt cx="815309" cy="250864"/>
          </a:xfrm>
        </p:grpSpPr>
        <p:sp>
          <p:nvSpPr>
            <p:cNvPr id="9" name="Freeform 9"/>
            <p:cNvSpPr>
              <a:spLocks noGrp="1" noRot="1" noMove="1" noResize="1" noEditPoints="1" noAdjustHandles="1" noChangeArrowheads="1" noChangeShapeType="1"/>
            </p:cNvSpPr>
            <p:nvPr/>
          </p:nvSpPr>
          <p:spPr>
            <a:xfrm>
              <a:off x="0" y="0"/>
              <a:ext cx="815309" cy="250864"/>
            </a:xfrm>
            <a:custGeom>
              <a:avLst/>
              <a:gdLst/>
              <a:ahLst/>
              <a:cxnLst/>
              <a:rect l="l" t="t" r="r" b="b"/>
              <a:pathLst>
                <a:path w="815309" h="250864">
                  <a:moveTo>
                    <a:pt x="0" y="0"/>
                  </a:moveTo>
                  <a:lnTo>
                    <a:pt x="815309" y="0"/>
                  </a:lnTo>
                  <a:lnTo>
                    <a:pt x="815309" y="250864"/>
                  </a:lnTo>
                  <a:lnTo>
                    <a:pt x="0" y="250864"/>
                  </a:lnTo>
                  <a:close/>
                </a:path>
              </a:pathLst>
            </a:custGeom>
            <a:solidFill>
              <a:srgbClr val="FFFFFF"/>
            </a:solidFill>
            <a:ln cap="sq">
              <a:noFill/>
              <a:prstDash val="solid"/>
              <a:miter/>
            </a:ln>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0" y="-28575"/>
              <a:ext cx="815309" cy="279439"/>
            </a:xfrm>
            <a:prstGeom prst="rect">
              <a:avLst/>
            </a:prstGeom>
          </p:spPr>
          <p:txBody>
            <a:bodyPr lIns="33867" tIns="33867" rIns="33867" bIns="33867" rtlCol="0" anchor="ctr"/>
            <a:lstStyle/>
            <a:p>
              <a:pPr algn="ctr">
                <a:lnSpc>
                  <a:spcPts val="1261"/>
                </a:lnSpc>
              </a:pPr>
              <a:endParaRPr sz="1200"/>
            </a:p>
          </p:txBody>
        </p:sp>
      </p:grpSp>
      <p:grpSp>
        <p:nvGrpSpPr>
          <p:cNvPr id="11" name="Group 11"/>
          <p:cNvGrpSpPr>
            <a:grpSpLocks noGrp="1" noUngrp="1" noRot="1" noMove="1" noResize="1"/>
          </p:cNvGrpSpPr>
          <p:nvPr/>
        </p:nvGrpSpPr>
        <p:grpSpPr>
          <a:xfrm>
            <a:off x="3326634" y="4157965"/>
            <a:ext cx="2063750" cy="635000"/>
            <a:chOff x="0" y="0"/>
            <a:chExt cx="815309" cy="250864"/>
          </a:xfrm>
        </p:grpSpPr>
        <p:sp>
          <p:nvSpPr>
            <p:cNvPr id="12" name="Freeform 12"/>
            <p:cNvSpPr>
              <a:spLocks noGrp="1" noRot="1" noMove="1" noResize="1" noEditPoints="1" noAdjustHandles="1" noChangeArrowheads="1" noChangeShapeType="1"/>
            </p:cNvSpPr>
            <p:nvPr/>
          </p:nvSpPr>
          <p:spPr>
            <a:xfrm>
              <a:off x="0" y="0"/>
              <a:ext cx="815309" cy="250864"/>
            </a:xfrm>
            <a:custGeom>
              <a:avLst/>
              <a:gdLst/>
              <a:ahLst/>
              <a:cxnLst/>
              <a:rect l="l" t="t" r="r" b="b"/>
              <a:pathLst>
                <a:path w="815309" h="250864">
                  <a:moveTo>
                    <a:pt x="0" y="0"/>
                  </a:moveTo>
                  <a:lnTo>
                    <a:pt x="815309" y="0"/>
                  </a:lnTo>
                  <a:lnTo>
                    <a:pt x="815309" y="250864"/>
                  </a:lnTo>
                  <a:lnTo>
                    <a:pt x="0" y="250864"/>
                  </a:lnTo>
                  <a:close/>
                </a:path>
              </a:pathLst>
            </a:custGeom>
            <a:solidFill>
              <a:srgbClr val="FFFFFF"/>
            </a:solidFill>
            <a:ln cap="sq">
              <a:noFill/>
              <a:prstDash val="solid"/>
              <a:miter/>
            </a:ln>
          </p:spPr>
          <p:txBody>
            <a:bodyPr/>
            <a:lstStyle/>
            <a:p>
              <a:endParaRPr lang="en-US" sz="1200"/>
            </a:p>
          </p:txBody>
        </p:sp>
        <p:sp>
          <p:nvSpPr>
            <p:cNvPr id="13" name="TextBox 13"/>
            <p:cNvSpPr txBox="1">
              <a:spLocks noGrp="1" noRot="1" noMove="1" noResize="1" noEditPoints="1" noAdjustHandles="1" noChangeArrowheads="1" noChangeShapeType="1"/>
            </p:cNvSpPr>
            <p:nvPr/>
          </p:nvSpPr>
          <p:spPr>
            <a:xfrm>
              <a:off x="0" y="-28575"/>
              <a:ext cx="815309" cy="279439"/>
            </a:xfrm>
            <a:prstGeom prst="rect">
              <a:avLst/>
            </a:prstGeom>
          </p:spPr>
          <p:txBody>
            <a:bodyPr lIns="33867" tIns="33867" rIns="33867" bIns="33867" rtlCol="0" anchor="ctr"/>
            <a:lstStyle/>
            <a:p>
              <a:pPr algn="ctr">
                <a:lnSpc>
                  <a:spcPts val="1261"/>
                </a:lnSpc>
              </a:pPr>
              <a:endParaRPr sz="1200"/>
            </a:p>
          </p:txBody>
        </p:sp>
      </p:grpSp>
      <p:grpSp>
        <p:nvGrpSpPr>
          <p:cNvPr id="14" name="Group 14"/>
          <p:cNvGrpSpPr>
            <a:grpSpLocks noGrp="1" noUngrp="1" noRot="1" noMove="1" noResize="1"/>
          </p:cNvGrpSpPr>
          <p:nvPr/>
        </p:nvGrpSpPr>
        <p:grpSpPr>
          <a:xfrm>
            <a:off x="5661544" y="4157965"/>
            <a:ext cx="2063750" cy="635000"/>
            <a:chOff x="0" y="0"/>
            <a:chExt cx="815309" cy="250864"/>
          </a:xfrm>
        </p:grpSpPr>
        <p:sp>
          <p:nvSpPr>
            <p:cNvPr id="15" name="Freeform 15"/>
            <p:cNvSpPr>
              <a:spLocks noGrp="1" noRot="1" noMove="1" noResize="1" noEditPoints="1" noAdjustHandles="1" noChangeArrowheads="1" noChangeShapeType="1"/>
            </p:cNvSpPr>
            <p:nvPr/>
          </p:nvSpPr>
          <p:spPr>
            <a:xfrm>
              <a:off x="0" y="0"/>
              <a:ext cx="815309" cy="250864"/>
            </a:xfrm>
            <a:custGeom>
              <a:avLst/>
              <a:gdLst/>
              <a:ahLst/>
              <a:cxnLst/>
              <a:rect l="l" t="t" r="r" b="b"/>
              <a:pathLst>
                <a:path w="815309" h="250864">
                  <a:moveTo>
                    <a:pt x="0" y="0"/>
                  </a:moveTo>
                  <a:lnTo>
                    <a:pt x="815309" y="0"/>
                  </a:lnTo>
                  <a:lnTo>
                    <a:pt x="815309" y="250864"/>
                  </a:lnTo>
                  <a:lnTo>
                    <a:pt x="0" y="250864"/>
                  </a:lnTo>
                  <a:close/>
                </a:path>
              </a:pathLst>
            </a:custGeom>
            <a:solidFill>
              <a:srgbClr val="FFFFFF"/>
            </a:solidFill>
            <a:ln cap="sq">
              <a:noFill/>
              <a:prstDash val="solid"/>
              <a:miter/>
            </a:ln>
          </p:spPr>
          <p:txBody>
            <a:bodyPr/>
            <a:lstStyle/>
            <a:p>
              <a:endParaRPr lang="en-US" sz="1200"/>
            </a:p>
          </p:txBody>
        </p:sp>
        <p:sp>
          <p:nvSpPr>
            <p:cNvPr id="16" name="TextBox 16"/>
            <p:cNvSpPr txBox="1">
              <a:spLocks noGrp="1" noRot="1" noMove="1" noResize="1" noEditPoints="1" noAdjustHandles="1" noChangeArrowheads="1" noChangeShapeType="1"/>
            </p:cNvSpPr>
            <p:nvPr/>
          </p:nvSpPr>
          <p:spPr>
            <a:xfrm>
              <a:off x="0" y="-28575"/>
              <a:ext cx="815309" cy="279439"/>
            </a:xfrm>
            <a:prstGeom prst="rect">
              <a:avLst/>
            </a:prstGeom>
          </p:spPr>
          <p:txBody>
            <a:bodyPr lIns="33867" tIns="33867" rIns="33867" bIns="33867" rtlCol="0" anchor="ctr"/>
            <a:lstStyle/>
            <a:p>
              <a:pPr algn="ctr">
                <a:lnSpc>
                  <a:spcPts val="1261"/>
                </a:lnSpc>
              </a:pPr>
              <a:endParaRPr sz="1200"/>
            </a:p>
          </p:txBody>
        </p:sp>
      </p:grpSp>
      <p:sp>
        <p:nvSpPr>
          <p:cNvPr id="17" name="TextBox 17"/>
          <p:cNvSpPr txBox="1"/>
          <p:nvPr/>
        </p:nvSpPr>
        <p:spPr>
          <a:xfrm>
            <a:off x="991723" y="1395123"/>
            <a:ext cx="3969903" cy="726866"/>
          </a:xfrm>
          <a:prstGeom prst="rect">
            <a:avLst/>
          </a:prstGeom>
        </p:spPr>
        <p:txBody>
          <a:bodyPr lIns="0" tIns="0" rIns="0" bIns="0" rtlCol="0" anchor="t">
            <a:spAutoFit/>
          </a:bodyPr>
          <a:lstStyle/>
          <a:p>
            <a:pPr>
              <a:lnSpc>
                <a:spcPts val="2881"/>
              </a:lnSpc>
            </a:pPr>
            <a:r>
              <a:rPr lang="en-US" sz="2401" b="1">
                <a:solidFill>
                  <a:srgbClr val="183650"/>
                </a:solidFill>
                <a:latin typeface="Montserrat 2 Bold"/>
                <a:ea typeface="Montserrat 2 Bold"/>
                <a:cs typeface="Montserrat 2 Bold"/>
                <a:sym typeface="Montserrat 2 Bold"/>
              </a:rPr>
              <a:t>EDI, TRACKING &amp; CUSTOMER VISIBILITY</a:t>
            </a:r>
          </a:p>
        </p:txBody>
      </p:sp>
      <p:sp>
        <p:nvSpPr>
          <p:cNvPr id="18" name="TextBox 18"/>
          <p:cNvSpPr txBox="1"/>
          <p:nvPr/>
        </p:nvSpPr>
        <p:spPr>
          <a:xfrm>
            <a:off x="991723" y="2411123"/>
            <a:ext cx="6733572" cy="1424749"/>
          </a:xfrm>
          <a:prstGeom prst="rect">
            <a:avLst/>
          </a:prstGeom>
        </p:spPr>
        <p:txBody>
          <a:bodyPr lIns="0" tIns="0" rIns="0" bIns="0" rtlCol="0" anchor="t">
            <a:spAutoFit/>
          </a:bodyPr>
          <a:lstStyle/>
          <a:p>
            <a:pPr>
              <a:lnSpc>
                <a:spcPts val="1405"/>
              </a:lnSpc>
            </a:pPr>
            <a:r>
              <a:rPr lang="en-US" sz="1133" b="1" dirty="0">
                <a:solidFill>
                  <a:srgbClr val="183650"/>
                </a:solidFill>
                <a:latin typeface="Trebuchet MS Bold"/>
                <a:ea typeface="Trebuchet MS Bold"/>
                <a:cs typeface="Trebuchet MS Bold"/>
                <a:sym typeface="Trebuchet MS Bold"/>
              </a:rPr>
              <a:t>Fracht Group</a:t>
            </a:r>
            <a:r>
              <a:rPr lang="en-US" sz="1133" dirty="0">
                <a:solidFill>
                  <a:srgbClr val="183650"/>
                </a:solidFill>
                <a:latin typeface="Trebuchet MS"/>
                <a:ea typeface="Trebuchet MS"/>
                <a:cs typeface="Trebuchet MS"/>
                <a:sym typeface="Trebuchet MS"/>
              </a:rPr>
              <a:t> employs an industry leading integration application that allows us to send and receive Business documents in a variety of formats. </a:t>
            </a:r>
          </a:p>
          <a:p>
            <a:pPr>
              <a:lnSpc>
                <a:spcPts val="1405"/>
              </a:lnSpc>
            </a:pPr>
            <a:endParaRPr lang="en-US" sz="1133" dirty="0">
              <a:solidFill>
                <a:srgbClr val="183650"/>
              </a:solidFill>
              <a:latin typeface="Trebuchet MS"/>
              <a:ea typeface="Trebuchet MS"/>
              <a:cs typeface="Trebuchet MS"/>
              <a:sym typeface="Trebuchet MS"/>
            </a:endParaRPr>
          </a:p>
          <a:p>
            <a:pPr>
              <a:lnSpc>
                <a:spcPts val="1405"/>
              </a:lnSpc>
            </a:pPr>
            <a:r>
              <a:rPr lang="en-US" sz="1133" dirty="0">
                <a:solidFill>
                  <a:srgbClr val="183650"/>
                </a:solidFill>
                <a:latin typeface="Trebuchet MS"/>
                <a:ea typeface="Trebuchet MS"/>
                <a:cs typeface="Trebuchet MS"/>
                <a:sym typeface="Trebuchet MS"/>
              </a:rPr>
              <a:t>With our EDI messages, clients gain visibility and predictability into their shipments and can make more informed decisions.</a:t>
            </a:r>
          </a:p>
          <a:p>
            <a:pPr>
              <a:lnSpc>
                <a:spcPts val="1405"/>
              </a:lnSpc>
            </a:pPr>
            <a:endParaRPr lang="en-US" sz="1133" dirty="0">
              <a:solidFill>
                <a:srgbClr val="183650"/>
              </a:solidFill>
              <a:latin typeface="Trebuchet MS"/>
              <a:ea typeface="Trebuchet MS"/>
              <a:cs typeface="Trebuchet MS"/>
              <a:sym typeface="Trebuchet MS"/>
            </a:endParaRPr>
          </a:p>
          <a:p>
            <a:pPr>
              <a:lnSpc>
                <a:spcPts val="1405"/>
              </a:lnSpc>
            </a:pPr>
            <a:r>
              <a:rPr lang="en-US" sz="1133" b="1" dirty="0">
                <a:solidFill>
                  <a:srgbClr val="183650"/>
                </a:solidFill>
                <a:latin typeface="Trebuchet MS Bold"/>
                <a:ea typeface="Trebuchet MS Bold"/>
                <a:cs typeface="Trebuchet MS Bold"/>
                <a:sym typeface="Trebuchet MS Bold"/>
              </a:rPr>
              <a:t>Fracht</a:t>
            </a:r>
            <a:r>
              <a:rPr lang="en-US" sz="1133" dirty="0">
                <a:solidFill>
                  <a:srgbClr val="183650"/>
                </a:solidFill>
                <a:latin typeface="Trebuchet MS"/>
                <a:ea typeface="Trebuchet MS"/>
                <a:cs typeface="Trebuchet MS"/>
                <a:sym typeface="Trebuchet MS"/>
              </a:rPr>
              <a:t> Integration services provides a robust platform for data exchange in many different technologies such as:</a:t>
            </a:r>
          </a:p>
        </p:txBody>
      </p:sp>
      <p:sp>
        <p:nvSpPr>
          <p:cNvPr id="19" name="TextBox 19"/>
          <p:cNvSpPr txBox="1"/>
          <p:nvPr/>
        </p:nvSpPr>
        <p:spPr>
          <a:xfrm>
            <a:off x="991723" y="5085066"/>
            <a:ext cx="6733572" cy="347531"/>
          </a:xfrm>
          <a:prstGeom prst="rect">
            <a:avLst/>
          </a:prstGeom>
        </p:spPr>
        <p:txBody>
          <a:bodyPr lIns="0" tIns="0" rIns="0" bIns="0" rtlCol="0" anchor="t">
            <a:spAutoFit/>
          </a:bodyPr>
          <a:lstStyle/>
          <a:p>
            <a:pPr algn="just">
              <a:lnSpc>
                <a:spcPts val="1405"/>
              </a:lnSpc>
            </a:pPr>
            <a:r>
              <a:rPr lang="en-US" sz="1133" b="1">
                <a:solidFill>
                  <a:srgbClr val="183650"/>
                </a:solidFill>
                <a:latin typeface="Trebuchet MS Bold"/>
                <a:ea typeface="Trebuchet MS Bold"/>
                <a:cs typeface="Trebuchet MS Bold"/>
                <a:sym typeface="Trebuchet MS Bold"/>
              </a:rPr>
              <a:t>Our platform is capable of any to any translation and can communicate using any of the modern communication protocols such as AS2, SFTP or HTTPS.</a:t>
            </a:r>
          </a:p>
        </p:txBody>
      </p:sp>
      <p:sp>
        <p:nvSpPr>
          <p:cNvPr id="21" name="TextBox 21"/>
          <p:cNvSpPr txBox="1"/>
          <p:nvPr/>
        </p:nvSpPr>
        <p:spPr>
          <a:xfrm>
            <a:off x="1453842" y="4259565"/>
            <a:ext cx="1139511" cy="384721"/>
          </a:xfrm>
          <a:prstGeom prst="rect">
            <a:avLst/>
          </a:prstGeom>
        </p:spPr>
        <p:txBody>
          <a:bodyPr lIns="0" tIns="0" rIns="0" bIns="0" rtlCol="0" anchor="t">
            <a:spAutoFit/>
          </a:bodyPr>
          <a:lstStyle/>
          <a:p>
            <a:pPr algn="ctr">
              <a:lnSpc>
                <a:spcPts val="1519"/>
              </a:lnSpc>
            </a:pPr>
            <a:r>
              <a:rPr lang="en-US" sz="1266" b="1">
                <a:solidFill>
                  <a:srgbClr val="183650"/>
                </a:solidFill>
                <a:latin typeface="Trebuchet MS Bold"/>
                <a:ea typeface="Trebuchet MS Bold"/>
                <a:cs typeface="Trebuchet MS Bold"/>
                <a:sym typeface="Trebuchet MS Bold"/>
              </a:rPr>
              <a:t>EDI INTEGRATION</a:t>
            </a:r>
          </a:p>
        </p:txBody>
      </p:sp>
      <p:sp>
        <p:nvSpPr>
          <p:cNvPr id="22" name="TextBox 22"/>
          <p:cNvSpPr txBox="1"/>
          <p:nvPr/>
        </p:nvSpPr>
        <p:spPr>
          <a:xfrm>
            <a:off x="3780590" y="4259565"/>
            <a:ext cx="1155837" cy="384721"/>
          </a:xfrm>
          <a:prstGeom prst="rect">
            <a:avLst/>
          </a:prstGeom>
        </p:spPr>
        <p:txBody>
          <a:bodyPr lIns="0" tIns="0" rIns="0" bIns="0" rtlCol="0" anchor="t">
            <a:spAutoFit/>
          </a:bodyPr>
          <a:lstStyle/>
          <a:p>
            <a:pPr algn="ctr">
              <a:lnSpc>
                <a:spcPts val="1519"/>
              </a:lnSpc>
            </a:pPr>
            <a:r>
              <a:rPr lang="en-US" sz="1266" b="1">
                <a:solidFill>
                  <a:srgbClr val="183650"/>
                </a:solidFill>
                <a:latin typeface="Trebuchet MS Bold"/>
                <a:ea typeface="Trebuchet MS Bold"/>
                <a:cs typeface="Trebuchet MS Bold"/>
                <a:sym typeface="Trebuchet MS Bold"/>
              </a:rPr>
              <a:t>API INTEGRATION</a:t>
            </a:r>
          </a:p>
        </p:txBody>
      </p:sp>
      <p:sp>
        <p:nvSpPr>
          <p:cNvPr id="23" name="TextBox 23"/>
          <p:cNvSpPr txBox="1"/>
          <p:nvPr/>
        </p:nvSpPr>
        <p:spPr>
          <a:xfrm>
            <a:off x="6135909" y="4259565"/>
            <a:ext cx="1115023" cy="384721"/>
          </a:xfrm>
          <a:prstGeom prst="rect">
            <a:avLst/>
          </a:prstGeom>
        </p:spPr>
        <p:txBody>
          <a:bodyPr lIns="0" tIns="0" rIns="0" bIns="0" rtlCol="0" anchor="t">
            <a:spAutoFit/>
          </a:bodyPr>
          <a:lstStyle/>
          <a:p>
            <a:pPr algn="ctr">
              <a:lnSpc>
                <a:spcPts val="1519"/>
              </a:lnSpc>
            </a:pPr>
            <a:r>
              <a:rPr lang="en-US" sz="1266" b="1">
                <a:solidFill>
                  <a:srgbClr val="183650"/>
                </a:solidFill>
                <a:latin typeface="Trebuchet MS Bold"/>
                <a:ea typeface="Trebuchet MS Bold"/>
                <a:cs typeface="Trebuchet MS Bold"/>
                <a:sym typeface="Trebuchet MS Bold"/>
              </a:rPr>
              <a:t>CSV AUTOMATION</a:t>
            </a:r>
          </a:p>
        </p:txBody>
      </p:sp>
      <p:sp>
        <p:nvSpPr>
          <p:cNvPr id="24" name="TextBox 24"/>
          <p:cNvSpPr txBox="1">
            <a:spLocks noGrp="1" noRot="1" noMove="1" noResize="1" noEditPoints="1" noAdjustHandles="1" noChangeArrowheads="1" noChangeShapeType="1"/>
          </p:cNvSpPr>
          <p:nvPr/>
        </p:nvSpPr>
        <p:spPr>
          <a:xfrm>
            <a:off x="685800" y="6146800"/>
            <a:ext cx="1256211" cy="166328"/>
          </a:xfrm>
          <a:prstGeom prst="rect">
            <a:avLst/>
          </a:prstGeom>
        </p:spPr>
        <p:txBody>
          <a:bodyPr wrap="square"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GENERAL CARGO</a:t>
            </a:r>
          </a:p>
        </p:txBody>
      </p:sp>
      <p:sp>
        <p:nvSpPr>
          <p:cNvPr id="25" name="TextBox 13">
            <a:extLst>
              <a:ext uri="{FF2B5EF4-FFF2-40B4-BE49-F238E27FC236}">
                <a16:creationId xmlns:a16="http://schemas.microsoft.com/office/drawing/2014/main" id="{A9409F71-A41A-42A0-F997-FDA821AF694C}"/>
              </a:ext>
            </a:extLst>
          </p:cNvPr>
          <p:cNvSpPr txBox="1"/>
          <p:nvPr/>
        </p:nvSpPr>
        <p:spPr>
          <a:xfrm>
            <a:off x="11402534" y="6153150"/>
            <a:ext cx="129844" cy="178062"/>
          </a:xfrm>
          <a:prstGeom prst="rect">
            <a:avLst/>
          </a:prstGeom>
        </p:spPr>
        <p:txBody>
          <a:bodyPr wrap="none" lIns="0" tIns="0" rIns="0" bIns="0" rtlCol="0" anchor="t">
            <a:spAutoFit/>
          </a:bodyPr>
          <a:lstStyle/>
          <a:p>
            <a:pPr algn="ctr">
              <a:lnSpc>
                <a:spcPts val="1493"/>
              </a:lnSpc>
              <a:spcBef>
                <a:spcPct val="0"/>
              </a:spcBef>
            </a:pPr>
            <a:r>
              <a:rPr lang="en-US" sz="1066" dirty="0">
                <a:solidFill>
                  <a:schemeClr val="bg1"/>
                </a:solidFill>
                <a:latin typeface="Montserrat 1"/>
                <a:ea typeface="Montserrat 1"/>
                <a:cs typeface="Montserrat 1"/>
                <a:sym typeface="Montserrat 1"/>
              </a:rPr>
              <a:t>17</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Grp="1" noUngrp="1" noRot="1" noMove="1" noResize="1"/>
          </p:cNvGrpSpPr>
          <p:nvPr/>
        </p:nvGrpSpPr>
        <p:grpSpPr>
          <a:xfrm>
            <a:off x="6313326" y="5567752"/>
            <a:ext cx="4762500" cy="317500"/>
            <a:chOff x="0" y="0"/>
            <a:chExt cx="1881481" cy="125432"/>
          </a:xfrm>
        </p:grpSpPr>
        <p:sp>
          <p:nvSpPr>
            <p:cNvPr id="3" name="Freeform 3"/>
            <p:cNvSpPr>
              <a:spLocks noGrp="1" noRot="1" noMove="1" noResize="1" noEditPoints="1" noAdjustHandles="1" noChangeArrowheads="1" noChangeShapeType="1"/>
            </p:cNvSpPr>
            <p:nvPr/>
          </p:nvSpPr>
          <p:spPr>
            <a:xfrm>
              <a:off x="0" y="0"/>
              <a:ext cx="1881481" cy="125432"/>
            </a:xfrm>
            <a:custGeom>
              <a:avLst/>
              <a:gdLst/>
              <a:ahLst/>
              <a:cxnLst/>
              <a:rect l="l" t="t" r="r" b="b"/>
              <a:pathLst>
                <a:path w="1881481" h="125432">
                  <a:moveTo>
                    <a:pt x="0" y="0"/>
                  </a:moveTo>
                  <a:lnTo>
                    <a:pt x="1881481" y="0"/>
                  </a:lnTo>
                  <a:lnTo>
                    <a:pt x="1881481" y="125432"/>
                  </a:lnTo>
                  <a:lnTo>
                    <a:pt x="0" y="125432"/>
                  </a:lnTo>
                  <a:close/>
                </a:path>
              </a:pathLst>
            </a:custGeom>
            <a:solidFill>
              <a:srgbClr val="183650"/>
            </a:solidFill>
            <a:ln cap="sq">
              <a:noFill/>
              <a:prstDash val="solid"/>
              <a:miter/>
            </a:ln>
          </p:spPr>
          <p:txBody>
            <a:bodyPr/>
            <a:lstStyle/>
            <a:p>
              <a:endParaRPr lang="en-US" sz="1200"/>
            </a:p>
          </p:txBody>
        </p:sp>
        <p:sp>
          <p:nvSpPr>
            <p:cNvPr id="4" name="TextBox 4"/>
            <p:cNvSpPr txBox="1">
              <a:spLocks noGrp="1" noRot="1" noMove="1" noResize="1" noEditPoints="1" noAdjustHandles="1" noChangeArrowheads="1" noChangeShapeType="1"/>
            </p:cNvSpPr>
            <p:nvPr/>
          </p:nvSpPr>
          <p:spPr>
            <a:xfrm>
              <a:off x="0" y="-28575"/>
              <a:ext cx="1881481" cy="154007"/>
            </a:xfrm>
            <a:prstGeom prst="rect">
              <a:avLst/>
            </a:prstGeom>
          </p:spPr>
          <p:txBody>
            <a:bodyPr lIns="33867" tIns="33867" rIns="33867" bIns="33867" rtlCol="0" anchor="ctr"/>
            <a:lstStyle/>
            <a:p>
              <a:pPr algn="ctr">
                <a:lnSpc>
                  <a:spcPts val="1261"/>
                </a:lnSpc>
              </a:pPr>
              <a:endParaRPr sz="1200"/>
            </a:p>
          </p:txBody>
        </p:sp>
      </p:grpSp>
      <p:sp>
        <p:nvSpPr>
          <p:cNvPr id="5" name="Freeform 5"/>
          <p:cNvSpPr>
            <a:spLocks noGrp="1" noRot="1" noMove="1" noResize="1" noEditPoints="1" noAdjustHandles="1" noChangeArrowheads="1" noChangeShapeType="1"/>
          </p:cNvSpPr>
          <p:nvPr/>
        </p:nvSpPr>
        <p:spPr>
          <a:xfrm>
            <a:off x="1116174" y="2185910"/>
            <a:ext cx="4819990" cy="3699342"/>
          </a:xfrm>
          <a:custGeom>
            <a:avLst/>
            <a:gdLst/>
            <a:ahLst/>
            <a:cxnLst/>
            <a:rect l="l" t="t" r="r" b="b"/>
            <a:pathLst>
              <a:path w="7229985" h="5549013">
                <a:moveTo>
                  <a:pt x="0" y="0"/>
                </a:moveTo>
                <a:lnTo>
                  <a:pt x="7229985" y="0"/>
                </a:lnTo>
                <a:lnTo>
                  <a:pt x="7229985" y="5549013"/>
                </a:lnTo>
                <a:lnTo>
                  <a:pt x="0" y="5549013"/>
                </a:lnTo>
                <a:lnTo>
                  <a:pt x="0" y="0"/>
                </a:lnTo>
                <a:close/>
              </a:path>
            </a:pathLst>
          </a:custGeom>
          <a:blipFill>
            <a:blip r:embed="rId2"/>
            <a:stretch>
              <a:fillRect/>
            </a:stretch>
          </a:blipFill>
        </p:spPr>
        <p:txBody>
          <a:bodyPr/>
          <a:lstStyle/>
          <a:p>
            <a:endParaRPr lang="en-US" sz="1200"/>
          </a:p>
        </p:txBody>
      </p:sp>
      <p:grpSp>
        <p:nvGrpSpPr>
          <p:cNvPr id="6" name="Group 6"/>
          <p:cNvGrpSpPr>
            <a:grpSpLocks noGrp="1" noUngrp="1" noRot="1" noMove="1" noResize="1"/>
          </p:cNvGrpSpPr>
          <p:nvPr/>
        </p:nvGrpSpPr>
        <p:grpSpPr>
          <a:xfrm>
            <a:off x="6406858" y="2185910"/>
            <a:ext cx="4575438" cy="3111297"/>
            <a:chOff x="0" y="0"/>
            <a:chExt cx="9150875" cy="6222595"/>
          </a:xfrm>
        </p:grpSpPr>
        <p:sp>
          <p:nvSpPr>
            <p:cNvPr id="7" name="Freeform 7"/>
            <p:cNvSpPr>
              <a:spLocks noGrp="1" noRot="1" noMove="1" noResize="1" noEditPoints="1" noAdjustHandles="1" noChangeArrowheads="1" noChangeShapeType="1"/>
            </p:cNvSpPr>
            <p:nvPr/>
          </p:nvSpPr>
          <p:spPr>
            <a:xfrm>
              <a:off x="0" y="0"/>
              <a:ext cx="9150875" cy="6222595"/>
            </a:xfrm>
            <a:custGeom>
              <a:avLst/>
              <a:gdLst/>
              <a:ahLst/>
              <a:cxnLst/>
              <a:rect l="l" t="t" r="r" b="b"/>
              <a:pathLst>
                <a:path w="9150875" h="6222595">
                  <a:moveTo>
                    <a:pt x="0" y="0"/>
                  </a:moveTo>
                  <a:lnTo>
                    <a:pt x="9150875" y="0"/>
                  </a:lnTo>
                  <a:lnTo>
                    <a:pt x="9150875" y="6222595"/>
                  </a:lnTo>
                  <a:lnTo>
                    <a:pt x="0" y="622259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Freeform 8"/>
            <p:cNvSpPr>
              <a:spLocks noGrp="1" noRot="1" noMove="1" noResize="1" noEditPoints="1" noAdjustHandles="1" noChangeArrowheads="1" noChangeShapeType="1"/>
            </p:cNvSpPr>
            <p:nvPr/>
          </p:nvSpPr>
          <p:spPr>
            <a:xfrm>
              <a:off x="2019618" y="4493435"/>
              <a:ext cx="1466751" cy="1493841"/>
            </a:xfrm>
            <a:custGeom>
              <a:avLst/>
              <a:gdLst/>
              <a:ahLst/>
              <a:cxnLst/>
              <a:rect l="l" t="t" r="r" b="b"/>
              <a:pathLst>
                <a:path w="1466751" h="1493841">
                  <a:moveTo>
                    <a:pt x="0" y="0"/>
                  </a:moveTo>
                  <a:lnTo>
                    <a:pt x="1466751" y="0"/>
                  </a:lnTo>
                  <a:lnTo>
                    <a:pt x="1466751" y="1493841"/>
                  </a:lnTo>
                  <a:lnTo>
                    <a:pt x="0" y="1493841"/>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sp>
        <p:nvSpPr>
          <p:cNvPr id="9" name="TextBox 9"/>
          <p:cNvSpPr txBox="1"/>
          <p:nvPr/>
        </p:nvSpPr>
        <p:spPr>
          <a:xfrm>
            <a:off x="1116174" y="1214565"/>
            <a:ext cx="1893729"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MY FRACHT</a:t>
            </a:r>
          </a:p>
        </p:txBody>
      </p:sp>
      <p:sp>
        <p:nvSpPr>
          <p:cNvPr id="10" name="TextBox 10"/>
          <p:cNvSpPr txBox="1"/>
          <p:nvPr/>
        </p:nvSpPr>
        <p:spPr>
          <a:xfrm>
            <a:off x="1116174" y="1661599"/>
            <a:ext cx="4819990" cy="223010"/>
          </a:xfrm>
          <a:prstGeom prst="rect">
            <a:avLst/>
          </a:prstGeom>
        </p:spPr>
        <p:txBody>
          <a:bodyPr wrap="square" lIns="0" tIns="0" rIns="0" bIns="0" rtlCol="0" anchor="t">
            <a:spAutoFit/>
          </a:bodyPr>
          <a:lstStyle/>
          <a:p>
            <a:pPr>
              <a:lnSpc>
                <a:spcPts val="1867"/>
              </a:lnSpc>
            </a:pPr>
            <a:r>
              <a:rPr lang="en-US" sz="1270" b="1" spc="8" dirty="0">
                <a:solidFill>
                  <a:srgbClr val="5BC2E7"/>
                </a:solidFill>
                <a:latin typeface="Montserrat 1 Bold" panose="020B0604020202020204" charset="0"/>
                <a:ea typeface="Trebuchet MS Bold"/>
                <a:cs typeface="Trebuchet MS Bold"/>
                <a:sym typeface="Trebuchet MS Bold"/>
              </a:rPr>
              <a:t>Empowering You with a Unified Global Shipment View</a:t>
            </a:r>
          </a:p>
        </p:txBody>
      </p:sp>
      <p:sp>
        <p:nvSpPr>
          <p:cNvPr id="11" name="TextBox 11"/>
          <p:cNvSpPr txBox="1"/>
          <p:nvPr/>
        </p:nvSpPr>
        <p:spPr>
          <a:xfrm>
            <a:off x="7833829" y="5636460"/>
            <a:ext cx="1721495" cy="166712"/>
          </a:xfrm>
          <a:prstGeom prst="rect">
            <a:avLst/>
          </a:prstGeom>
        </p:spPr>
        <p:txBody>
          <a:bodyPr lIns="0" tIns="0" rIns="0" bIns="0" rtlCol="0" anchor="t">
            <a:spAutoFit/>
          </a:bodyPr>
          <a:lstStyle/>
          <a:p>
            <a:pPr algn="ctr">
              <a:lnSpc>
                <a:spcPts val="1272"/>
              </a:lnSpc>
            </a:pPr>
            <a:r>
              <a:rPr lang="en-US" sz="1200" b="1" spc="7">
                <a:solidFill>
                  <a:srgbClr val="FFFFFF"/>
                </a:solidFill>
                <a:latin typeface="Trebuchet MS Bold"/>
                <a:ea typeface="Trebuchet MS Bold"/>
                <a:cs typeface="Trebuchet MS Bold"/>
                <a:sym typeface="Trebuchet MS Bold"/>
              </a:rPr>
              <a:t>ASK US ABOUT OUR APP</a:t>
            </a:r>
          </a:p>
        </p:txBody>
      </p:sp>
      <p:sp>
        <p:nvSpPr>
          <p:cNvPr id="12" name="TextBox 12"/>
          <p:cNvSpPr txBox="1"/>
          <p:nvPr/>
        </p:nvSpPr>
        <p:spPr>
          <a:xfrm>
            <a:off x="11405893" y="6153150"/>
            <a:ext cx="136256" cy="178062"/>
          </a:xfrm>
          <a:prstGeom prst="rect">
            <a:avLst/>
          </a:prstGeom>
        </p:spPr>
        <p:txBody>
          <a:bodyPr wrap="none" lIns="0" tIns="0" rIns="0" bIns="0" rtlCol="0" anchor="t">
            <a:spAutoFit/>
          </a:bodyPr>
          <a:lstStyle/>
          <a:p>
            <a:pPr algn="ctr">
              <a:lnSpc>
                <a:spcPts val="1493"/>
              </a:lnSpc>
              <a:spcBef>
                <a:spcPct val="0"/>
              </a:spcBef>
            </a:pPr>
            <a:r>
              <a:rPr lang="en-US" sz="1066">
                <a:solidFill>
                  <a:srgbClr val="3F4443"/>
                </a:solidFill>
                <a:latin typeface="Montserrat 1"/>
                <a:ea typeface="Montserrat 1"/>
                <a:cs typeface="Montserrat 1"/>
                <a:sym typeface="Montserrat 1"/>
              </a:rPr>
              <a:t>18</a:t>
            </a:r>
          </a:p>
        </p:txBody>
      </p:sp>
      <p:sp>
        <p:nvSpPr>
          <p:cNvPr id="13" name="Freeform 13"/>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4" name="Freeform 14"/>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6"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6" name="TextBox 24">
            <a:extLst>
              <a:ext uri="{FF2B5EF4-FFF2-40B4-BE49-F238E27FC236}">
                <a16:creationId xmlns:a16="http://schemas.microsoft.com/office/drawing/2014/main" id="{E74504DF-329B-E99C-8BBB-782AE81D72A1}"/>
              </a:ext>
            </a:extLst>
          </p:cNvPr>
          <p:cNvSpPr txBox="1">
            <a:spLocks noGrp="1" noRot="1" noMove="1" noResize="1" noEditPoints="1" noAdjustHandles="1" noChangeArrowheads="1" noChangeShapeType="1"/>
          </p:cNvSpPr>
          <p:nvPr/>
        </p:nvSpPr>
        <p:spPr>
          <a:xfrm>
            <a:off x="685800" y="6146800"/>
            <a:ext cx="1256211" cy="166328"/>
          </a:xfrm>
          <a:prstGeom prst="rect">
            <a:avLst/>
          </a:prstGeom>
        </p:spPr>
        <p:txBody>
          <a:bodyPr wrap="square"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GENERAL CARGO</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685800" y="2244258"/>
            <a:ext cx="10820400" cy="2085996"/>
          </a:xfrm>
          <a:custGeom>
            <a:avLst/>
            <a:gdLst/>
            <a:ahLst/>
            <a:cxnLst/>
            <a:rect l="l" t="t" r="r" b="b"/>
            <a:pathLst>
              <a:path w="16230600" h="3128994">
                <a:moveTo>
                  <a:pt x="0" y="0"/>
                </a:moveTo>
                <a:lnTo>
                  <a:pt x="16230600" y="0"/>
                </a:lnTo>
                <a:lnTo>
                  <a:pt x="16230600" y="3128993"/>
                </a:lnTo>
                <a:lnTo>
                  <a:pt x="0" y="3128993"/>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 name="Freeform 5"/>
          <p:cNvSpPr>
            <a:spLocks noGrp="1" noRot="1" noMove="1" noResize="1" noEditPoints="1" noAdjustHandles="1" noChangeArrowheads="1" noChangeShapeType="1"/>
          </p:cNvSpPr>
          <p:nvPr/>
        </p:nvSpPr>
        <p:spPr>
          <a:xfrm>
            <a:off x="7154940" y="4460076"/>
            <a:ext cx="4351260" cy="1864524"/>
          </a:xfrm>
          <a:custGeom>
            <a:avLst/>
            <a:gdLst/>
            <a:ahLst/>
            <a:cxnLst/>
            <a:rect l="l" t="t" r="r" b="b"/>
            <a:pathLst>
              <a:path w="6526890" h="2796786">
                <a:moveTo>
                  <a:pt x="0" y="0"/>
                </a:moveTo>
                <a:lnTo>
                  <a:pt x="6526890" y="0"/>
                </a:lnTo>
                <a:lnTo>
                  <a:pt x="6526890" y="2796786"/>
                </a:lnTo>
                <a:lnTo>
                  <a:pt x="0" y="2796786"/>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TextBox 6"/>
          <p:cNvSpPr txBox="1"/>
          <p:nvPr/>
        </p:nvSpPr>
        <p:spPr>
          <a:xfrm>
            <a:off x="685800" y="1086054"/>
            <a:ext cx="2934017"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PREDICTIVE ETA’S</a:t>
            </a:r>
          </a:p>
        </p:txBody>
      </p:sp>
      <p:sp>
        <p:nvSpPr>
          <p:cNvPr id="7" name="TextBox 7"/>
          <p:cNvSpPr txBox="1"/>
          <p:nvPr/>
        </p:nvSpPr>
        <p:spPr>
          <a:xfrm>
            <a:off x="685800" y="1661472"/>
            <a:ext cx="4094262" cy="236731"/>
          </a:xfrm>
          <a:prstGeom prst="rect">
            <a:avLst/>
          </a:prstGeom>
        </p:spPr>
        <p:txBody>
          <a:bodyPr lIns="0" tIns="0" rIns="0" bIns="0" rtlCol="0" anchor="t">
            <a:spAutoFit/>
          </a:bodyPr>
          <a:lstStyle/>
          <a:p>
            <a:pPr>
              <a:lnSpc>
                <a:spcPts val="1960"/>
              </a:lnSpc>
            </a:pPr>
            <a:r>
              <a:rPr lang="en-US" sz="1270" b="1" dirty="0">
                <a:solidFill>
                  <a:srgbClr val="5BC2E7"/>
                </a:solidFill>
                <a:latin typeface="Montserrat 1 Bold"/>
                <a:ea typeface="Montserrat 1 Bold"/>
                <a:cs typeface="Montserrat 1 Bold"/>
                <a:sym typeface="Montserrat 1 Bold"/>
              </a:rPr>
              <a:t>Geofencing + Speed + Algorithm = Accuracy</a:t>
            </a:r>
          </a:p>
        </p:txBody>
      </p:sp>
      <p:sp>
        <p:nvSpPr>
          <p:cNvPr id="8" name="TextBox 8"/>
          <p:cNvSpPr txBox="1"/>
          <p:nvPr/>
        </p:nvSpPr>
        <p:spPr>
          <a:xfrm>
            <a:off x="11407496" y="6153150"/>
            <a:ext cx="13305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3F4443"/>
                </a:solidFill>
                <a:latin typeface="Montserrat 1"/>
                <a:ea typeface="Montserrat 1"/>
                <a:cs typeface="Montserrat 1"/>
                <a:sym typeface="Montserrat 1"/>
              </a:rPr>
              <a:t>19</a:t>
            </a:r>
          </a:p>
        </p:txBody>
      </p:sp>
      <p:sp>
        <p:nvSpPr>
          <p:cNvPr id="9" name="TextBox 9"/>
          <p:cNvSpPr txBox="1"/>
          <p:nvPr/>
        </p:nvSpPr>
        <p:spPr>
          <a:xfrm>
            <a:off x="710365" y="4943670"/>
            <a:ext cx="3801143" cy="809196"/>
          </a:xfrm>
          <a:prstGeom prst="rect">
            <a:avLst/>
          </a:prstGeom>
        </p:spPr>
        <p:txBody>
          <a:bodyPr lIns="0" tIns="0" rIns="0" bIns="0" rtlCol="0" anchor="t">
            <a:spAutoFit/>
          </a:bodyPr>
          <a:lstStyle/>
          <a:p>
            <a:pPr marL="244698" lvl="1" indent="-122349" algn="just">
              <a:lnSpc>
                <a:spcPts val="2221"/>
              </a:lnSpc>
              <a:buFont typeface="Arial"/>
              <a:buChar char="•"/>
            </a:pPr>
            <a:r>
              <a:rPr lang="en-US" sz="1133">
                <a:solidFill>
                  <a:srgbClr val="183650"/>
                </a:solidFill>
                <a:latin typeface="Trebuchet MS"/>
                <a:ea typeface="Trebuchet MS"/>
                <a:cs typeface="Trebuchet MS"/>
                <a:sym typeface="Trebuchet MS"/>
              </a:rPr>
              <a:t>System produced estimate</a:t>
            </a:r>
          </a:p>
          <a:p>
            <a:pPr marL="244698" lvl="1" indent="-122349" algn="just">
              <a:lnSpc>
                <a:spcPts val="2221"/>
              </a:lnSpc>
              <a:buFont typeface="Arial"/>
              <a:buChar char="•"/>
            </a:pPr>
            <a:r>
              <a:rPr lang="en-US" sz="1133">
                <a:solidFill>
                  <a:srgbClr val="183650"/>
                </a:solidFill>
                <a:latin typeface="Trebuchet MS"/>
                <a:ea typeface="Trebuchet MS"/>
                <a:cs typeface="Trebuchet MS"/>
                <a:sym typeface="Trebuchet MS"/>
              </a:rPr>
              <a:t>Increased accuracy to the hour as vessel approaches</a:t>
            </a:r>
          </a:p>
          <a:p>
            <a:pPr marL="244698" lvl="1" indent="-122349" algn="just">
              <a:lnSpc>
                <a:spcPts val="2221"/>
              </a:lnSpc>
              <a:buFont typeface="Arial"/>
              <a:buChar char="•"/>
            </a:pPr>
            <a:r>
              <a:rPr lang="en-US" sz="1133">
                <a:solidFill>
                  <a:srgbClr val="183650"/>
                </a:solidFill>
                <a:latin typeface="Trebuchet MS"/>
                <a:ea typeface="Trebuchet MS"/>
                <a:cs typeface="Trebuchet MS"/>
                <a:sym typeface="Trebuchet MS"/>
              </a:rPr>
              <a:t>Learns with every shipment tracked</a:t>
            </a:r>
          </a:p>
        </p:txBody>
      </p:sp>
      <p:sp>
        <p:nvSpPr>
          <p:cNvPr id="10" name="TextBox 10"/>
          <p:cNvSpPr txBox="1"/>
          <p:nvPr/>
        </p:nvSpPr>
        <p:spPr>
          <a:xfrm>
            <a:off x="678758" y="4702973"/>
            <a:ext cx="1205468" cy="210442"/>
          </a:xfrm>
          <a:prstGeom prst="rect">
            <a:avLst/>
          </a:prstGeom>
        </p:spPr>
        <p:txBody>
          <a:bodyPr lIns="0" tIns="0" rIns="0" bIns="0" rtlCol="0" anchor="t">
            <a:spAutoFit/>
          </a:bodyPr>
          <a:lstStyle/>
          <a:p>
            <a:pPr algn="ctr">
              <a:lnSpc>
                <a:spcPts val="1773"/>
              </a:lnSpc>
            </a:pPr>
            <a:r>
              <a:rPr lang="en-US" sz="1267" b="1">
                <a:solidFill>
                  <a:srgbClr val="183650"/>
                </a:solidFill>
                <a:latin typeface="Trebuchet MS Bold"/>
                <a:ea typeface="Trebuchet MS Bold"/>
                <a:cs typeface="Trebuchet MS Bold"/>
                <a:sym typeface="Trebuchet MS Bold"/>
              </a:rPr>
              <a:t>PREDICTIVE ETA</a:t>
            </a:r>
          </a:p>
        </p:txBody>
      </p:sp>
      <p:sp>
        <p:nvSpPr>
          <p:cNvPr id="11" name="TextBox 11"/>
          <p:cNvSpPr txBox="1">
            <a:spLocks noGrp="1" noRot="1" noMove="1" noResize="1" noEditPoints="1" noAdjustHandles="1" noChangeArrowheads="1" noChangeShapeType="1"/>
          </p:cNvSpPr>
          <p:nvPr/>
        </p:nvSpPr>
        <p:spPr>
          <a:xfrm>
            <a:off x="685800" y="6146800"/>
            <a:ext cx="1282337" cy="166328"/>
          </a:xfrm>
          <a:prstGeom prst="rect">
            <a:avLst/>
          </a:prstGeom>
        </p:spPr>
        <p:txBody>
          <a:bodyPr wrap="square"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GENERAL CARGO</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7019258" cy="6858001"/>
          </a:xfrm>
          <a:custGeom>
            <a:avLst/>
            <a:gdLst/>
            <a:ahLst/>
            <a:cxnLst/>
            <a:rect l="l" t="t" r="r" b="b"/>
            <a:pathLst>
              <a:path w="11301259" h="10287000">
                <a:moveTo>
                  <a:pt x="0" y="0"/>
                </a:moveTo>
                <a:lnTo>
                  <a:pt x="11301258" y="0"/>
                </a:lnTo>
                <a:lnTo>
                  <a:pt x="11301258"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4" name="Freeform 4"/>
          <p:cNvSpPr>
            <a:spLocks noGrp="1" noRot="1" noMove="1" noResize="1" noEditPoints="1" noAdjustHandles="1" noChangeArrowheads="1" noChangeShapeType="1"/>
          </p:cNvSpPr>
          <p:nvPr/>
        </p:nvSpPr>
        <p:spPr>
          <a:xfrm>
            <a:off x="0" y="9330"/>
            <a:ext cx="7019257" cy="6844195"/>
          </a:xfrm>
          <a:custGeom>
            <a:avLst/>
            <a:gdLst/>
            <a:ahLst/>
            <a:cxnLst/>
            <a:rect l="l" t="t" r="r" b="b"/>
            <a:pathLst>
              <a:path w="2773040" h="3121157">
                <a:moveTo>
                  <a:pt x="0" y="0"/>
                </a:moveTo>
                <a:lnTo>
                  <a:pt x="2773040" y="0"/>
                </a:lnTo>
                <a:lnTo>
                  <a:pt x="2773040" y="3121157"/>
                </a:lnTo>
                <a:lnTo>
                  <a:pt x="0" y="312115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Freeform 6"/>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Freeform 7"/>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7705056" y="1914916"/>
            <a:ext cx="4486943" cy="726866"/>
          </a:xfrm>
          <a:prstGeom prst="rect">
            <a:avLst/>
          </a:prstGeom>
        </p:spPr>
        <p:txBody>
          <a:bodyPr wrap="square" lIns="0" tIns="0" rIns="0" bIns="0" rtlCol="0" anchor="t">
            <a:spAutoFit/>
          </a:bodyPr>
          <a:lstStyle/>
          <a:p>
            <a:pPr>
              <a:lnSpc>
                <a:spcPts val="2881"/>
              </a:lnSpc>
            </a:pPr>
            <a:r>
              <a:rPr lang="en-US" sz="2401" b="1" dirty="0">
                <a:solidFill>
                  <a:srgbClr val="183650"/>
                </a:solidFill>
                <a:latin typeface="Montserrat 2 Bold"/>
                <a:ea typeface="Montserrat 2 Bold"/>
                <a:cs typeface="Montserrat 2 Bold"/>
                <a:sym typeface="Montserrat 2 Bold"/>
              </a:rPr>
              <a:t>ACCOUNT</a:t>
            </a:r>
          </a:p>
          <a:p>
            <a:pPr>
              <a:lnSpc>
                <a:spcPts val="2881"/>
              </a:lnSpc>
            </a:pPr>
            <a:r>
              <a:rPr lang="en-US" sz="2401" b="1" dirty="0">
                <a:solidFill>
                  <a:srgbClr val="183650"/>
                </a:solidFill>
                <a:latin typeface="Montserrat 2 Bold"/>
                <a:ea typeface="Montserrat 2 Bold"/>
                <a:cs typeface="Montserrat 2 Bold"/>
                <a:sym typeface="Montserrat 2 Bold"/>
              </a:rPr>
              <a:t>MANAGEMENT</a:t>
            </a:r>
          </a:p>
        </p:txBody>
      </p:sp>
      <p:sp>
        <p:nvSpPr>
          <p:cNvPr id="9" name="TextBox 9"/>
          <p:cNvSpPr txBox="1"/>
          <p:nvPr/>
        </p:nvSpPr>
        <p:spPr>
          <a:xfrm>
            <a:off x="7705057" y="3224936"/>
            <a:ext cx="3801143" cy="1855251"/>
          </a:xfrm>
          <a:prstGeom prst="rect">
            <a:avLst/>
          </a:prstGeom>
        </p:spPr>
        <p:txBody>
          <a:bodyPr wrap="square" lIns="0" tIns="0" rIns="0" bIns="0" rtlCol="0" anchor="t">
            <a:spAutoFit/>
          </a:bodyPr>
          <a:lstStyle/>
          <a:p>
            <a:pPr marL="244698" lvl="1" indent="-122349">
              <a:lnSpc>
                <a:spcPts val="2221"/>
              </a:lnSpc>
              <a:buFont typeface="Arial"/>
              <a:buChar char="•"/>
            </a:pPr>
            <a:r>
              <a:rPr lang="en-US" sz="1133" dirty="0">
                <a:solidFill>
                  <a:srgbClr val="183650"/>
                </a:solidFill>
                <a:latin typeface="Trebuchet MS"/>
                <a:ea typeface="Trebuchet MS"/>
                <a:cs typeface="Trebuchet MS"/>
                <a:sym typeface="Trebuchet MS"/>
              </a:rPr>
              <a:t>DNB credit analytics for credit term agreement.</a:t>
            </a:r>
          </a:p>
          <a:p>
            <a:pPr marL="244698" lvl="1" indent="-122349">
              <a:buFont typeface="Arial"/>
              <a:buChar char="•"/>
            </a:pPr>
            <a:r>
              <a:rPr lang="en-US" sz="1133" dirty="0">
                <a:solidFill>
                  <a:srgbClr val="183650"/>
                </a:solidFill>
                <a:latin typeface="Trebuchet MS"/>
                <a:ea typeface="Trebuchet MS"/>
                <a:cs typeface="Trebuchet MS"/>
                <a:sym typeface="Trebuchet MS"/>
              </a:rPr>
              <a:t>Fracht-provided credit application for client review and completion.</a:t>
            </a:r>
          </a:p>
          <a:p>
            <a:pPr marL="244698" lvl="1" indent="-122349">
              <a:buFont typeface="Arial"/>
              <a:buChar char="•"/>
            </a:pPr>
            <a:r>
              <a:rPr lang="en-US" sz="1133" dirty="0">
                <a:solidFill>
                  <a:srgbClr val="183650"/>
                </a:solidFill>
                <a:latin typeface="Trebuchet MS"/>
                <a:ea typeface="Trebuchet MS"/>
                <a:cs typeface="Trebuchet MS"/>
                <a:sym typeface="Trebuchet MS"/>
              </a:rPr>
              <a:t>Fracht or client-provided freight forwarding agreement for review and completion.</a:t>
            </a:r>
          </a:p>
          <a:p>
            <a:pPr marL="244698" lvl="1" indent="-122349">
              <a:lnSpc>
                <a:spcPts val="2221"/>
              </a:lnSpc>
              <a:buFont typeface="Arial"/>
              <a:buChar char="•"/>
            </a:pPr>
            <a:r>
              <a:rPr lang="en-US" sz="1133" dirty="0">
                <a:solidFill>
                  <a:srgbClr val="183650"/>
                </a:solidFill>
                <a:latin typeface="Trebuchet MS"/>
                <a:ea typeface="Trebuchet MS"/>
                <a:cs typeface="Trebuchet MS"/>
                <a:sym typeface="Trebuchet MS"/>
              </a:rPr>
              <a:t>Import/export POA for client review and completion.</a:t>
            </a:r>
          </a:p>
          <a:p>
            <a:pPr marL="244698" lvl="1" indent="-122349">
              <a:buFont typeface="Arial"/>
              <a:buChar char="•"/>
            </a:pPr>
            <a:r>
              <a:rPr lang="en-US" sz="1133" dirty="0">
                <a:solidFill>
                  <a:srgbClr val="183650"/>
                </a:solidFill>
                <a:latin typeface="Trebuchet MS"/>
                <a:ea typeface="Trebuchet MS"/>
                <a:cs typeface="Trebuchet MS"/>
                <a:sym typeface="Trebuchet MS"/>
              </a:rPr>
              <a:t>Fracht-provided client company profile for review</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and completion.</a:t>
            </a:r>
          </a:p>
          <a:p>
            <a:pPr marL="244698" lvl="1" indent="-122349">
              <a:lnSpc>
                <a:spcPts val="2221"/>
              </a:lnSpc>
              <a:buFont typeface="Arial"/>
              <a:buChar char="•"/>
            </a:pPr>
            <a:r>
              <a:rPr lang="en-US" sz="1133" dirty="0">
                <a:solidFill>
                  <a:srgbClr val="183650"/>
                </a:solidFill>
                <a:latin typeface="Trebuchet MS"/>
                <a:ea typeface="Trebuchet MS"/>
                <a:cs typeface="Trebuchet MS"/>
                <a:sym typeface="Trebuchet MS"/>
              </a:rPr>
              <a:t>Fracht to provide W9 and banking details.</a:t>
            </a:r>
          </a:p>
        </p:txBody>
      </p:sp>
      <p:sp>
        <p:nvSpPr>
          <p:cNvPr id="10" name="TextBox 10"/>
          <p:cNvSpPr txBox="1"/>
          <p:nvPr/>
        </p:nvSpPr>
        <p:spPr>
          <a:xfrm>
            <a:off x="11384099" y="6153150"/>
            <a:ext cx="166713" cy="178062"/>
          </a:xfrm>
          <a:prstGeom prst="rect">
            <a:avLst/>
          </a:prstGeom>
        </p:spPr>
        <p:txBody>
          <a:bodyPr wrap="none" lIns="0" tIns="0" rIns="0" bIns="0" rtlCol="0" anchor="t">
            <a:spAutoFit/>
          </a:bodyPr>
          <a:lstStyle/>
          <a:p>
            <a:pPr algn="ctr">
              <a:lnSpc>
                <a:spcPts val="1493"/>
              </a:lnSpc>
              <a:spcBef>
                <a:spcPct val="0"/>
              </a:spcBef>
            </a:pPr>
            <a:r>
              <a:rPr lang="en-US" sz="1066">
                <a:solidFill>
                  <a:srgbClr val="3F4443"/>
                </a:solidFill>
                <a:latin typeface="Montserrat 1"/>
                <a:ea typeface="Montserrat 1"/>
                <a:cs typeface="Montserrat 1"/>
                <a:sym typeface="Montserrat 1"/>
              </a:rPr>
              <a:t>20</a:t>
            </a:r>
          </a:p>
        </p:txBody>
      </p:sp>
      <p:sp>
        <p:nvSpPr>
          <p:cNvPr id="11" name="TextBox 11"/>
          <p:cNvSpPr txBox="1">
            <a:spLocks noGrp="1" noRot="1" noMove="1" noResize="1" noEditPoints="1" noAdjustHandles="1" noChangeArrowheads="1" noChangeShapeType="1"/>
          </p:cNvSpPr>
          <p:nvPr/>
        </p:nvSpPr>
        <p:spPr>
          <a:xfrm>
            <a:off x="685800" y="6146800"/>
            <a:ext cx="1299754" cy="166328"/>
          </a:xfrm>
          <a:prstGeom prst="rect">
            <a:avLst/>
          </a:prstGeom>
        </p:spPr>
        <p:txBody>
          <a:bodyPr wrap="square"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GENERAL CARGO</a:t>
            </a:r>
          </a:p>
        </p:txBody>
      </p:sp>
      <p:sp>
        <p:nvSpPr>
          <p:cNvPr id="12" name="TextBox 12"/>
          <p:cNvSpPr txBox="1"/>
          <p:nvPr/>
        </p:nvSpPr>
        <p:spPr>
          <a:xfrm>
            <a:off x="7705057" y="2787349"/>
            <a:ext cx="2618882" cy="213264"/>
          </a:xfrm>
          <a:prstGeom prst="rect">
            <a:avLst/>
          </a:prstGeom>
        </p:spPr>
        <p:txBody>
          <a:bodyPr lIns="0" tIns="0" rIns="0" bIns="0" rtlCol="0" anchor="t">
            <a:spAutoFit/>
          </a:bodyPr>
          <a:lstStyle/>
          <a:p>
            <a:pPr>
              <a:lnSpc>
                <a:spcPts val="1773"/>
              </a:lnSpc>
            </a:pPr>
            <a:r>
              <a:rPr lang="en-US" sz="1266" b="1" dirty="0">
                <a:solidFill>
                  <a:srgbClr val="5BC2E7"/>
                </a:solidFill>
                <a:latin typeface="Montserrat 1 Bold"/>
                <a:ea typeface="Montserrat 1 Bold"/>
                <a:cs typeface="Montserrat 1 Bold"/>
                <a:sym typeface="Montserrat 1 Bold"/>
              </a:rPr>
              <a:t>Client Implementation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096000" y="0"/>
            <a:ext cx="6096000" cy="6858000"/>
          </a:xfrm>
          <a:custGeom>
            <a:avLst/>
            <a:gdLst/>
            <a:ahLst/>
            <a:cxnLst/>
            <a:rect l="l" t="t" r="r" b="b"/>
            <a:pathLst>
              <a:path w="9144000" h="10287000">
                <a:moveTo>
                  <a:pt x="0" y="0"/>
                </a:moveTo>
                <a:lnTo>
                  <a:pt x="9144000" y="0"/>
                </a:lnTo>
                <a:lnTo>
                  <a:pt x="9144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6096000" y="0"/>
            <a:ext cx="6096000" cy="6858000"/>
          </a:xfrm>
          <a:custGeom>
            <a:avLst/>
            <a:gdLst/>
            <a:ahLst/>
            <a:cxnLst/>
            <a:rect l="l" t="t" r="r" b="b"/>
            <a:pathLst>
              <a:path w="2408296" h="2709333">
                <a:moveTo>
                  <a:pt x="0" y="0"/>
                </a:moveTo>
                <a:lnTo>
                  <a:pt x="2408296" y="0"/>
                </a:lnTo>
                <a:lnTo>
                  <a:pt x="2408296"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Freeform 6"/>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TextBox 7"/>
          <p:cNvSpPr txBox="1"/>
          <p:nvPr/>
        </p:nvSpPr>
        <p:spPr>
          <a:xfrm>
            <a:off x="991723" y="931300"/>
            <a:ext cx="2375694" cy="726866"/>
          </a:xfrm>
          <a:prstGeom prst="rect">
            <a:avLst/>
          </a:prstGeom>
        </p:spPr>
        <p:txBody>
          <a:bodyPr lIns="0" tIns="0" rIns="0" bIns="0" rtlCol="0" anchor="t">
            <a:spAutoFit/>
          </a:bodyPr>
          <a:lstStyle/>
          <a:p>
            <a:pPr>
              <a:lnSpc>
                <a:spcPts val="2881"/>
              </a:lnSpc>
            </a:pPr>
            <a:r>
              <a:rPr lang="en-US" sz="2401" b="1">
                <a:solidFill>
                  <a:srgbClr val="183650"/>
                </a:solidFill>
                <a:latin typeface="Montserrat 2 Bold"/>
                <a:ea typeface="Montserrat 2 Bold"/>
                <a:cs typeface="Montserrat 2 Bold"/>
                <a:sym typeface="Montserrat 2 Bold"/>
              </a:rPr>
              <a:t>ACCOUNT</a:t>
            </a:r>
          </a:p>
          <a:p>
            <a:pPr>
              <a:lnSpc>
                <a:spcPts val="2881"/>
              </a:lnSpc>
            </a:pPr>
            <a:r>
              <a:rPr lang="en-US" sz="2401" b="1">
                <a:solidFill>
                  <a:srgbClr val="183650"/>
                </a:solidFill>
                <a:latin typeface="Montserrat 2 Bold"/>
                <a:ea typeface="Montserrat 2 Bold"/>
                <a:cs typeface="Montserrat 2 Bold"/>
                <a:sym typeface="Montserrat 2 Bold"/>
              </a:rPr>
              <a:t>MANAGEMENT</a:t>
            </a:r>
          </a:p>
        </p:txBody>
      </p:sp>
      <p:sp>
        <p:nvSpPr>
          <p:cNvPr id="8" name="TextBox 8"/>
          <p:cNvSpPr txBox="1"/>
          <p:nvPr/>
        </p:nvSpPr>
        <p:spPr>
          <a:xfrm>
            <a:off x="858212" y="2098615"/>
            <a:ext cx="4340805" cy="3210879"/>
          </a:xfrm>
          <a:prstGeom prst="rect">
            <a:avLst/>
          </a:prstGeom>
        </p:spPr>
        <p:txBody>
          <a:bodyPr wrap="square" lIns="0" tIns="0" rIns="0" bIns="0" rtlCol="0" anchor="t">
            <a:spAutoFit/>
          </a:bodyPr>
          <a:lstStyle/>
          <a:p>
            <a:pPr marL="244698" lvl="1" indent="-122349">
              <a:lnSpc>
                <a:spcPts val="2833"/>
              </a:lnSpc>
              <a:buFont typeface="Arial"/>
              <a:buChar char="•"/>
            </a:pPr>
            <a:r>
              <a:rPr lang="en-US" sz="1133" dirty="0">
                <a:solidFill>
                  <a:srgbClr val="183650"/>
                </a:solidFill>
                <a:latin typeface="Trebuchet MS"/>
                <a:ea typeface="Trebuchet MS"/>
                <a:cs typeface="Trebuchet MS"/>
                <a:sym typeface="Trebuchet MS"/>
              </a:rPr>
              <a:t>Database of all global client contact information.</a:t>
            </a:r>
          </a:p>
          <a:p>
            <a:pPr marL="244698" lvl="1" indent="-122349">
              <a:buFont typeface="Arial"/>
              <a:buChar char="•"/>
            </a:pPr>
            <a:r>
              <a:rPr lang="en-US" sz="1133" dirty="0">
                <a:solidFill>
                  <a:srgbClr val="183650"/>
                </a:solidFill>
                <a:latin typeface="Trebuchet MS"/>
                <a:ea typeface="Trebuchet MS"/>
                <a:cs typeface="Trebuchet MS"/>
                <a:sym typeface="Trebuchet MS"/>
              </a:rPr>
              <a:t>Database of all global client collection/delivery locations with contact information.</a:t>
            </a:r>
          </a:p>
          <a:p>
            <a:pPr marL="244698" lvl="1" indent="-122349">
              <a:lnSpc>
                <a:spcPts val="2833"/>
              </a:lnSpc>
              <a:buFont typeface="Arial"/>
              <a:buChar char="•"/>
            </a:pPr>
            <a:r>
              <a:rPr lang="en-US" sz="1133" dirty="0">
                <a:solidFill>
                  <a:srgbClr val="183650"/>
                </a:solidFill>
                <a:latin typeface="Trebuchet MS"/>
                <a:ea typeface="Trebuchet MS"/>
                <a:cs typeface="Trebuchet MS"/>
                <a:sym typeface="Trebuchet MS"/>
              </a:rPr>
              <a:t>Expected commodity &amp; HTS code(s) database.</a:t>
            </a:r>
          </a:p>
          <a:p>
            <a:pPr marL="244698" lvl="1" indent="-122349">
              <a:lnSpc>
                <a:spcPts val="2833"/>
              </a:lnSpc>
              <a:buFont typeface="Arial"/>
              <a:buChar char="•"/>
            </a:pPr>
            <a:r>
              <a:rPr lang="en-US" sz="1133" dirty="0">
                <a:solidFill>
                  <a:srgbClr val="183650"/>
                </a:solidFill>
                <a:latin typeface="Trebuchet MS"/>
                <a:ea typeface="Trebuchet MS"/>
                <a:cs typeface="Trebuchet MS"/>
                <a:sym typeface="Trebuchet MS"/>
              </a:rPr>
              <a:t>Client documentation milestones contacts and instructions.</a:t>
            </a:r>
          </a:p>
          <a:p>
            <a:pPr marL="244698" lvl="1" indent="-122349">
              <a:lnSpc>
                <a:spcPts val="2833"/>
              </a:lnSpc>
              <a:buFont typeface="Arial"/>
              <a:buChar char="•"/>
            </a:pPr>
            <a:r>
              <a:rPr lang="en-US" sz="1133" dirty="0">
                <a:solidFill>
                  <a:srgbClr val="183650"/>
                </a:solidFill>
                <a:latin typeface="Trebuchet MS"/>
                <a:ea typeface="Trebuchet MS"/>
                <a:cs typeface="Trebuchet MS"/>
                <a:sym typeface="Trebuchet MS"/>
              </a:rPr>
              <a:t>Client freight movement milestones contacts and instructions.</a:t>
            </a:r>
          </a:p>
          <a:p>
            <a:pPr marL="244698" lvl="1" indent="-122349">
              <a:lnSpc>
                <a:spcPts val="2833"/>
              </a:lnSpc>
              <a:buFont typeface="Arial"/>
              <a:buChar char="•"/>
            </a:pPr>
            <a:r>
              <a:rPr lang="en-US" sz="1133" dirty="0">
                <a:solidFill>
                  <a:srgbClr val="183650"/>
                </a:solidFill>
                <a:latin typeface="Trebuchet MS"/>
                <a:ea typeface="Trebuchet MS"/>
                <a:cs typeface="Trebuchet MS"/>
                <a:sym typeface="Trebuchet MS"/>
              </a:rPr>
              <a:t>Client insurance requirements.</a:t>
            </a:r>
          </a:p>
          <a:p>
            <a:pPr marL="244698" lvl="1" indent="-122349">
              <a:lnSpc>
                <a:spcPts val="2833"/>
              </a:lnSpc>
              <a:buFont typeface="Arial"/>
              <a:buChar char="•"/>
            </a:pPr>
            <a:r>
              <a:rPr lang="en-US" sz="1133" dirty="0">
                <a:solidFill>
                  <a:srgbClr val="183650"/>
                </a:solidFill>
                <a:latin typeface="Trebuchet MS"/>
                <a:ea typeface="Trebuchet MS"/>
                <a:cs typeface="Trebuchet MS"/>
                <a:sym typeface="Trebuchet MS"/>
              </a:rPr>
              <a:t>Client invoicing instructions.</a:t>
            </a:r>
          </a:p>
          <a:p>
            <a:pPr marL="244698" lvl="1" indent="-122349">
              <a:lnSpc>
                <a:spcPts val="2833"/>
              </a:lnSpc>
              <a:buFont typeface="Arial"/>
              <a:buChar char="•"/>
            </a:pPr>
            <a:r>
              <a:rPr lang="en-US" sz="1133" dirty="0">
                <a:solidFill>
                  <a:srgbClr val="183650"/>
                </a:solidFill>
                <a:latin typeface="Trebuchet MS"/>
                <a:ea typeface="Trebuchet MS"/>
                <a:cs typeface="Trebuchet MS"/>
                <a:sym typeface="Trebuchet MS"/>
              </a:rPr>
              <a:t>Client technology, tracking, and EDI requirements.</a:t>
            </a:r>
          </a:p>
          <a:p>
            <a:pPr marL="244698" lvl="1" indent="-122349">
              <a:buFont typeface="Arial"/>
              <a:buChar char="•"/>
            </a:pPr>
            <a:r>
              <a:rPr lang="en-US" sz="1133" dirty="0">
                <a:solidFill>
                  <a:srgbClr val="183650"/>
                </a:solidFill>
                <a:latin typeface="Trebuchet MS"/>
                <a:ea typeface="Trebuchet MS"/>
                <a:cs typeface="Trebuchet MS"/>
                <a:sym typeface="Trebuchet MS"/>
              </a:rPr>
              <a:t>Additional, client-guided SOP information based on the specific account.</a:t>
            </a:r>
          </a:p>
        </p:txBody>
      </p:sp>
      <p:sp>
        <p:nvSpPr>
          <p:cNvPr id="9" name="TextBox 9"/>
          <p:cNvSpPr txBox="1"/>
          <p:nvPr/>
        </p:nvSpPr>
        <p:spPr>
          <a:xfrm>
            <a:off x="11404137" y="6153150"/>
            <a:ext cx="126638"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21</a:t>
            </a:r>
          </a:p>
        </p:txBody>
      </p:sp>
      <p:sp>
        <p:nvSpPr>
          <p:cNvPr id="10" name="TextBox 10"/>
          <p:cNvSpPr txBox="1">
            <a:spLocks noGrp="1" noRot="1" noMove="1" noResize="1" noEditPoints="1" noAdjustHandles="1" noChangeArrowheads="1" noChangeShapeType="1"/>
          </p:cNvSpPr>
          <p:nvPr/>
        </p:nvSpPr>
        <p:spPr>
          <a:xfrm>
            <a:off x="685800" y="6146800"/>
            <a:ext cx="1317171" cy="166328"/>
          </a:xfrm>
          <a:prstGeom prst="rect">
            <a:avLst/>
          </a:prstGeom>
        </p:spPr>
        <p:txBody>
          <a:bodyPr wrap="square"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GENERAL CARGO</a:t>
            </a:r>
          </a:p>
        </p:txBody>
      </p:sp>
      <p:sp>
        <p:nvSpPr>
          <p:cNvPr id="11" name="TextBox 11"/>
          <p:cNvSpPr txBox="1"/>
          <p:nvPr/>
        </p:nvSpPr>
        <p:spPr>
          <a:xfrm>
            <a:off x="991723" y="1832339"/>
            <a:ext cx="1331063" cy="213264"/>
          </a:xfrm>
          <a:prstGeom prst="rect">
            <a:avLst/>
          </a:prstGeom>
        </p:spPr>
        <p:txBody>
          <a:bodyPr wrap="square" lIns="0" tIns="0" rIns="0" bIns="0" rtlCol="0" anchor="t">
            <a:spAutoFit/>
          </a:bodyPr>
          <a:lstStyle/>
          <a:p>
            <a:pPr>
              <a:lnSpc>
                <a:spcPts val="1773"/>
              </a:lnSpc>
            </a:pPr>
            <a:r>
              <a:rPr lang="en-US" sz="1267" b="1" dirty="0">
                <a:solidFill>
                  <a:srgbClr val="5BC2E7"/>
                </a:solidFill>
                <a:latin typeface="Montserrat 1 Bold"/>
                <a:ea typeface="Montserrat 1 Bold"/>
                <a:cs typeface="Montserrat 1 Bold"/>
                <a:sym typeface="Montserrat 1 Bold"/>
              </a:rPr>
              <a:t>SOP Creation</a:t>
            </a:r>
          </a:p>
        </p:txBody>
      </p:sp>
      <p:sp>
        <p:nvSpPr>
          <p:cNvPr id="12" name="Freeform 12"/>
          <p:cNvSpPr>
            <a:spLocks noGrp="1" noRot="1" noMove="1" noResize="1" noEditPoints="1" noAdjustHandles="1" noChangeArrowheads="1" noChangeShapeType="1"/>
          </p:cNvSpPr>
          <p:nvPr/>
        </p:nvSpPr>
        <p:spPr>
          <a:xfrm>
            <a:off x="9681217" y="375553"/>
            <a:ext cx="1824983" cy="310247"/>
          </a:xfrm>
          <a:custGeom>
            <a:avLst/>
            <a:gdLst/>
            <a:ahLst/>
            <a:cxnLst/>
            <a:rect l="l" t="t" r="r" b="b"/>
            <a:pathLst>
              <a:path w="2737475" h="465371">
                <a:moveTo>
                  <a:pt x="0" y="0"/>
                </a:moveTo>
                <a:lnTo>
                  <a:pt x="2737475" y="0"/>
                </a:lnTo>
                <a:lnTo>
                  <a:pt x="2737475" y="465371"/>
                </a:lnTo>
                <a:lnTo>
                  <a:pt x="0" y="465371"/>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228" y="4644848"/>
            <a:ext cx="12192228" cy="2213153"/>
          </a:xfrm>
          <a:custGeom>
            <a:avLst/>
            <a:gdLst/>
            <a:ahLst/>
            <a:cxnLst/>
            <a:rect l="l" t="t" r="r" b="b"/>
            <a:pathLst>
              <a:path w="18273594" h="3319729">
                <a:moveTo>
                  <a:pt x="0" y="0"/>
                </a:moveTo>
                <a:lnTo>
                  <a:pt x="18273594" y="0"/>
                </a:lnTo>
                <a:lnTo>
                  <a:pt x="18273594" y="3319729"/>
                </a:lnTo>
                <a:lnTo>
                  <a:pt x="0" y="3319729"/>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TextBox 4"/>
          <p:cNvSpPr txBox="1"/>
          <p:nvPr/>
        </p:nvSpPr>
        <p:spPr>
          <a:xfrm>
            <a:off x="991723" y="905216"/>
            <a:ext cx="4544495" cy="354969"/>
          </a:xfrm>
          <a:prstGeom prst="rect">
            <a:avLst/>
          </a:prstGeom>
        </p:spPr>
        <p:txBody>
          <a:bodyPr lIns="0" tIns="0" rIns="0" bIns="0" rtlCol="0" anchor="t">
            <a:spAutoFit/>
          </a:bodyPr>
          <a:lstStyle/>
          <a:p>
            <a:pPr>
              <a:lnSpc>
                <a:spcPts val="2881"/>
              </a:lnSpc>
            </a:pPr>
            <a:r>
              <a:rPr lang="en-US" sz="2401" b="1">
                <a:solidFill>
                  <a:srgbClr val="183650"/>
                </a:solidFill>
                <a:latin typeface="Montserrat 2 Bold"/>
                <a:ea typeface="Montserrat 2 Bold"/>
                <a:cs typeface="Montserrat 2 Bold"/>
                <a:sym typeface="Montserrat 2 Bold"/>
              </a:rPr>
              <a:t>CUSTOMS BROKERAGE</a:t>
            </a:r>
          </a:p>
        </p:txBody>
      </p:sp>
      <p:sp>
        <p:nvSpPr>
          <p:cNvPr id="5" name="TextBox 5"/>
          <p:cNvSpPr txBox="1"/>
          <p:nvPr/>
        </p:nvSpPr>
        <p:spPr>
          <a:xfrm>
            <a:off x="991723" y="1533866"/>
            <a:ext cx="9604109" cy="167995"/>
          </a:xfrm>
          <a:prstGeom prst="rect">
            <a:avLst/>
          </a:prstGeom>
        </p:spPr>
        <p:txBody>
          <a:bodyPr lIns="0" tIns="0" rIns="0" bIns="0" rtlCol="0" anchor="t">
            <a:spAutoFit/>
          </a:bodyPr>
          <a:lstStyle/>
          <a:p>
            <a:pPr>
              <a:lnSpc>
                <a:spcPts val="1405"/>
              </a:lnSpc>
            </a:pPr>
            <a:r>
              <a:rPr lang="en-US" sz="1133">
                <a:solidFill>
                  <a:srgbClr val="183650"/>
                </a:solidFill>
                <a:latin typeface="Trebuchet MS"/>
                <a:ea typeface="Trebuchet MS"/>
                <a:cs typeface="Trebuchet MS"/>
                <a:sym typeface="Trebuchet MS"/>
              </a:rPr>
              <a:t>Fracht stands out as one of the few companies with a FULL team of Compliance professionals, boasting a combined experience of over </a:t>
            </a:r>
            <a:r>
              <a:rPr lang="en-US" sz="1133" b="1">
                <a:solidFill>
                  <a:srgbClr val="183650"/>
                </a:solidFill>
                <a:latin typeface="Trebuchet MS Bold"/>
                <a:ea typeface="Trebuchet MS Bold"/>
                <a:cs typeface="Trebuchet MS Bold"/>
                <a:sym typeface="Trebuchet MS Bold"/>
              </a:rPr>
              <a:t>100 </a:t>
            </a:r>
            <a:r>
              <a:rPr lang="en-US" sz="1133">
                <a:solidFill>
                  <a:srgbClr val="183650"/>
                </a:solidFill>
                <a:latin typeface="Trebuchet MS"/>
                <a:ea typeface="Trebuchet MS"/>
                <a:cs typeface="Trebuchet MS"/>
                <a:sym typeface="Trebuchet MS"/>
              </a:rPr>
              <a:t>years.</a:t>
            </a:r>
          </a:p>
        </p:txBody>
      </p:sp>
      <p:sp>
        <p:nvSpPr>
          <p:cNvPr id="6" name="TextBox 6"/>
          <p:cNvSpPr txBox="1"/>
          <p:nvPr/>
        </p:nvSpPr>
        <p:spPr>
          <a:xfrm>
            <a:off x="11354743" y="6153150"/>
            <a:ext cx="153888"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22</a:t>
            </a:r>
          </a:p>
        </p:txBody>
      </p:sp>
      <p:sp>
        <p:nvSpPr>
          <p:cNvPr id="7" name="TextBox 7"/>
          <p:cNvSpPr txBox="1">
            <a:spLocks noGrp="1" noRot="1" noMove="1" noResize="1" noEditPoints="1" noAdjustHandles="1" noChangeArrowheads="1" noChangeShapeType="1"/>
          </p:cNvSpPr>
          <p:nvPr/>
        </p:nvSpPr>
        <p:spPr>
          <a:xfrm>
            <a:off x="685800" y="6146800"/>
            <a:ext cx="1291046" cy="166328"/>
          </a:xfrm>
          <a:prstGeom prst="rect">
            <a:avLst/>
          </a:prstGeom>
        </p:spPr>
        <p:txBody>
          <a:bodyPr wrap="square"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GENERAL CARGO</a:t>
            </a:r>
          </a:p>
        </p:txBody>
      </p:sp>
      <p:sp>
        <p:nvSpPr>
          <p:cNvPr id="8" name="TextBox 8"/>
          <p:cNvSpPr txBox="1"/>
          <p:nvPr/>
        </p:nvSpPr>
        <p:spPr>
          <a:xfrm>
            <a:off x="873342" y="1988503"/>
            <a:ext cx="3385150" cy="1846659"/>
          </a:xfrm>
          <a:prstGeom prst="rect">
            <a:avLst/>
          </a:prstGeom>
        </p:spPr>
        <p:txBody>
          <a:bodyPr wrap="square" lIns="0" tIns="0" rIns="0" bIns="0" rtlCol="0" anchor="t">
            <a:spAutoFit/>
          </a:bodyPr>
          <a:lstStyle/>
          <a:p>
            <a:pPr marL="259095" lvl="1" indent="-129548">
              <a:lnSpc>
                <a:spcPts val="2352"/>
              </a:lnSpc>
              <a:buFont typeface="Arial"/>
              <a:buChar char="•"/>
            </a:pPr>
            <a:r>
              <a:rPr lang="en-US" sz="1200" spc="7" dirty="0">
                <a:solidFill>
                  <a:srgbClr val="183650"/>
                </a:solidFill>
                <a:latin typeface="Trebuchet MS"/>
                <a:ea typeface="Trebuchet MS"/>
                <a:cs typeface="Trebuchet MS"/>
                <a:sym typeface="Trebuchet MS"/>
              </a:rPr>
              <a:t>7 full-time, licensed customs brokers.</a:t>
            </a:r>
          </a:p>
          <a:p>
            <a:pPr marL="259095" lvl="1" indent="-129548">
              <a:buFont typeface="Arial"/>
              <a:buChar char="•"/>
            </a:pPr>
            <a:r>
              <a:rPr lang="en-US" sz="1200" spc="7" dirty="0">
                <a:solidFill>
                  <a:srgbClr val="183650"/>
                </a:solidFill>
                <a:latin typeface="Trebuchet MS"/>
                <a:ea typeface="Trebuchet MS"/>
                <a:cs typeface="Trebuchet MS"/>
                <a:sym typeface="Trebuchet MS"/>
              </a:rPr>
              <a:t>40% of our customs brokerage staff are licensed customs brokers.</a:t>
            </a:r>
          </a:p>
          <a:p>
            <a:pPr marL="259095" lvl="1" indent="-129548">
              <a:lnSpc>
                <a:spcPts val="2352"/>
              </a:lnSpc>
              <a:buFont typeface="Arial"/>
              <a:buChar char="•"/>
            </a:pPr>
            <a:r>
              <a:rPr lang="en-US" sz="1200" spc="7" dirty="0">
                <a:solidFill>
                  <a:srgbClr val="183650"/>
                </a:solidFill>
                <a:latin typeface="Trebuchet MS"/>
                <a:ea typeface="Trebuchet MS"/>
                <a:cs typeface="Trebuchet MS"/>
                <a:sym typeface="Trebuchet MS"/>
              </a:rPr>
              <a:t>100% entry audit post release.</a:t>
            </a:r>
          </a:p>
          <a:p>
            <a:pPr marL="259095" lvl="1" indent="-129548">
              <a:lnSpc>
                <a:spcPts val="2352"/>
              </a:lnSpc>
              <a:buFont typeface="Arial"/>
              <a:buChar char="•"/>
            </a:pPr>
            <a:r>
              <a:rPr lang="en-US" sz="1200" spc="7" dirty="0">
                <a:solidFill>
                  <a:srgbClr val="183650"/>
                </a:solidFill>
                <a:latin typeface="Trebuchet MS"/>
                <a:ea typeface="Trebuchet MS"/>
                <a:cs typeface="Trebuchet MS"/>
                <a:sym typeface="Trebuchet MS"/>
              </a:rPr>
              <a:t>Single point of contact.</a:t>
            </a:r>
          </a:p>
          <a:p>
            <a:pPr marL="259095" lvl="1" indent="-129548">
              <a:buFont typeface="Arial"/>
              <a:buChar char="•"/>
            </a:pPr>
            <a:r>
              <a:rPr lang="en-US" sz="1200" spc="7" dirty="0">
                <a:solidFill>
                  <a:srgbClr val="183650"/>
                </a:solidFill>
                <a:latin typeface="Trebuchet MS"/>
                <a:ea typeface="Trebuchet MS"/>
                <a:cs typeface="Trebuchet MS"/>
                <a:sym typeface="Trebuchet MS"/>
              </a:rPr>
              <a:t>Robust compliance team that ensures top notch import &amp; export regulatory compliance support. </a:t>
            </a:r>
          </a:p>
        </p:txBody>
      </p:sp>
      <p:sp>
        <p:nvSpPr>
          <p:cNvPr id="9" name="TextBox 9"/>
          <p:cNvSpPr txBox="1"/>
          <p:nvPr/>
        </p:nvSpPr>
        <p:spPr>
          <a:xfrm>
            <a:off x="8309193" y="1988503"/>
            <a:ext cx="3490921" cy="1969770"/>
          </a:xfrm>
          <a:prstGeom prst="rect">
            <a:avLst/>
          </a:prstGeom>
        </p:spPr>
        <p:txBody>
          <a:bodyPr wrap="square" lIns="0" tIns="0" rIns="0" bIns="0" rtlCol="0" anchor="t">
            <a:spAutoFit/>
          </a:bodyPr>
          <a:lstStyle/>
          <a:p>
            <a:pPr marL="259095" lvl="1" indent="-129548">
              <a:lnSpc>
                <a:spcPts val="2352"/>
              </a:lnSpc>
              <a:buFont typeface="Arial"/>
              <a:buChar char="•"/>
            </a:pPr>
            <a:r>
              <a:rPr lang="en-US" sz="1200" spc="7" dirty="0">
                <a:solidFill>
                  <a:srgbClr val="183650"/>
                </a:solidFill>
                <a:latin typeface="Trebuchet MS"/>
                <a:ea typeface="Trebuchet MS"/>
                <a:cs typeface="Trebuchet MS"/>
                <a:sym typeface="Trebuchet MS"/>
              </a:rPr>
              <a:t>Customizable entry reports.</a:t>
            </a:r>
          </a:p>
          <a:p>
            <a:pPr marL="259095" lvl="1" indent="-129548">
              <a:buFont typeface="Arial"/>
              <a:buChar char="•"/>
            </a:pPr>
            <a:r>
              <a:rPr lang="en-US" sz="1200" spc="7" dirty="0">
                <a:solidFill>
                  <a:srgbClr val="183650"/>
                </a:solidFill>
                <a:latin typeface="Trebuchet MS"/>
                <a:ea typeface="Trebuchet MS"/>
                <a:cs typeface="Trebuchet MS"/>
                <a:sym typeface="Trebuchet MS"/>
              </a:rPr>
              <a:t>Product database with HTS# and country of origin capabilities.</a:t>
            </a:r>
          </a:p>
          <a:p>
            <a:pPr marL="259095" lvl="1" indent="-129548">
              <a:lnSpc>
                <a:spcPts val="2352"/>
              </a:lnSpc>
              <a:buFont typeface="Arial"/>
              <a:buChar char="•"/>
            </a:pPr>
            <a:r>
              <a:rPr lang="en-US" sz="1200" spc="7" dirty="0">
                <a:solidFill>
                  <a:srgbClr val="183650"/>
                </a:solidFill>
                <a:latin typeface="Trebuchet MS"/>
                <a:ea typeface="Trebuchet MS"/>
                <a:cs typeface="Trebuchet MS"/>
                <a:sym typeface="Trebuchet MS"/>
              </a:rPr>
              <a:t>100% pre-arrival entry filling – where possible.</a:t>
            </a:r>
          </a:p>
          <a:p>
            <a:pPr marL="259095" lvl="1" indent="-129548">
              <a:lnSpc>
                <a:spcPts val="2352"/>
              </a:lnSpc>
              <a:buFont typeface="Arial"/>
              <a:buChar char="•"/>
            </a:pPr>
            <a:r>
              <a:rPr lang="en-US" sz="1200" spc="7" dirty="0">
                <a:solidFill>
                  <a:srgbClr val="183650"/>
                </a:solidFill>
                <a:latin typeface="Trebuchet MS"/>
                <a:ea typeface="Trebuchet MS"/>
                <a:cs typeface="Trebuchet MS"/>
                <a:sym typeface="Trebuchet MS"/>
              </a:rPr>
              <a:t>Bond maintenance and management.</a:t>
            </a:r>
          </a:p>
          <a:p>
            <a:pPr marL="259095" lvl="1" indent="-129548">
              <a:lnSpc>
                <a:spcPts val="2352"/>
              </a:lnSpc>
              <a:buFont typeface="Arial"/>
              <a:buChar char="•"/>
            </a:pPr>
            <a:r>
              <a:rPr lang="en-US" sz="1200" spc="7" dirty="0">
                <a:solidFill>
                  <a:srgbClr val="183650"/>
                </a:solidFill>
                <a:latin typeface="Trebuchet MS"/>
                <a:ea typeface="Trebuchet MS"/>
                <a:cs typeface="Trebuchet MS"/>
                <a:sym typeface="Trebuchet MS"/>
              </a:rPr>
              <a:t>Penalty mitigation.</a:t>
            </a:r>
          </a:p>
          <a:p>
            <a:pPr marL="259095" lvl="1" indent="-129548">
              <a:buFont typeface="Arial"/>
              <a:buChar char="•"/>
            </a:pPr>
            <a:r>
              <a:rPr lang="en-US" sz="1200" spc="7" dirty="0">
                <a:solidFill>
                  <a:srgbClr val="183650"/>
                </a:solidFill>
                <a:latin typeface="Trebuchet MS"/>
                <a:ea typeface="Trebuchet MS"/>
                <a:cs typeface="Trebuchet MS"/>
                <a:sym typeface="Trebuchet MS"/>
              </a:rPr>
              <a:t>Preparation of customs binding</a:t>
            </a:r>
            <a:br>
              <a:rPr lang="en-US" sz="1200" spc="7" dirty="0">
                <a:solidFill>
                  <a:srgbClr val="183650"/>
                </a:solidFill>
                <a:latin typeface="Trebuchet MS"/>
                <a:ea typeface="Trebuchet MS"/>
                <a:cs typeface="Trebuchet MS"/>
                <a:sym typeface="Trebuchet MS"/>
              </a:rPr>
            </a:br>
            <a:r>
              <a:rPr lang="en-US" sz="1200" spc="7" dirty="0">
                <a:solidFill>
                  <a:srgbClr val="183650"/>
                </a:solidFill>
                <a:latin typeface="Trebuchet MS"/>
                <a:ea typeface="Trebuchet MS"/>
                <a:cs typeface="Trebuchet MS"/>
                <a:sym typeface="Trebuchet MS"/>
              </a:rPr>
              <a:t>rulings applications. </a:t>
            </a:r>
          </a:p>
        </p:txBody>
      </p:sp>
      <p:sp>
        <p:nvSpPr>
          <p:cNvPr id="10" name="TextBox 10"/>
          <p:cNvSpPr txBox="1"/>
          <p:nvPr/>
        </p:nvSpPr>
        <p:spPr>
          <a:xfrm>
            <a:off x="4591267" y="1988504"/>
            <a:ext cx="3342243" cy="1846659"/>
          </a:xfrm>
          <a:prstGeom prst="rect">
            <a:avLst/>
          </a:prstGeom>
        </p:spPr>
        <p:txBody>
          <a:bodyPr wrap="square" lIns="0" tIns="0" rIns="0" bIns="0" rtlCol="0" anchor="t">
            <a:spAutoFit/>
          </a:bodyPr>
          <a:lstStyle/>
          <a:p>
            <a:pPr marL="259095" lvl="1" indent="-129548">
              <a:buFont typeface="Arial"/>
              <a:buChar char="•"/>
            </a:pPr>
            <a:r>
              <a:rPr lang="en-US" sz="1200" spc="7" dirty="0">
                <a:solidFill>
                  <a:srgbClr val="183650"/>
                </a:solidFill>
                <a:latin typeface="Trebuchet MS"/>
                <a:ea typeface="Trebuchet MS"/>
                <a:cs typeface="Trebuchet MS"/>
                <a:sym typeface="Trebuchet MS"/>
              </a:rPr>
              <a:t>Automated clearinghouse (ach) &amp; cash flow assistance with period monthly statement (PMS) set up.</a:t>
            </a:r>
            <a:br>
              <a:rPr lang="en-US" sz="1200" spc="7" dirty="0">
                <a:solidFill>
                  <a:srgbClr val="183650"/>
                </a:solidFill>
                <a:latin typeface="Trebuchet MS"/>
                <a:ea typeface="Trebuchet MS"/>
                <a:cs typeface="Trebuchet MS"/>
                <a:sym typeface="Trebuchet MS"/>
              </a:rPr>
            </a:br>
            <a:endParaRPr lang="en-US" sz="1200" spc="7" dirty="0">
              <a:solidFill>
                <a:srgbClr val="183650"/>
              </a:solidFill>
              <a:latin typeface="Trebuchet MS"/>
              <a:ea typeface="Trebuchet MS"/>
              <a:cs typeface="Trebuchet MS"/>
              <a:sym typeface="Trebuchet MS"/>
            </a:endParaRPr>
          </a:p>
          <a:p>
            <a:pPr marL="259095" lvl="1" indent="-129548">
              <a:buFont typeface="Arial"/>
              <a:buChar char="•"/>
            </a:pPr>
            <a:r>
              <a:rPr lang="en-US" sz="1200" spc="7" dirty="0">
                <a:solidFill>
                  <a:srgbClr val="183650"/>
                </a:solidFill>
                <a:latin typeface="Trebuchet MS"/>
                <a:ea typeface="Trebuchet MS"/>
                <a:cs typeface="Trebuchet MS"/>
                <a:sym typeface="Trebuchet MS"/>
              </a:rPr>
              <a:t>Assistance in determination of rules of origin and special performance indicator (SPI) programs.</a:t>
            </a:r>
            <a:br>
              <a:rPr lang="en-US" sz="1200" spc="7" dirty="0">
                <a:solidFill>
                  <a:srgbClr val="183650"/>
                </a:solidFill>
                <a:latin typeface="Trebuchet MS"/>
                <a:ea typeface="Trebuchet MS"/>
                <a:cs typeface="Trebuchet MS"/>
                <a:sym typeface="Trebuchet MS"/>
              </a:rPr>
            </a:br>
            <a:endParaRPr lang="en-US" sz="1200" spc="7" dirty="0">
              <a:solidFill>
                <a:srgbClr val="183650"/>
              </a:solidFill>
              <a:latin typeface="Trebuchet MS"/>
              <a:ea typeface="Trebuchet MS"/>
              <a:cs typeface="Trebuchet MS"/>
              <a:sym typeface="Trebuchet MS"/>
            </a:endParaRPr>
          </a:p>
          <a:p>
            <a:pPr marL="259095" lvl="1" indent="-129548">
              <a:buFont typeface="Arial"/>
              <a:buChar char="•"/>
            </a:pPr>
            <a:r>
              <a:rPr lang="en-US" sz="1200" spc="7" dirty="0">
                <a:solidFill>
                  <a:srgbClr val="183650"/>
                </a:solidFill>
                <a:latin typeface="Trebuchet MS"/>
                <a:ea typeface="Trebuchet MS"/>
                <a:cs typeface="Trebuchet MS"/>
                <a:sym typeface="Trebuchet MS"/>
              </a:rPr>
              <a:t>Key performance indicators</a:t>
            </a:r>
            <a:br>
              <a:rPr lang="en-US" sz="1200" spc="7" dirty="0">
                <a:solidFill>
                  <a:srgbClr val="183650"/>
                </a:solidFill>
                <a:latin typeface="Trebuchet MS"/>
                <a:ea typeface="Trebuchet MS"/>
                <a:cs typeface="Trebuchet MS"/>
                <a:sym typeface="Trebuchet MS"/>
              </a:rPr>
            </a:br>
            <a:r>
              <a:rPr lang="en-US" sz="1200" spc="7" dirty="0">
                <a:solidFill>
                  <a:srgbClr val="183650"/>
                </a:solidFill>
                <a:latin typeface="Trebuchet MS"/>
                <a:ea typeface="Trebuchet MS"/>
                <a:cs typeface="Trebuchet MS"/>
                <a:sym typeface="Trebuchet MS"/>
              </a:rPr>
              <a:t>(KPIs) measurements.</a:t>
            </a:r>
          </a:p>
        </p:txBody>
      </p:sp>
      <p:sp>
        <p:nvSpPr>
          <p:cNvPr id="11" name="Freeform 11"/>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
            <a:ext cx="12191998" cy="6858000"/>
          </a:xfrm>
          <a:custGeom>
            <a:avLst/>
            <a:gdLst/>
            <a:ahLst/>
            <a:cxnLst/>
            <a:rect l="l" t="t" r="r" b="b"/>
            <a:pathLst>
              <a:path w="21590881" h="12090893">
                <a:moveTo>
                  <a:pt x="0" y="0"/>
                </a:moveTo>
                <a:lnTo>
                  <a:pt x="21590881" y="0"/>
                </a:lnTo>
                <a:lnTo>
                  <a:pt x="21590881" y="12090894"/>
                </a:lnTo>
                <a:lnTo>
                  <a:pt x="0" y="12090894"/>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p:nvPr/>
        </p:nvSpPr>
        <p:spPr>
          <a:xfrm>
            <a:off x="1" y="0"/>
            <a:ext cx="12192000" cy="6858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sp>
        <p:nvSpPr>
          <p:cNvPr id="6" name="Freeform 6"/>
          <p:cNvSpPr>
            <a:spLocks noGrp="1" noRot="1" noMove="1" noResize="1" noEditPoints="1" noAdjustHandles="1" noChangeArrowheads="1" noChangeShapeType="1"/>
          </p:cNvSpPr>
          <p:nvPr/>
        </p:nvSpPr>
        <p:spPr>
          <a:xfrm>
            <a:off x="0" y="0"/>
            <a:ext cx="12191998" cy="6858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0"/>
            </a:srgbClr>
          </a:solid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685800" y="5407077"/>
            <a:ext cx="8100825" cy="923330"/>
          </a:xfrm>
          <a:prstGeom prst="rect">
            <a:avLst/>
          </a:prstGeom>
        </p:spPr>
        <p:txBody>
          <a:bodyPr lIns="0" tIns="0" rIns="0" bIns="0" rtlCol="0" anchor="t">
            <a:spAutoFit/>
          </a:bodyPr>
          <a:lstStyle/>
          <a:p>
            <a:pPr>
              <a:lnSpc>
                <a:spcPts val="7158"/>
              </a:lnSpc>
            </a:pPr>
            <a:r>
              <a:rPr lang="en-US" sz="6000" b="1" dirty="0">
                <a:solidFill>
                  <a:srgbClr val="FFFFFF"/>
                </a:solidFill>
                <a:latin typeface="Montserrat 1 Bold"/>
                <a:ea typeface="Montserrat 1 Bold"/>
                <a:cs typeface="Montserrat 1 Bold"/>
                <a:sym typeface="Montserrat 1 Bold"/>
              </a:rPr>
              <a:t>AIR FREIGHT</a:t>
            </a:r>
          </a:p>
        </p:txBody>
      </p:sp>
      <p:sp>
        <p:nvSpPr>
          <p:cNvPr id="8" name="Freeform 8"/>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2">
            <a:extLst>
              <a:ext uri="{FF2B5EF4-FFF2-40B4-BE49-F238E27FC236}">
                <a16:creationId xmlns:a16="http://schemas.microsoft.com/office/drawing/2014/main" id="{8879640B-8034-19AF-A921-51CA8117871D}"/>
              </a:ext>
            </a:extLst>
          </p:cNvPr>
          <p:cNvSpPr/>
          <p:nvPr/>
        </p:nvSpPr>
        <p:spPr>
          <a:xfrm>
            <a:off x="0" y="1"/>
            <a:ext cx="12191998" cy="6858000"/>
          </a:xfrm>
          <a:custGeom>
            <a:avLst/>
            <a:gdLst/>
            <a:ahLst/>
            <a:cxnLst/>
            <a:rect l="l" t="t" r="r" b="b"/>
            <a:pathLst>
              <a:path w="21590881" h="12090893">
                <a:moveTo>
                  <a:pt x="0" y="0"/>
                </a:moveTo>
                <a:lnTo>
                  <a:pt x="21590881" y="0"/>
                </a:lnTo>
                <a:lnTo>
                  <a:pt x="21590881" y="12090894"/>
                </a:lnTo>
                <a:lnTo>
                  <a:pt x="0" y="12090894"/>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0" name="Freeform 4">
            <a:extLst>
              <a:ext uri="{FF2B5EF4-FFF2-40B4-BE49-F238E27FC236}">
                <a16:creationId xmlns:a16="http://schemas.microsoft.com/office/drawing/2014/main" id="{7444A5C4-5313-7B98-8C10-F5DCADCB1A5E}"/>
              </a:ext>
            </a:extLst>
          </p:cNvPr>
          <p:cNvSpPr/>
          <p:nvPr/>
        </p:nvSpPr>
        <p:spPr>
          <a:xfrm>
            <a:off x="1" y="0"/>
            <a:ext cx="12192000" cy="6858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sp>
        <p:nvSpPr>
          <p:cNvPr id="11" name="Freeform 6">
            <a:extLst>
              <a:ext uri="{FF2B5EF4-FFF2-40B4-BE49-F238E27FC236}">
                <a16:creationId xmlns:a16="http://schemas.microsoft.com/office/drawing/2014/main" id="{82D85640-B2E5-3400-E588-A8AC1C5CB7FC}"/>
              </a:ext>
            </a:extLst>
          </p:cNvPr>
          <p:cNvSpPr>
            <a:spLocks noGrp="1" noRot="1" noMove="1" noResize="1" noEditPoints="1" noAdjustHandles="1" noChangeArrowheads="1" noChangeShapeType="1"/>
          </p:cNvSpPr>
          <p:nvPr/>
        </p:nvSpPr>
        <p:spPr>
          <a:xfrm>
            <a:off x="0" y="0"/>
            <a:ext cx="12191998" cy="6858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0"/>
            </a:srgbClr>
          </a:solid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685800" y="5814467"/>
            <a:ext cx="8100825" cy="354969"/>
          </a:xfrm>
          <a:prstGeom prst="rect">
            <a:avLst/>
          </a:prstGeom>
        </p:spPr>
        <p:txBody>
          <a:bodyPr lIns="0" tIns="0" rIns="0" bIns="0" rtlCol="0" anchor="t">
            <a:spAutoFit/>
          </a:bodyPr>
          <a:lstStyle/>
          <a:p>
            <a:pPr>
              <a:lnSpc>
                <a:spcPts val="2863"/>
              </a:lnSpc>
            </a:pPr>
            <a:r>
              <a:rPr lang="en-US" sz="2400" b="1">
                <a:solidFill>
                  <a:srgbClr val="FFFFFF"/>
                </a:solidFill>
                <a:latin typeface="Montserrat 1 Bold"/>
                <a:ea typeface="Montserrat 1 Bold"/>
                <a:cs typeface="Montserrat 1 Bold"/>
                <a:sym typeface="Montserrat 1 Bold"/>
              </a:rPr>
              <a:t>AIR FREIGHT</a:t>
            </a:r>
          </a:p>
        </p:txBody>
      </p:sp>
      <p:sp>
        <p:nvSpPr>
          <p:cNvPr id="8" name="Freeform 8"/>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reeform 22">
            <a:extLst>
              <a:ext uri="{FF2B5EF4-FFF2-40B4-BE49-F238E27FC236}">
                <a16:creationId xmlns:a16="http://schemas.microsoft.com/office/drawing/2014/main" id="{2554CAFA-842F-EB7F-14EC-BEE630E50D51}"/>
              </a:ext>
            </a:extLst>
          </p:cNvPr>
          <p:cNvSpPr>
            <a:spLocks/>
          </p:cNvSpPr>
          <p:nvPr/>
        </p:nvSpPr>
        <p:spPr>
          <a:xfrm>
            <a:off x="0" y="6829"/>
            <a:ext cx="3325892" cy="6851171"/>
          </a:xfrm>
          <a:custGeom>
            <a:avLst/>
            <a:gdLst/>
            <a:ahLst/>
            <a:cxnLst/>
            <a:rect l="l" t="t" r="r" b="b"/>
            <a:pathLst>
              <a:path w="1313933" h="2706635">
                <a:moveTo>
                  <a:pt x="0" y="0"/>
                </a:moveTo>
                <a:lnTo>
                  <a:pt x="1313933" y="0"/>
                </a:lnTo>
                <a:lnTo>
                  <a:pt x="1313933" y="2706635"/>
                </a:lnTo>
                <a:lnTo>
                  <a:pt x="0" y="270663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dirty="0"/>
          </a:p>
        </p:txBody>
      </p:sp>
      <p:sp>
        <p:nvSpPr>
          <p:cNvPr id="23" name="TextBox 23"/>
          <p:cNvSpPr txBox="1"/>
          <p:nvPr/>
        </p:nvSpPr>
        <p:spPr>
          <a:xfrm>
            <a:off x="0" y="-89612"/>
            <a:ext cx="3325892" cy="6947612"/>
          </a:xfrm>
          <a:prstGeom prst="rect">
            <a:avLst/>
          </a:prstGeom>
        </p:spPr>
        <p:txBody>
          <a:bodyPr lIns="33867" tIns="33867" rIns="33867" bIns="33867" rtlCol="0" anchor="ctr"/>
          <a:lstStyle/>
          <a:p>
            <a:pPr algn="ctr">
              <a:lnSpc>
                <a:spcPts val="1400"/>
              </a:lnSpc>
            </a:pPr>
            <a:endParaRPr sz="1200"/>
          </a:p>
        </p:txBody>
      </p:sp>
      <p:sp>
        <p:nvSpPr>
          <p:cNvPr id="2" name="Freeform 2"/>
          <p:cNvSpPr/>
          <p:nvPr/>
        </p:nvSpPr>
        <p:spPr>
          <a:xfrm>
            <a:off x="0" y="-1"/>
            <a:ext cx="4052240" cy="6858002"/>
          </a:xfrm>
          <a:custGeom>
            <a:avLst/>
            <a:gdLst/>
            <a:ahLst/>
            <a:cxnLst/>
            <a:rect l="l" t="t" r="r" b="b"/>
            <a:pathLst>
              <a:path w="5991644" h="11361420">
                <a:moveTo>
                  <a:pt x="0" y="0"/>
                </a:moveTo>
                <a:lnTo>
                  <a:pt x="5991644" y="0"/>
                </a:lnTo>
                <a:lnTo>
                  <a:pt x="5991644" y="11361420"/>
                </a:lnTo>
                <a:lnTo>
                  <a:pt x="0" y="1136142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3" name="Freeform 3"/>
          <p:cNvSpPr/>
          <p:nvPr/>
        </p:nvSpPr>
        <p:spPr>
          <a:xfrm>
            <a:off x="8866108" y="-1"/>
            <a:ext cx="3325892" cy="6858001"/>
          </a:xfrm>
          <a:custGeom>
            <a:avLst/>
            <a:gdLst/>
            <a:ahLst/>
            <a:cxnLst/>
            <a:rect l="l" t="t" r="r" b="b"/>
            <a:pathLst>
              <a:path w="7639159" h="11361420">
                <a:moveTo>
                  <a:pt x="0" y="0"/>
                </a:moveTo>
                <a:lnTo>
                  <a:pt x="7639159" y="0"/>
                </a:lnTo>
                <a:lnTo>
                  <a:pt x="7639159" y="11361420"/>
                </a:lnTo>
                <a:lnTo>
                  <a:pt x="0" y="11361420"/>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5" name="Freeform 5"/>
          <p:cNvSpPr/>
          <p:nvPr/>
        </p:nvSpPr>
        <p:spPr>
          <a:xfrm>
            <a:off x="3325892" y="-2"/>
            <a:ext cx="5540216" cy="6858002"/>
          </a:xfrm>
          <a:custGeom>
            <a:avLst/>
            <a:gdLst/>
            <a:ahLst/>
            <a:cxnLst/>
            <a:rect l="l" t="t" r="r" b="b"/>
            <a:pathLst>
              <a:path w="2188727" h="2916225">
                <a:moveTo>
                  <a:pt x="0" y="0"/>
                </a:moveTo>
                <a:lnTo>
                  <a:pt x="2188727" y="0"/>
                </a:lnTo>
                <a:lnTo>
                  <a:pt x="2188727" y="2916225"/>
                </a:lnTo>
                <a:lnTo>
                  <a:pt x="0" y="2916225"/>
                </a:lnTo>
                <a:close/>
              </a:path>
            </a:pathLst>
          </a:custGeom>
          <a:solidFill>
            <a:srgbClr val="F3F4F5"/>
          </a:solidFill>
        </p:spPr>
        <p:txBody>
          <a:bodyPr/>
          <a:lstStyle/>
          <a:p>
            <a:endParaRPr lang="en-US" sz="1200"/>
          </a:p>
        </p:txBody>
      </p:sp>
      <p:sp>
        <p:nvSpPr>
          <p:cNvPr id="6" name="TextBox 6"/>
          <p:cNvSpPr txBox="1"/>
          <p:nvPr/>
        </p:nvSpPr>
        <p:spPr>
          <a:xfrm>
            <a:off x="3325892" y="-478838"/>
            <a:ext cx="5540216" cy="7598685"/>
          </a:xfrm>
          <a:prstGeom prst="rect">
            <a:avLst/>
          </a:prstGeom>
        </p:spPr>
        <p:txBody>
          <a:bodyPr lIns="33867" tIns="33867" rIns="33867" bIns="33867" rtlCol="0" anchor="ctr"/>
          <a:lstStyle/>
          <a:p>
            <a:pPr algn="ctr">
              <a:lnSpc>
                <a:spcPts val="1746"/>
              </a:lnSpc>
            </a:pPr>
            <a:endParaRPr sz="1200"/>
          </a:p>
        </p:txBody>
      </p:sp>
      <p:sp>
        <p:nvSpPr>
          <p:cNvPr id="7" name="TextBox 7"/>
          <p:cNvSpPr txBox="1"/>
          <p:nvPr/>
        </p:nvSpPr>
        <p:spPr>
          <a:xfrm>
            <a:off x="3325892" y="1474395"/>
            <a:ext cx="5540216" cy="213264"/>
          </a:xfrm>
          <a:prstGeom prst="rect">
            <a:avLst/>
          </a:prstGeom>
        </p:spPr>
        <p:txBody>
          <a:bodyPr lIns="0" tIns="0" rIns="0" bIns="0" rtlCol="0" anchor="t">
            <a:spAutoFit/>
          </a:bodyPr>
          <a:lstStyle/>
          <a:p>
            <a:pPr algn="ctr">
              <a:lnSpc>
                <a:spcPts val="1773"/>
              </a:lnSpc>
            </a:pPr>
            <a:r>
              <a:rPr lang="en-US" sz="1266" b="1" spc="7" dirty="0">
                <a:solidFill>
                  <a:srgbClr val="5BC2E7"/>
                </a:solidFill>
                <a:latin typeface="Montserrat 1 Bold"/>
                <a:ea typeface="Montserrat 1 Bold"/>
                <a:cs typeface="Montserrat 1 Bold"/>
                <a:sym typeface="Montserrat 1 Bold"/>
              </a:rPr>
              <a:t>Our Air Freight Portfolio / International or Domestic</a:t>
            </a:r>
          </a:p>
        </p:txBody>
      </p:sp>
      <p:sp>
        <p:nvSpPr>
          <p:cNvPr id="8" name="TextBox 8"/>
          <p:cNvSpPr txBox="1"/>
          <p:nvPr/>
        </p:nvSpPr>
        <p:spPr>
          <a:xfrm>
            <a:off x="3325892" y="1016961"/>
            <a:ext cx="5540216" cy="354969"/>
          </a:xfrm>
          <a:prstGeom prst="rect">
            <a:avLst/>
          </a:prstGeom>
        </p:spPr>
        <p:txBody>
          <a:bodyPr lIns="0" tIns="0" rIns="0" bIns="0" rtlCol="0" anchor="t">
            <a:spAutoFit/>
          </a:bodyPr>
          <a:lstStyle/>
          <a:p>
            <a:pPr algn="ctr">
              <a:lnSpc>
                <a:spcPts val="2881"/>
              </a:lnSpc>
            </a:pPr>
            <a:r>
              <a:rPr lang="en-US" sz="2401" b="1">
                <a:solidFill>
                  <a:srgbClr val="183650"/>
                </a:solidFill>
                <a:latin typeface="Montserrat 2 Bold"/>
                <a:ea typeface="Montserrat 2 Bold"/>
                <a:cs typeface="Montserrat 2 Bold"/>
                <a:sym typeface="Montserrat 2 Bold"/>
              </a:rPr>
              <a:t>FLY FRACHT </a:t>
            </a:r>
          </a:p>
        </p:txBody>
      </p:sp>
      <p:sp>
        <p:nvSpPr>
          <p:cNvPr id="9" name="TextBox 9"/>
          <p:cNvSpPr txBox="1"/>
          <p:nvPr/>
        </p:nvSpPr>
        <p:spPr>
          <a:xfrm>
            <a:off x="3616114" y="2064522"/>
            <a:ext cx="4810476" cy="187231"/>
          </a:xfrm>
          <a:prstGeom prst="rect">
            <a:avLst/>
          </a:prstGeom>
        </p:spPr>
        <p:txBody>
          <a:bodyPr lIns="0" tIns="0" rIns="0" bIns="0" rtlCol="0" anchor="t">
            <a:spAutoFit/>
          </a:bodyPr>
          <a:lstStyle/>
          <a:p>
            <a:pPr algn="ctr">
              <a:lnSpc>
                <a:spcPts val="1587"/>
              </a:lnSpc>
            </a:pPr>
            <a:r>
              <a:rPr lang="en-US" sz="1133" b="1">
                <a:solidFill>
                  <a:srgbClr val="183650"/>
                </a:solidFill>
                <a:latin typeface="Trebuchet MS Bold"/>
                <a:ea typeface="Trebuchet MS Bold"/>
                <a:cs typeface="Trebuchet MS Bold"/>
                <a:sym typeface="Trebuchet MS Bold"/>
              </a:rPr>
              <a:t>SPEED +</a:t>
            </a:r>
          </a:p>
        </p:txBody>
      </p:sp>
      <p:sp>
        <p:nvSpPr>
          <p:cNvPr id="10" name="TextBox 10"/>
          <p:cNvSpPr txBox="1"/>
          <p:nvPr/>
        </p:nvSpPr>
        <p:spPr>
          <a:xfrm>
            <a:off x="3616114" y="4218427"/>
            <a:ext cx="4810476" cy="187231"/>
          </a:xfrm>
          <a:prstGeom prst="rect">
            <a:avLst/>
          </a:prstGeom>
        </p:spPr>
        <p:txBody>
          <a:bodyPr lIns="0" tIns="0" rIns="0" bIns="0" rtlCol="0" anchor="t">
            <a:spAutoFit/>
          </a:bodyPr>
          <a:lstStyle/>
          <a:p>
            <a:pPr algn="ctr">
              <a:lnSpc>
                <a:spcPts val="1587"/>
              </a:lnSpc>
            </a:pPr>
            <a:r>
              <a:rPr lang="en-US" sz="1133" b="1">
                <a:solidFill>
                  <a:srgbClr val="183650"/>
                </a:solidFill>
                <a:latin typeface="Trebuchet MS Bold"/>
                <a:ea typeface="Trebuchet MS Bold"/>
                <a:cs typeface="Trebuchet MS Bold"/>
                <a:sym typeface="Trebuchet MS Bold"/>
              </a:rPr>
              <a:t>CHARTER</a:t>
            </a:r>
          </a:p>
        </p:txBody>
      </p:sp>
      <p:sp>
        <p:nvSpPr>
          <p:cNvPr id="11" name="TextBox 11"/>
          <p:cNvSpPr txBox="1"/>
          <p:nvPr/>
        </p:nvSpPr>
        <p:spPr>
          <a:xfrm>
            <a:off x="3616114" y="2782342"/>
            <a:ext cx="4810476" cy="187231"/>
          </a:xfrm>
          <a:prstGeom prst="rect">
            <a:avLst/>
          </a:prstGeom>
        </p:spPr>
        <p:txBody>
          <a:bodyPr lIns="0" tIns="0" rIns="0" bIns="0" rtlCol="0" anchor="t">
            <a:spAutoFit/>
          </a:bodyPr>
          <a:lstStyle/>
          <a:p>
            <a:pPr algn="ctr">
              <a:lnSpc>
                <a:spcPts val="1587"/>
              </a:lnSpc>
            </a:pPr>
            <a:r>
              <a:rPr lang="en-US" sz="1133" b="1">
                <a:solidFill>
                  <a:srgbClr val="183650"/>
                </a:solidFill>
                <a:latin typeface="Trebuchet MS Bold"/>
                <a:ea typeface="Trebuchet MS Bold"/>
                <a:cs typeface="Trebuchet MS Bold"/>
                <a:sym typeface="Trebuchet MS Bold"/>
              </a:rPr>
              <a:t>STANDARD</a:t>
            </a:r>
          </a:p>
        </p:txBody>
      </p:sp>
      <p:sp>
        <p:nvSpPr>
          <p:cNvPr id="12" name="TextBox 12"/>
          <p:cNvSpPr txBox="1"/>
          <p:nvPr/>
        </p:nvSpPr>
        <p:spPr>
          <a:xfrm>
            <a:off x="3616114" y="4784069"/>
            <a:ext cx="4810476" cy="187231"/>
          </a:xfrm>
          <a:prstGeom prst="rect">
            <a:avLst/>
          </a:prstGeom>
        </p:spPr>
        <p:txBody>
          <a:bodyPr lIns="0" tIns="0" rIns="0" bIns="0" rtlCol="0" anchor="t">
            <a:spAutoFit/>
          </a:bodyPr>
          <a:lstStyle/>
          <a:p>
            <a:pPr algn="ctr">
              <a:lnSpc>
                <a:spcPts val="1587"/>
              </a:lnSpc>
            </a:pPr>
            <a:r>
              <a:rPr lang="en-US" sz="1133" b="1">
                <a:solidFill>
                  <a:srgbClr val="183650"/>
                </a:solidFill>
                <a:latin typeface="Trebuchet MS Bold"/>
                <a:ea typeface="Trebuchet MS Bold"/>
                <a:cs typeface="Trebuchet MS Bold"/>
                <a:sym typeface="Trebuchet MS Bold"/>
              </a:rPr>
              <a:t>ON BOARD COURIER</a:t>
            </a:r>
          </a:p>
        </p:txBody>
      </p:sp>
      <p:sp>
        <p:nvSpPr>
          <p:cNvPr id="13" name="TextBox 13"/>
          <p:cNvSpPr txBox="1"/>
          <p:nvPr/>
        </p:nvSpPr>
        <p:spPr>
          <a:xfrm>
            <a:off x="3616114" y="3500384"/>
            <a:ext cx="4810476" cy="187231"/>
          </a:xfrm>
          <a:prstGeom prst="rect">
            <a:avLst/>
          </a:prstGeom>
        </p:spPr>
        <p:txBody>
          <a:bodyPr lIns="0" tIns="0" rIns="0" bIns="0" rtlCol="0" anchor="t">
            <a:spAutoFit/>
          </a:bodyPr>
          <a:lstStyle/>
          <a:p>
            <a:pPr algn="ctr">
              <a:lnSpc>
                <a:spcPts val="1587"/>
              </a:lnSpc>
            </a:pPr>
            <a:r>
              <a:rPr lang="en-US" sz="1133" b="1">
                <a:solidFill>
                  <a:srgbClr val="183650"/>
                </a:solidFill>
                <a:latin typeface="Trebuchet MS Bold"/>
                <a:ea typeface="Trebuchet MS Bold"/>
                <a:cs typeface="Trebuchet MS Bold"/>
                <a:sym typeface="Trebuchet MS Bold"/>
              </a:rPr>
              <a:t>ECONOMY</a:t>
            </a:r>
          </a:p>
        </p:txBody>
      </p:sp>
      <p:sp>
        <p:nvSpPr>
          <p:cNvPr id="14" name="TextBox 14"/>
          <p:cNvSpPr txBox="1"/>
          <p:nvPr/>
        </p:nvSpPr>
        <p:spPr>
          <a:xfrm>
            <a:off x="3616114" y="5345974"/>
            <a:ext cx="4810476" cy="187231"/>
          </a:xfrm>
          <a:prstGeom prst="rect">
            <a:avLst/>
          </a:prstGeom>
        </p:spPr>
        <p:txBody>
          <a:bodyPr lIns="0" tIns="0" rIns="0" bIns="0" rtlCol="0" anchor="t">
            <a:spAutoFit/>
          </a:bodyPr>
          <a:lstStyle/>
          <a:p>
            <a:pPr algn="ctr">
              <a:lnSpc>
                <a:spcPts val="1587"/>
              </a:lnSpc>
            </a:pPr>
            <a:r>
              <a:rPr lang="en-US" sz="1133" b="1">
                <a:solidFill>
                  <a:srgbClr val="183650"/>
                </a:solidFill>
                <a:latin typeface="Trebuchet MS Bold"/>
                <a:ea typeface="Trebuchet MS Bold"/>
                <a:cs typeface="Trebuchet MS Bold"/>
                <a:sym typeface="Trebuchet MS Bold"/>
              </a:rPr>
              <a:t>PART CHARTER</a:t>
            </a:r>
          </a:p>
        </p:txBody>
      </p:sp>
      <p:sp>
        <p:nvSpPr>
          <p:cNvPr id="15" name="TextBox 15"/>
          <p:cNvSpPr txBox="1"/>
          <p:nvPr/>
        </p:nvSpPr>
        <p:spPr>
          <a:xfrm>
            <a:off x="3616114" y="2311395"/>
            <a:ext cx="4810476" cy="347531"/>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Just In Time / Express / Priority Shipments.</a:t>
            </a:r>
          </a:p>
          <a:p>
            <a:pPr algn="ctr">
              <a:lnSpc>
                <a:spcPts val="1405"/>
              </a:lnSpc>
            </a:pPr>
            <a:r>
              <a:rPr lang="en-US" sz="1133">
                <a:solidFill>
                  <a:srgbClr val="183650"/>
                </a:solidFill>
                <a:latin typeface="Trebuchet MS"/>
                <a:ea typeface="Trebuchet MS"/>
                <a:cs typeface="Trebuchet MS"/>
                <a:sym typeface="Trebuchet MS"/>
              </a:rPr>
              <a:t>On Direct or Back to Back basis.</a:t>
            </a:r>
          </a:p>
        </p:txBody>
      </p:sp>
      <p:sp>
        <p:nvSpPr>
          <p:cNvPr id="16" name="TextBox 16"/>
          <p:cNvSpPr txBox="1"/>
          <p:nvPr/>
        </p:nvSpPr>
        <p:spPr>
          <a:xfrm>
            <a:off x="3616114" y="4465299"/>
            <a:ext cx="4810476" cy="167995"/>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Dedicated 24/7 Charter team for worldwide opeations.</a:t>
            </a:r>
          </a:p>
        </p:txBody>
      </p:sp>
      <p:sp>
        <p:nvSpPr>
          <p:cNvPr id="17" name="TextBox 17"/>
          <p:cNvSpPr txBox="1"/>
          <p:nvPr/>
        </p:nvSpPr>
        <p:spPr>
          <a:xfrm>
            <a:off x="3616114" y="3029215"/>
            <a:ext cx="4810476" cy="347531"/>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Faster than Economy but not Express or Priority.</a:t>
            </a:r>
          </a:p>
          <a:p>
            <a:pPr algn="ctr">
              <a:lnSpc>
                <a:spcPts val="1405"/>
              </a:lnSpc>
            </a:pPr>
            <a:r>
              <a:rPr lang="en-US" sz="1133">
                <a:solidFill>
                  <a:srgbClr val="183650"/>
                </a:solidFill>
                <a:latin typeface="Trebuchet MS"/>
                <a:ea typeface="Trebuchet MS"/>
                <a:cs typeface="Trebuchet MS"/>
                <a:sym typeface="Trebuchet MS"/>
              </a:rPr>
              <a:t>On Direct or Back to Back basis.</a:t>
            </a:r>
          </a:p>
        </p:txBody>
      </p:sp>
      <p:sp>
        <p:nvSpPr>
          <p:cNvPr id="18" name="TextBox 18"/>
          <p:cNvSpPr txBox="1"/>
          <p:nvPr/>
        </p:nvSpPr>
        <p:spPr>
          <a:xfrm>
            <a:off x="3616114" y="5030942"/>
            <a:ext cx="4810476" cy="167995"/>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Dedicated 24/7 Team which is able to provide OBS Services World Wide.</a:t>
            </a:r>
          </a:p>
        </p:txBody>
      </p:sp>
      <p:sp>
        <p:nvSpPr>
          <p:cNvPr id="19" name="TextBox 19"/>
          <p:cNvSpPr txBox="1"/>
          <p:nvPr/>
        </p:nvSpPr>
        <p:spPr>
          <a:xfrm>
            <a:off x="3616114" y="3747257"/>
            <a:ext cx="4810476" cy="347531"/>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Consolidation MAWB with Allocations in place.</a:t>
            </a:r>
          </a:p>
          <a:p>
            <a:pPr algn="ctr">
              <a:lnSpc>
                <a:spcPts val="1405"/>
              </a:lnSpc>
            </a:pPr>
            <a:r>
              <a:rPr lang="en-US" sz="1133">
                <a:solidFill>
                  <a:srgbClr val="183650"/>
                </a:solidFill>
                <a:latin typeface="Trebuchet MS"/>
                <a:ea typeface="Trebuchet MS"/>
                <a:cs typeface="Trebuchet MS"/>
                <a:sym typeface="Trebuchet MS"/>
              </a:rPr>
              <a:t>MAWB only to Fracht Agents only.</a:t>
            </a:r>
          </a:p>
        </p:txBody>
      </p:sp>
      <p:sp>
        <p:nvSpPr>
          <p:cNvPr id="20" name="TextBox 20"/>
          <p:cNvSpPr txBox="1"/>
          <p:nvPr/>
        </p:nvSpPr>
        <p:spPr>
          <a:xfrm>
            <a:off x="3899114" y="5592846"/>
            <a:ext cx="4244476" cy="347531"/>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Dedicated Team locally in coordination with the Charter Team to ensure correct handling.</a:t>
            </a:r>
          </a:p>
        </p:txBody>
      </p:sp>
      <p:sp>
        <p:nvSpPr>
          <p:cNvPr id="33" name="Freeform 22">
            <a:extLst>
              <a:ext uri="{FF2B5EF4-FFF2-40B4-BE49-F238E27FC236}">
                <a16:creationId xmlns:a16="http://schemas.microsoft.com/office/drawing/2014/main" id="{950DDC0F-B6EF-8888-399E-D8963BB083F2}"/>
              </a:ext>
            </a:extLst>
          </p:cNvPr>
          <p:cNvSpPr>
            <a:spLocks/>
          </p:cNvSpPr>
          <p:nvPr/>
        </p:nvSpPr>
        <p:spPr>
          <a:xfrm>
            <a:off x="8866108" y="-3"/>
            <a:ext cx="3325892" cy="6851171"/>
          </a:xfrm>
          <a:custGeom>
            <a:avLst/>
            <a:gdLst/>
            <a:ahLst/>
            <a:cxnLst/>
            <a:rect l="l" t="t" r="r" b="b"/>
            <a:pathLst>
              <a:path w="1313933" h="2706635">
                <a:moveTo>
                  <a:pt x="0" y="0"/>
                </a:moveTo>
                <a:lnTo>
                  <a:pt x="1313933" y="0"/>
                </a:lnTo>
                <a:lnTo>
                  <a:pt x="1313933" y="2706635"/>
                </a:lnTo>
                <a:lnTo>
                  <a:pt x="0" y="270663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dirty="0"/>
          </a:p>
        </p:txBody>
      </p:sp>
      <p:sp>
        <p:nvSpPr>
          <p:cNvPr id="24" name="TextBox 24"/>
          <p:cNvSpPr txBox="1"/>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AIR FREIGHT</a:t>
            </a:r>
          </a:p>
        </p:txBody>
      </p:sp>
      <p:sp>
        <p:nvSpPr>
          <p:cNvPr id="28" name="TextBox 28"/>
          <p:cNvSpPr txBox="1"/>
          <p:nvPr/>
        </p:nvSpPr>
        <p:spPr>
          <a:xfrm>
            <a:off x="11480056" y="6153150"/>
            <a:ext cx="153888"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25</a:t>
            </a:r>
          </a:p>
        </p:txBody>
      </p:sp>
      <p:sp>
        <p:nvSpPr>
          <p:cNvPr id="29" name="Freeform 29"/>
          <p:cNvSpPr>
            <a:spLocks/>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0" name="Freeform 30"/>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6"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3" name="Freeform 3"/>
          <p:cNvSpPr/>
          <p:nvPr/>
        </p:nvSpPr>
        <p:spPr>
          <a:xfrm>
            <a:off x="0" y="0"/>
            <a:ext cx="7509746" cy="6858000"/>
          </a:xfrm>
          <a:custGeom>
            <a:avLst/>
            <a:gdLst/>
            <a:ahLst/>
            <a:cxnLst/>
            <a:rect l="l" t="t" r="r" b="b"/>
            <a:pathLst>
              <a:path w="3264735" h="2970015">
                <a:moveTo>
                  <a:pt x="0" y="0"/>
                </a:moveTo>
                <a:lnTo>
                  <a:pt x="3264735" y="0"/>
                </a:lnTo>
                <a:lnTo>
                  <a:pt x="3264735" y="2970015"/>
                </a:lnTo>
                <a:lnTo>
                  <a:pt x="0" y="2970015"/>
                </a:lnTo>
                <a:close/>
              </a:path>
            </a:pathLst>
          </a:custGeom>
          <a:solidFill>
            <a:srgbClr val="183650"/>
          </a:solidFill>
        </p:spPr>
        <p:txBody>
          <a:bodyPr/>
          <a:lstStyle/>
          <a:p>
            <a:endParaRPr lang="en-US" sz="1200"/>
          </a:p>
        </p:txBody>
      </p:sp>
      <p:sp>
        <p:nvSpPr>
          <p:cNvPr id="5" name="Freeform 5"/>
          <p:cNvSpPr>
            <a:spLocks noGrp="1" noRot="1" noMove="1" noResize="1" noEditPoints="1" noAdjustHandles="1" noChangeArrowheads="1" noChangeShapeType="1"/>
          </p:cNvSpPr>
          <p:nvPr/>
        </p:nvSpPr>
        <p:spPr>
          <a:xfrm>
            <a:off x="1998156" y="1697639"/>
            <a:ext cx="4327519" cy="4882955"/>
          </a:xfrm>
          <a:custGeom>
            <a:avLst/>
            <a:gdLst/>
            <a:ahLst/>
            <a:cxnLst/>
            <a:rect l="l" t="t" r="r" b="b"/>
            <a:pathLst>
              <a:path w="6491279" h="7324433">
                <a:moveTo>
                  <a:pt x="0" y="0"/>
                </a:moveTo>
                <a:lnTo>
                  <a:pt x="6491279" y="0"/>
                </a:lnTo>
                <a:lnTo>
                  <a:pt x="6491279" y="7324433"/>
                </a:lnTo>
                <a:lnTo>
                  <a:pt x="0" y="7324433"/>
                </a:lnTo>
                <a:lnTo>
                  <a:pt x="0" y="0"/>
                </a:lnTo>
                <a:close/>
              </a:path>
            </a:pathLst>
          </a:custGeom>
          <a:blipFill>
            <a:blip r:embed="rId2"/>
            <a:stretch>
              <a:fillRect/>
            </a:stretch>
          </a:blipFill>
        </p:spPr>
        <p:txBody>
          <a:bodyPr/>
          <a:lstStyle/>
          <a:p>
            <a:endParaRPr lang="en-US" sz="1200"/>
          </a:p>
        </p:txBody>
      </p:sp>
      <p:sp>
        <p:nvSpPr>
          <p:cNvPr id="9" name="Freeform 9"/>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AIR FREIGHT - USA</a:t>
            </a:r>
          </a:p>
        </p:txBody>
      </p:sp>
      <p:sp>
        <p:nvSpPr>
          <p:cNvPr id="11" name="TextBox 11"/>
          <p:cNvSpPr txBox="1"/>
          <p:nvPr/>
        </p:nvSpPr>
        <p:spPr>
          <a:xfrm>
            <a:off x="8838174" y="1783059"/>
            <a:ext cx="576915" cy="1183529"/>
          </a:xfrm>
          <a:prstGeom prst="rect">
            <a:avLst/>
          </a:prstGeom>
        </p:spPr>
        <p:txBody>
          <a:bodyPr lIns="0" tIns="0" rIns="0" bIns="0" rtlCol="0" anchor="t">
            <a:spAutoFit/>
          </a:bodyPr>
          <a:lstStyle/>
          <a:p>
            <a:pPr>
              <a:lnSpc>
                <a:spcPts val="10085"/>
              </a:lnSpc>
            </a:pPr>
            <a:r>
              <a:rPr lang="en-US" sz="7203" b="1" spc="43">
                <a:solidFill>
                  <a:srgbClr val="5BC2E7"/>
                </a:solidFill>
                <a:latin typeface="Trebuchet MS Bold"/>
                <a:ea typeface="Trebuchet MS Bold"/>
                <a:cs typeface="Trebuchet MS Bold"/>
                <a:sym typeface="Trebuchet MS Bold"/>
              </a:rPr>
              <a:t>8</a:t>
            </a:r>
          </a:p>
        </p:txBody>
      </p:sp>
      <p:sp>
        <p:nvSpPr>
          <p:cNvPr id="12" name="TextBox 12"/>
          <p:cNvSpPr txBox="1"/>
          <p:nvPr/>
        </p:nvSpPr>
        <p:spPr>
          <a:xfrm>
            <a:off x="9738939" y="2268812"/>
            <a:ext cx="1310198" cy="512961"/>
          </a:xfrm>
          <a:prstGeom prst="rect">
            <a:avLst/>
          </a:prstGeom>
        </p:spPr>
        <p:txBody>
          <a:bodyPr lIns="0" tIns="0" rIns="0" bIns="0" rtlCol="0" anchor="t">
            <a:spAutoFit/>
          </a:bodyPr>
          <a:lstStyle/>
          <a:p>
            <a:pPr>
              <a:lnSpc>
                <a:spcPts val="1979"/>
              </a:lnSpc>
            </a:pPr>
            <a:r>
              <a:rPr lang="en-US" sz="1867" b="1" spc="11">
                <a:solidFill>
                  <a:srgbClr val="183650"/>
                </a:solidFill>
                <a:latin typeface="Trebuchet MS Bold"/>
                <a:ea typeface="Trebuchet MS Bold"/>
                <a:cs typeface="Trebuchet MS Bold"/>
                <a:sym typeface="Trebuchet MS Bold"/>
              </a:rPr>
              <a:t>AMERICAS COUNTRIES</a:t>
            </a:r>
          </a:p>
        </p:txBody>
      </p:sp>
      <p:sp>
        <p:nvSpPr>
          <p:cNvPr id="13" name="TextBox 13"/>
          <p:cNvSpPr txBox="1"/>
          <p:nvPr/>
        </p:nvSpPr>
        <p:spPr>
          <a:xfrm>
            <a:off x="9738939" y="2128838"/>
            <a:ext cx="1233780" cy="144142"/>
          </a:xfrm>
          <a:prstGeom prst="rect">
            <a:avLst/>
          </a:prstGeom>
        </p:spPr>
        <p:txBody>
          <a:bodyPr lIns="0" tIns="0" rIns="0" bIns="0" rtlCol="0" anchor="t">
            <a:spAutoFit/>
          </a:bodyPr>
          <a:lstStyle/>
          <a:p>
            <a:pPr algn="just">
              <a:lnSpc>
                <a:spcPts val="1159"/>
              </a:lnSpc>
            </a:pPr>
            <a:r>
              <a:rPr lang="en-US" sz="974">
                <a:solidFill>
                  <a:srgbClr val="183650"/>
                </a:solidFill>
                <a:latin typeface="Trebuchet MS"/>
                <a:ea typeface="Trebuchet MS"/>
                <a:cs typeface="Trebuchet MS"/>
                <a:sym typeface="Trebuchet MS"/>
              </a:rPr>
              <a:t>FRACHT</a:t>
            </a:r>
            <a:r>
              <a:rPr lang="en-US" sz="974" b="1">
                <a:solidFill>
                  <a:srgbClr val="183650"/>
                </a:solidFill>
                <a:latin typeface="Trebuchet MS Bold"/>
                <a:ea typeface="Trebuchet MS Bold"/>
                <a:cs typeface="Trebuchet MS Bold"/>
                <a:sym typeface="Trebuchet MS Bold"/>
              </a:rPr>
              <a:t> OFFICES IN</a:t>
            </a:r>
          </a:p>
        </p:txBody>
      </p:sp>
      <p:grpSp>
        <p:nvGrpSpPr>
          <p:cNvPr id="14" name="Group 14"/>
          <p:cNvGrpSpPr/>
          <p:nvPr/>
        </p:nvGrpSpPr>
        <p:grpSpPr>
          <a:xfrm>
            <a:off x="8678204" y="3128208"/>
            <a:ext cx="2345339" cy="1183529"/>
            <a:chOff x="0" y="-209549"/>
            <a:chExt cx="4690677" cy="2367060"/>
          </a:xfrm>
        </p:grpSpPr>
        <p:sp>
          <p:nvSpPr>
            <p:cNvPr id="15" name="TextBox 15"/>
            <p:cNvSpPr txBox="1"/>
            <p:nvPr/>
          </p:nvSpPr>
          <p:spPr>
            <a:xfrm>
              <a:off x="0" y="-209549"/>
              <a:ext cx="1820344" cy="2367060"/>
            </a:xfrm>
            <a:prstGeom prst="rect">
              <a:avLst/>
            </a:prstGeom>
          </p:spPr>
          <p:txBody>
            <a:bodyPr lIns="0" tIns="0" rIns="0" bIns="0" rtlCol="0" anchor="t">
              <a:spAutoFit/>
            </a:bodyPr>
            <a:lstStyle/>
            <a:p>
              <a:pPr>
                <a:lnSpc>
                  <a:spcPts val="10085"/>
                </a:lnSpc>
              </a:pPr>
              <a:r>
                <a:rPr lang="en-US" sz="7203" b="1" spc="-799">
                  <a:solidFill>
                    <a:srgbClr val="5BC2E7"/>
                  </a:solidFill>
                  <a:latin typeface="Trebuchet MS Bold"/>
                  <a:ea typeface="Trebuchet MS Bold"/>
                  <a:cs typeface="Trebuchet MS Bold"/>
                  <a:sym typeface="Trebuchet MS Bold"/>
                </a:rPr>
                <a:t>21</a:t>
              </a:r>
            </a:p>
          </p:txBody>
        </p:sp>
        <p:sp>
          <p:nvSpPr>
            <p:cNvPr id="16" name="TextBox 16"/>
            <p:cNvSpPr txBox="1"/>
            <p:nvPr/>
          </p:nvSpPr>
          <p:spPr>
            <a:xfrm>
              <a:off x="2096918" y="1020732"/>
              <a:ext cx="2593759" cy="512960"/>
            </a:xfrm>
            <a:prstGeom prst="rect">
              <a:avLst/>
            </a:prstGeom>
          </p:spPr>
          <p:txBody>
            <a:bodyPr lIns="0" tIns="0" rIns="0" bIns="0" rtlCol="0" anchor="t">
              <a:spAutoFit/>
            </a:bodyPr>
            <a:lstStyle/>
            <a:p>
              <a:pPr>
                <a:lnSpc>
                  <a:spcPts val="1979"/>
                </a:lnSpc>
              </a:pPr>
              <a:r>
                <a:rPr lang="en-US" sz="1867" b="1" spc="11">
                  <a:solidFill>
                    <a:srgbClr val="183650"/>
                  </a:solidFill>
                  <a:latin typeface="Trebuchet MS Bold"/>
                  <a:ea typeface="Trebuchet MS Bold"/>
                  <a:cs typeface="Trebuchet MS Bold"/>
                  <a:sym typeface="Trebuchet MS Bold"/>
                </a:rPr>
                <a:t>LOCATIONS</a:t>
              </a:r>
            </a:p>
          </p:txBody>
        </p:sp>
        <p:sp>
          <p:nvSpPr>
            <p:cNvPr id="17" name="TextBox 17"/>
            <p:cNvSpPr txBox="1"/>
            <p:nvPr/>
          </p:nvSpPr>
          <p:spPr>
            <a:xfrm>
              <a:off x="2102918" y="633156"/>
              <a:ext cx="2587759" cy="288284"/>
            </a:xfrm>
            <a:prstGeom prst="rect">
              <a:avLst/>
            </a:prstGeom>
          </p:spPr>
          <p:txBody>
            <a:bodyPr lIns="0" tIns="0" rIns="0" bIns="0" rtlCol="0" anchor="t">
              <a:spAutoFit/>
            </a:bodyPr>
            <a:lstStyle/>
            <a:p>
              <a:pPr algn="just">
                <a:lnSpc>
                  <a:spcPts val="1159"/>
                </a:lnSpc>
              </a:pPr>
              <a:r>
                <a:rPr lang="en-US" sz="974">
                  <a:solidFill>
                    <a:srgbClr val="183650"/>
                  </a:solidFill>
                  <a:latin typeface="Trebuchet MS"/>
                  <a:ea typeface="Trebuchet MS"/>
                  <a:cs typeface="Trebuchet MS"/>
                  <a:sym typeface="Trebuchet MS"/>
                </a:rPr>
                <a:t>FRACHT</a:t>
              </a:r>
              <a:r>
                <a:rPr lang="en-US" sz="974" b="1">
                  <a:solidFill>
                    <a:srgbClr val="183650"/>
                  </a:solidFill>
                  <a:latin typeface="Trebuchet MS Bold"/>
                  <a:ea typeface="Trebuchet MS Bold"/>
                  <a:cs typeface="Trebuchet MS Bold"/>
                  <a:sym typeface="Trebuchet MS Bold"/>
                </a:rPr>
                <a:t> OWN OFFICES</a:t>
              </a:r>
            </a:p>
          </p:txBody>
        </p:sp>
      </p:grpSp>
      <p:grpSp>
        <p:nvGrpSpPr>
          <p:cNvPr id="18" name="Group 18"/>
          <p:cNvGrpSpPr/>
          <p:nvPr/>
        </p:nvGrpSpPr>
        <p:grpSpPr>
          <a:xfrm>
            <a:off x="8694930" y="4755419"/>
            <a:ext cx="2311887" cy="553294"/>
            <a:chOff x="0" y="38100"/>
            <a:chExt cx="4623774" cy="1106588"/>
          </a:xfrm>
        </p:grpSpPr>
        <p:sp>
          <p:nvSpPr>
            <p:cNvPr id="19" name="TextBox 19"/>
            <p:cNvSpPr txBox="1"/>
            <p:nvPr/>
          </p:nvSpPr>
          <p:spPr>
            <a:xfrm>
              <a:off x="0" y="38100"/>
              <a:ext cx="4623772" cy="512960"/>
            </a:xfrm>
            <a:prstGeom prst="rect">
              <a:avLst/>
            </a:prstGeom>
          </p:spPr>
          <p:txBody>
            <a:bodyPr lIns="0" tIns="0" rIns="0" bIns="0" rtlCol="0" anchor="t">
              <a:spAutoFit/>
            </a:bodyPr>
            <a:lstStyle/>
            <a:p>
              <a:pPr algn="ctr">
                <a:lnSpc>
                  <a:spcPts val="1979"/>
                </a:lnSpc>
              </a:pPr>
              <a:r>
                <a:rPr lang="en-US" sz="1867" b="1" spc="11">
                  <a:solidFill>
                    <a:srgbClr val="183650"/>
                  </a:solidFill>
                  <a:latin typeface="Trebuchet MS Bold"/>
                  <a:ea typeface="Trebuchet MS Bold"/>
                  <a:cs typeface="Trebuchet MS Bold"/>
                  <a:sym typeface="Trebuchet MS Bold"/>
                </a:rPr>
                <a:t>REGIONAL HUBS IN</a:t>
              </a:r>
            </a:p>
          </p:txBody>
        </p:sp>
        <p:sp>
          <p:nvSpPr>
            <p:cNvPr id="20" name="TextBox 20"/>
            <p:cNvSpPr txBox="1"/>
            <p:nvPr/>
          </p:nvSpPr>
          <p:spPr>
            <a:xfrm>
              <a:off x="12050" y="598384"/>
              <a:ext cx="4611724" cy="546304"/>
            </a:xfrm>
            <a:prstGeom prst="rect">
              <a:avLst/>
            </a:prstGeom>
          </p:spPr>
          <p:txBody>
            <a:bodyPr lIns="0" tIns="0" rIns="0" bIns="0" rtlCol="0" anchor="t">
              <a:spAutoFit/>
            </a:bodyPr>
            <a:lstStyle/>
            <a:p>
              <a:pPr algn="ctr">
                <a:lnSpc>
                  <a:spcPts val="1063"/>
                </a:lnSpc>
              </a:pPr>
              <a:r>
                <a:rPr lang="en-US" sz="893">
                  <a:solidFill>
                    <a:srgbClr val="183650"/>
                  </a:solidFill>
                  <a:latin typeface="Trebuchet MS"/>
                  <a:ea typeface="Trebuchet MS"/>
                  <a:cs typeface="Trebuchet MS"/>
                  <a:sym typeface="Trebuchet MS"/>
                </a:rPr>
                <a:t>USA, MEXICO, BRAZIL, CANADA, CHILE,</a:t>
              </a:r>
            </a:p>
            <a:p>
              <a:pPr algn="ctr">
                <a:lnSpc>
                  <a:spcPts val="1063"/>
                </a:lnSpc>
                <a:spcBef>
                  <a:spcPct val="0"/>
                </a:spcBef>
              </a:pPr>
              <a:r>
                <a:rPr lang="en-US" sz="893">
                  <a:solidFill>
                    <a:srgbClr val="183650"/>
                  </a:solidFill>
                  <a:latin typeface="Trebuchet MS"/>
                  <a:ea typeface="Trebuchet MS"/>
                  <a:cs typeface="Trebuchet MS"/>
                  <a:sym typeface="Trebuchet MS"/>
                </a:rPr>
                <a:t>ARGENTINA, PERU, COSTA RICA, COLOMBIA.</a:t>
              </a:r>
            </a:p>
          </p:txBody>
        </p:sp>
      </p:grpSp>
      <p:sp>
        <p:nvSpPr>
          <p:cNvPr id="21" name="TextBox 21"/>
          <p:cNvSpPr txBox="1"/>
          <p:nvPr/>
        </p:nvSpPr>
        <p:spPr>
          <a:xfrm>
            <a:off x="11476851" y="6153150"/>
            <a:ext cx="16030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26</a:t>
            </a:r>
          </a:p>
        </p:txBody>
      </p:sp>
      <p:sp>
        <p:nvSpPr>
          <p:cNvPr id="22" name="TextBox 22"/>
          <p:cNvSpPr txBox="1"/>
          <p:nvPr/>
        </p:nvSpPr>
        <p:spPr>
          <a:xfrm>
            <a:off x="7508135" y="1107958"/>
            <a:ext cx="4682254" cy="354969"/>
          </a:xfrm>
          <a:prstGeom prst="rect">
            <a:avLst/>
          </a:prstGeom>
        </p:spPr>
        <p:txBody>
          <a:bodyPr lIns="0" tIns="0" rIns="0" bIns="0" rtlCol="0" anchor="t">
            <a:spAutoFit/>
          </a:bodyPr>
          <a:lstStyle/>
          <a:p>
            <a:pPr algn="ctr">
              <a:lnSpc>
                <a:spcPts val="2880"/>
              </a:lnSpc>
            </a:pPr>
            <a:r>
              <a:rPr lang="en-US" sz="2400" b="1">
                <a:solidFill>
                  <a:srgbClr val="183650"/>
                </a:solidFill>
                <a:latin typeface="Montserrat 2 Bold"/>
                <a:ea typeface="Montserrat 2 Bold"/>
                <a:cs typeface="Montserrat 2 Bold"/>
                <a:sym typeface="Montserrat 2 Bold"/>
              </a:rPr>
              <a:t>FRACHT AMERICAS</a:t>
            </a:r>
          </a:p>
        </p:txBody>
      </p:sp>
      <p:sp>
        <p:nvSpPr>
          <p:cNvPr id="23" name="TextBox 23"/>
          <p:cNvSpPr txBox="1"/>
          <p:nvPr/>
        </p:nvSpPr>
        <p:spPr>
          <a:xfrm>
            <a:off x="0" y="1136956"/>
            <a:ext cx="7508135" cy="250581"/>
          </a:xfrm>
          <a:prstGeom prst="rect">
            <a:avLst/>
          </a:prstGeom>
        </p:spPr>
        <p:txBody>
          <a:bodyPr lIns="0" tIns="0" rIns="0" bIns="0" rtlCol="0" anchor="t">
            <a:spAutoFit/>
          </a:bodyPr>
          <a:lstStyle/>
          <a:p>
            <a:pPr algn="ctr">
              <a:lnSpc>
                <a:spcPts val="2147"/>
              </a:lnSpc>
            </a:pPr>
            <a:r>
              <a:rPr lang="en-US" sz="1530" b="1" spc="9" dirty="0">
                <a:solidFill>
                  <a:srgbClr val="5BC2E7"/>
                </a:solidFill>
                <a:latin typeface="Montserrat 1 Bold" panose="020B0604020202020204" charset="0"/>
                <a:ea typeface="Trebuchet MS Bold"/>
                <a:cs typeface="Trebuchet MS Bold"/>
                <a:sym typeface="Trebuchet MS Bold"/>
              </a:rPr>
              <a:t>Our Reach in North &amp; South America</a:t>
            </a:r>
          </a:p>
        </p:txBody>
      </p:sp>
      <p:sp>
        <p:nvSpPr>
          <p:cNvPr id="24" name="TextBox 24"/>
          <p:cNvSpPr txBox="1"/>
          <p:nvPr/>
        </p:nvSpPr>
        <p:spPr>
          <a:xfrm>
            <a:off x="0" y="760590"/>
            <a:ext cx="7508135" cy="354969"/>
          </a:xfrm>
          <a:prstGeom prst="rect">
            <a:avLst/>
          </a:prstGeom>
        </p:spPr>
        <p:txBody>
          <a:bodyPr lIns="0" tIns="0" rIns="0" bIns="0" rtlCol="0" anchor="t">
            <a:spAutoFit/>
          </a:bodyPr>
          <a:lstStyle/>
          <a:p>
            <a:pPr algn="ctr">
              <a:lnSpc>
                <a:spcPts val="2881"/>
              </a:lnSpc>
            </a:pPr>
            <a:r>
              <a:rPr lang="en-US" sz="2401" b="1">
                <a:solidFill>
                  <a:srgbClr val="FFFFFF"/>
                </a:solidFill>
                <a:latin typeface="Montserrat 2 Bold"/>
                <a:ea typeface="Montserrat 2 Bold"/>
                <a:cs typeface="Montserrat 2 Bold"/>
                <a:sym typeface="Montserrat 2 Bold"/>
              </a:rPr>
              <a:t>FLY FRACHT</a:t>
            </a:r>
          </a:p>
        </p:txBody>
      </p:sp>
      <p:sp>
        <p:nvSpPr>
          <p:cNvPr id="25" name="TextBox 25"/>
          <p:cNvSpPr txBox="1"/>
          <p:nvPr/>
        </p:nvSpPr>
        <p:spPr>
          <a:xfrm>
            <a:off x="2097241" y="2243186"/>
            <a:ext cx="756179"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LOS ANGELES</a:t>
            </a:r>
          </a:p>
        </p:txBody>
      </p:sp>
      <p:sp>
        <p:nvSpPr>
          <p:cNvPr id="26" name="TextBox 26"/>
          <p:cNvSpPr txBox="1"/>
          <p:nvPr/>
        </p:nvSpPr>
        <p:spPr>
          <a:xfrm>
            <a:off x="2248930" y="2507328"/>
            <a:ext cx="462990"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SAN DIEGO</a:t>
            </a:r>
          </a:p>
        </p:txBody>
      </p:sp>
      <p:sp>
        <p:nvSpPr>
          <p:cNvPr id="27" name="TextBox 27"/>
          <p:cNvSpPr txBox="1"/>
          <p:nvPr/>
        </p:nvSpPr>
        <p:spPr>
          <a:xfrm>
            <a:off x="2853421" y="3073336"/>
            <a:ext cx="585623"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MEXICO CITY</a:t>
            </a:r>
          </a:p>
        </p:txBody>
      </p:sp>
      <p:sp>
        <p:nvSpPr>
          <p:cNvPr id="28" name="TextBox 28"/>
          <p:cNvSpPr txBox="1"/>
          <p:nvPr/>
        </p:nvSpPr>
        <p:spPr>
          <a:xfrm>
            <a:off x="3909419" y="3599322"/>
            <a:ext cx="359223"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BOGOTA</a:t>
            </a:r>
          </a:p>
        </p:txBody>
      </p:sp>
      <p:sp>
        <p:nvSpPr>
          <p:cNvPr id="29" name="TextBox 29"/>
          <p:cNvSpPr txBox="1"/>
          <p:nvPr/>
        </p:nvSpPr>
        <p:spPr>
          <a:xfrm>
            <a:off x="3928821" y="4326386"/>
            <a:ext cx="359223"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LIMA</a:t>
            </a:r>
          </a:p>
        </p:txBody>
      </p:sp>
      <p:sp>
        <p:nvSpPr>
          <p:cNvPr id="30" name="TextBox 30"/>
          <p:cNvSpPr txBox="1"/>
          <p:nvPr/>
        </p:nvSpPr>
        <p:spPr>
          <a:xfrm>
            <a:off x="4018627" y="5172393"/>
            <a:ext cx="538835"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SANTIAGO</a:t>
            </a:r>
          </a:p>
        </p:txBody>
      </p:sp>
      <p:sp>
        <p:nvSpPr>
          <p:cNvPr id="31" name="TextBox 31"/>
          <p:cNvSpPr txBox="1"/>
          <p:nvPr/>
        </p:nvSpPr>
        <p:spPr>
          <a:xfrm>
            <a:off x="4681440" y="5310814"/>
            <a:ext cx="538835"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BUENOS AIRES</a:t>
            </a:r>
          </a:p>
        </p:txBody>
      </p:sp>
      <p:sp>
        <p:nvSpPr>
          <p:cNvPr id="32" name="TextBox 32"/>
          <p:cNvSpPr txBox="1"/>
          <p:nvPr/>
        </p:nvSpPr>
        <p:spPr>
          <a:xfrm>
            <a:off x="5557165" y="3816624"/>
            <a:ext cx="538835"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FORTALEZA</a:t>
            </a:r>
          </a:p>
        </p:txBody>
      </p:sp>
      <p:sp>
        <p:nvSpPr>
          <p:cNvPr id="33" name="TextBox 33"/>
          <p:cNvSpPr txBox="1"/>
          <p:nvPr/>
        </p:nvSpPr>
        <p:spPr>
          <a:xfrm>
            <a:off x="5969919" y="4091068"/>
            <a:ext cx="538835"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RECIFE</a:t>
            </a:r>
          </a:p>
        </p:txBody>
      </p:sp>
      <p:sp>
        <p:nvSpPr>
          <p:cNvPr id="34" name="TextBox 34"/>
          <p:cNvSpPr txBox="1"/>
          <p:nvPr/>
        </p:nvSpPr>
        <p:spPr>
          <a:xfrm>
            <a:off x="5826583" y="4278338"/>
            <a:ext cx="538835"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SALVADOR</a:t>
            </a:r>
          </a:p>
        </p:txBody>
      </p:sp>
      <p:sp>
        <p:nvSpPr>
          <p:cNvPr id="35" name="TextBox 35"/>
          <p:cNvSpPr txBox="1"/>
          <p:nvPr/>
        </p:nvSpPr>
        <p:spPr>
          <a:xfrm>
            <a:off x="5626241" y="4571653"/>
            <a:ext cx="538835"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GUARULHOS</a:t>
            </a:r>
          </a:p>
        </p:txBody>
      </p:sp>
      <p:sp>
        <p:nvSpPr>
          <p:cNvPr id="36" name="TextBox 36"/>
          <p:cNvSpPr txBox="1"/>
          <p:nvPr/>
        </p:nvSpPr>
        <p:spPr>
          <a:xfrm>
            <a:off x="5562618" y="4736368"/>
            <a:ext cx="814602"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SAO PAOLO/SANTOS</a:t>
            </a:r>
          </a:p>
        </p:txBody>
      </p:sp>
      <p:sp>
        <p:nvSpPr>
          <p:cNvPr id="37" name="TextBox 37"/>
          <p:cNvSpPr txBox="1"/>
          <p:nvPr/>
        </p:nvSpPr>
        <p:spPr>
          <a:xfrm>
            <a:off x="4821595" y="4876742"/>
            <a:ext cx="531602"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NAVEGANTES</a:t>
            </a:r>
          </a:p>
        </p:txBody>
      </p:sp>
      <p:sp>
        <p:nvSpPr>
          <p:cNvPr id="38" name="TextBox 38"/>
          <p:cNvSpPr txBox="1"/>
          <p:nvPr/>
        </p:nvSpPr>
        <p:spPr>
          <a:xfrm>
            <a:off x="4487812" y="2915835"/>
            <a:ext cx="531602"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SAN JUAN</a:t>
            </a:r>
          </a:p>
        </p:txBody>
      </p:sp>
      <p:sp>
        <p:nvSpPr>
          <p:cNvPr id="39" name="TextBox 39"/>
          <p:cNvSpPr txBox="1"/>
          <p:nvPr/>
        </p:nvSpPr>
        <p:spPr>
          <a:xfrm>
            <a:off x="4222011" y="2771470"/>
            <a:ext cx="531602"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MIAMI</a:t>
            </a:r>
          </a:p>
        </p:txBody>
      </p:sp>
      <p:sp>
        <p:nvSpPr>
          <p:cNvPr id="40" name="TextBox 40"/>
          <p:cNvSpPr txBox="1"/>
          <p:nvPr/>
        </p:nvSpPr>
        <p:spPr>
          <a:xfrm>
            <a:off x="3377816" y="2507328"/>
            <a:ext cx="531602"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HOUSTON</a:t>
            </a:r>
          </a:p>
        </p:txBody>
      </p:sp>
      <p:sp>
        <p:nvSpPr>
          <p:cNvPr id="41" name="TextBox 41"/>
          <p:cNvSpPr txBox="1"/>
          <p:nvPr/>
        </p:nvSpPr>
        <p:spPr>
          <a:xfrm>
            <a:off x="3752826" y="2291234"/>
            <a:ext cx="531602"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ATLANTA</a:t>
            </a:r>
          </a:p>
        </p:txBody>
      </p:sp>
      <p:sp>
        <p:nvSpPr>
          <p:cNvPr id="42" name="TextBox 42"/>
          <p:cNvSpPr txBox="1"/>
          <p:nvPr/>
        </p:nvSpPr>
        <p:spPr>
          <a:xfrm>
            <a:off x="3377816" y="2074488"/>
            <a:ext cx="531602"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CHICAGO</a:t>
            </a:r>
          </a:p>
        </p:txBody>
      </p:sp>
      <p:sp>
        <p:nvSpPr>
          <p:cNvPr id="43" name="TextBox 43"/>
          <p:cNvSpPr txBox="1"/>
          <p:nvPr/>
        </p:nvSpPr>
        <p:spPr>
          <a:xfrm>
            <a:off x="3909418" y="1814138"/>
            <a:ext cx="531602"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TORONTO</a:t>
            </a:r>
          </a:p>
        </p:txBody>
      </p:sp>
      <p:sp>
        <p:nvSpPr>
          <p:cNvPr id="44" name="TextBox 44"/>
          <p:cNvSpPr txBox="1"/>
          <p:nvPr/>
        </p:nvSpPr>
        <p:spPr>
          <a:xfrm>
            <a:off x="4487812" y="1862186"/>
            <a:ext cx="531602"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BOSTON</a:t>
            </a:r>
          </a:p>
        </p:txBody>
      </p:sp>
      <p:sp>
        <p:nvSpPr>
          <p:cNvPr id="45" name="TextBox 45"/>
          <p:cNvSpPr txBox="1"/>
          <p:nvPr/>
        </p:nvSpPr>
        <p:spPr>
          <a:xfrm>
            <a:off x="4619878" y="2039092"/>
            <a:ext cx="531602"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NEW YORK</a:t>
            </a:r>
          </a:p>
        </p:txBody>
      </p:sp>
      <p:sp>
        <p:nvSpPr>
          <p:cNvPr id="46" name="TextBox 46"/>
          <p:cNvSpPr txBox="1"/>
          <p:nvPr/>
        </p:nvSpPr>
        <p:spPr>
          <a:xfrm>
            <a:off x="4354078" y="2195364"/>
            <a:ext cx="531602" cy="96565"/>
          </a:xfrm>
          <a:prstGeom prst="rect">
            <a:avLst/>
          </a:prstGeom>
        </p:spPr>
        <p:txBody>
          <a:bodyPr lIns="0" tIns="0" rIns="0" bIns="0" rtlCol="0" anchor="t">
            <a:spAutoFit/>
          </a:bodyPr>
          <a:lstStyle/>
          <a:p>
            <a:pPr algn="just">
              <a:lnSpc>
                <a:spcPts val="793"/>
              </a:lnSpc>
            </a:pPr>
            <a:r>
              <a:rPr lang="en-US" sz="666">
                <a:solidFill>
                  <a:srgbClr val="FFFFFF"/>
                </a:solidFill>
                <a:latin typeface="Trebuchet MS"/>
                <a:ea typeface="Trebuchet MS"/>
                <a:cs typeface="Trebuchet MS"/>
                <a:sym typeface="Trebuchet MS"/>
              </a:rPr>
              <a:t>NORFOLK</a:t>
            </a:r>
          </a:p>
        </p:txBody>
      </p:sp>
      <p:sp>
        <p:nvSpPr>
          <p:cNvPr id="47" name="Freeform 47"/>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3" name="Freeform 3"/>
          <p:cNvSpPr/>
          <p:nvPr/>
        </p:nvSpPr>
        <p:spPr>
          <a:xfrm>
            <a:off x="0" y="0"/>
            <a:ext cx="7508135" cy="6858000"/>
          </a:xfrm>
          <a:custGeom>
            <a:avLst/>
            <a:gdLst/>
            <a:ahLst/>
            <a:cxnLst/>
            <a:rect l="l" t="t" r="r" b="b"/>
            <a:pathLst>
              <a:path w="3301366" h="2970015">
                <a:moveTo>
                  <a:pt x="0" y="0"/>
                </a:moveTo>
                <a:lnTo>
                  <a:pt x="3301366" y="0"/>
                </a:lnTo>
                <a:lnTo>
                  <a:pt x="3301366" y="2970015"/>
                </a:lnTo>
                <a:lnTo>
                  <a:pt x="0" y="2970015"/>
                </a:lnTo>
                <a:close/>
              </a:path>
            </a:pathLst>
          </a:custGeom>
          <a:solidFill>
            <a:srgbClr val="183650"/>
          </a:solidFill>
        </p:spPr>
        <p:txBody>
          <a:bodyPr/>
          <a:lstStyle/>
          <a:p>
            <a:endParaRPr lang="en-US" sz="1200" dirty="0"/>
          </a:p>
        </p:txBody>
      </p:sp>
      <p:sp>
        <p:nvSpPr>
          <p:cNvPr id="8" name="Freeform 8"/>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0" name="Freeform 10"/>
          <p:cNvSpPr>
            <a:spLocks noGrp="1" noRot="1" noMove="1" noResize="1" noEditPoints="1" noAdjustHandles="1" noChangeArrowheads="1" noChangeShapeType="1"/>
          </p:cNvSpPr>
          <p:nvPr/>
        </p:nvSpPr>
        <p:spPr>
          <a:xfrm>
            <a:off x="7508135" y="3158644"/>
            <a:ext cx="4683865" cy="3699356"/>
          </a:xfrm>
          <a:custGeom>
            <a:avLst/>
            <a:gdLst/>
            <a:ahLst/>
            <a:cxnLst/>
            <a:rect l="l" t="t" r="r" b="b"/>
            <a:pathLst>
              <a:path w="562145" h="450191">
                <a:moveTo>
                  <a:pt x="0" y="0"/>
                </a:moveTo>
                <a:lnTo>
                  <a:pt x="562145" y="0"/>
                </a:lnTo>
                <a:lnTo>
                  <a:pt x="562145" y="450191"/>
                </a:lnTo>
                <a:lnTo>
                  <a:pt x="0" y="450191"/>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dirty="0"/>
          </a:p>
        </p:txBody>
      </p:sp>
      <p:grpSp>
        <p:nvGrpSpPr>
          <p:cNvPr id="11" name="Group 11"/>
          <p:cNvGrpSpPr>
            <a:grpSpLocks noGrp="1" noUngrp="1" noRot="1" noMove="1" noResize="1"/>
          </p:cNvGrpSpPr>
          <p:nvPr/>
        </p:nvGrpSpPr>
        <p:grpSpPr>
          <a:xfrm>
            <a:off x="1998156" y="1697639"/>
            <a:ext cx="4327519" cy="4882955"/>
            <a:chOff x="0" y="0"/>
            <a:chExt cx="8655038" cy="9765911"/>
          </a:xfrm>
        </p:grpSpPr>
        <p:sp>
          <p:nvSpPr>
            <p:cNvPr id="12" name="Freeform 12"/>
            <p:cNvSpPr>
              <a:spLocks noGrp="1" noRot="1" noMove="1" noResize="1" noEditPoints="1" noAdjustHandles="1" noChangeArrowheads="1" noChangeShapeType="1"/>
            </p:cNvSpPr>
            <p:nvPr/>
          </p:nvSpPr>
          <p:spPr>
            <a:xfrm>
              <a:off x="0" y="0"/>
              <a:ext cx="8655038" cy="9765911"/>
            </a:xfrm>
            <a:custGeom>
              <a:avLst/>
              <a:gdLst/>
              <a:ahLst/>
              <a:cxnLst/>
              <a:rect l="l" t="t" r="r" b="b"/>
              <a:pathLst>
                <a:path w="8655038" h="9765911">
                  <a:moveTo>
                    <a:pt x="0" y="0"/>
                  </a:moveTo>
                  <a:lnTo>
                    <a:pt x="8655038" y="0"/>
                  </a:lnTo>
                  <a:lnTo>
                    <a:pt x="8655038" y="9765911"/>
                  </a:lnTo>
                  <a:lnTo>
                    <a:pt x="0" y="9765911"/>
                  </a:lnTo>
                  <a:lnTo>
                    <a:pt x="0" y="0"/>
                  </a:lnTo>
                  <a:close/>
                </a:path>
              </a:pathLst>
            </a:custGeom>
            <a:blipFill>
              <a:blip r:embed="rId4"/>
              <a:stretch>
                <a:fillRect/>
              </a:stretch>
            </a:blipFill>
          </p:spPr>
          <p:txBody>
            <a:bodyPr/>
            <a:lstStyle/>
            <a:p>
              <a:endParaRPr lang="en-US" sz="1200"/>
            </a:p>
          </p:txBody>
        </p:sp>
        <p:sp>
          <p:nvSpPr>
            <p:cNvPr id="13" name="AutoShape 13"/>
            <p:cNvSpPr>
              <a:spLocks noGrp="1" noRot="1" noMove="1" noResize="1" noEditPoints="1" noAdjustHandles="1" noChangeArrowheads="1" noChangeShapeType="1"/>
            </p:cNvSpPr>
            <p:nvPr/>
          </p:nvSpPr>
          <p:spPr>
            <a:xfrm>
              <a:off x="4059580" y="2066590"/>
              <a:ext cx="525122" cy="0"/>
            </a:xfrm>
            <a:prstGeom prst="line">
              <a:avLst/>
            </a:prstGeom>
            <a:ln w="12700" cap="flat">
              <a:solidFill>
                <a:srgbClr val="FFFFFF"/>
              </a:solidFill>
              <a:prstDash val="solid"/>
              <a:headEnd type="none" w="sm" len="sm"/>
              <a:tailEnd type="none" w="sm" len="sm"/>
            </a:ln>
          </p:spPr>
          <p:txBody>
            <a:bodyPr/>
            <a:lstStyle/>
            <a:p>
              <a:endParaRPr lang="en-US" sz="1200"/>
            </a:p>
          </p:txBody>
        </p:sp>
        <p:sp>
          <p:nvSpPr>
            <p:cNvPr id="14" name="AutoShape 14"/>
            <p:cNvSpPr>
              <a:spLocks noGrp="1" noRot="1" noMove="1" noResize="1" noEditPoints="1" noAdjustHandles="1" noChangeArrowheads="1" noChangeShapeType="1"/>
            </p:cNvSpPr>
            <p:nvPr/>
          </p:nvSpPr>
          <p:spPr>
            <a:xfrm>
              <a:off x="4059580" y="1992686"/>
              <a:ext cx="690912" cy="0"/>
            </a:xfrm>
            <a:prstGeom prst="line">
              <a:avLst/>
            </a:prstGeom>
            <a:ln w="12700" cap="flat">
              <a:solidFill>
                <a:srgbClr val="FFFFFF"/>
              </a:solidFill>
              <a:prstDash val="solid"/>
              <a:headEnd type="none" w="sm" len="sm"/>
              <a:tailEnd type="none" w="sm" len="sm"/>
            </a:ln>
          </p:spPr>
          <p:txBody>
            <a:bodyPr/>
            <a:lstStyle/>
            <a:p>
              <a:endParaRPr lang="en-US" sz="1200"/>
            </a:p>
          </p:txBody>
        </p:sp>
        <p:sp>
          <p:nvSpPr>
            <p:cNvPr id="15" name="AutoShape 15"/>
            <p:cNvSpPr>
              <a:spLocks noGrp="1" noRot="1" noMove="1" noResize="1" noEditPoints="1" noAdjustHandles="1" noChangeArrowheads="1" noChangeShapeType="1"/>
            </p:cNvSpPr>
            <p:nvPr/>
          </p:nvSpPr>
          <p:spPr>
            <a:xfrm>
              <a:off x="4059580" y="1879486"/>
              <a:ext cx="2787122" cy="0"/>
            </a:xfrm>
            <a:prstGeom prst="line">
              <a:avLst/>
            </a:prstGeom>
            <a:ln w="12700" cap="flat">
              <a:solidFill>
                <a:srgbClr val="FFFFFF"/>
              </a:solidFill>
              <a:prstDash val="solid"/>
              <a:headEnd type="none" w="sm" len="sm"/>
              <a:tailEnd type="none" w="sm" len="sm"/>
            </a:ln>
          </p:spPr>
          <p:txBody>
            <a:bodyPr/>
            <a:lstStyle/>
            <a:p>
              <a:endParaRPr lang="en-US" sz="1200"/>
            </a:p>
          </p:txBody>
        </p:sp>
        <p:sp>
          <p:nvSpPr>
            <p:cNvPr id="16" name="AutoShape 16"/>
            <p:cNvSpPr>
              <a:spLocks noGrp="1" noRot="1" noMove="1" noResize="1" noEditPoints="1" noAdjustHandles="1" noChangeArrowheads="1" noChangeShapeType="1"/>
            </p:cNvSpPr>
            <p:nvPr/>
          </p:nvSpPr>
          <p:spPr>
            <a:xfrm>
              <a:off x="4591052" y="2066590"/>
              <a:ext cx="0" cy="1865002"/>
            </a:xfrm>
            <a:prstGeom prst="line">
              <a:avLst/>
            </a:prstGeom>
            <a:ln w="12700" cap="flat">
              <a:solidFill>
                <a:srgbClr val="FFFFFF"/>
              </a:solidFill>
              <a:prstDash val="solid"/>
              <a:headEnd type="none" w="sm" len="sm"/>
              <a:tailEnd type="none" w="sm" len="sm"/>
            </a:ln>
          </p:spPr>
          <p:txBody>
            <a:bodyPr/>
            <a:lstStyle/>
            <a:p>
              <a:endParaRPr lang="en-US" sz="1200"/>
            </a:p>
          </p:txBody>
        </p:sp>
        <p:sp>
          <p:nvSpPr>
            <p:cNvPr id="17" name="AutoShape 17"/>
            <p:cNvSpPr>
              <a:spLocks noGrp="1" noRot="1" noMove="1" noResize="1" noEditPoints="1" noAdjustHandles="1" noChangeArrowheads="1" noChangeShapeType="1"/>
            </p:cNvSpPr>
            <p:nvPr/>
          </p:nvSpPr>
          <p:spPr>
            <a:xfrm>
              <a:off x="4758847" y="1992686"/>
              <a:ext cx="0" cy="5243801"/>
            </a:xfrm>
            <a:prstGeom prst="line">
              <a:avLst/>
            </a:prstGeom>
            <a:ln w="12700" cap="flat">
              <a:solidFill>
                <a:srgbClr val="FFFFFF"/>
              </a:solidFill>
              <a:prstDash val="solid"/>
              <a:headEnd type="none" w="sm" len="sm"/>
              <a:tailEnd type="none" w="sm" len="sm"/>
            </a:ln>
          </p:spPr>
          <p:txBody>
            <a:bodyPr/>
            <a:lstStyle/>
            <a:p>
              <a:endParaRPr lang="en-US" sz="1200"/>
            </a:p>
          </p:txBody>
        </p:sp>
        <p:sp>
          <p:nvSpPr>
            <p:cNvPr id="18" name="AutoShape 18"/>
            <p:cNvSpPr>
              <a:spLocks noGrp="1" noRot="1" noMove="1" noResize="1" noEditPoints="1" noAdjustHandles="1" noChangeArrowheads="1" noChangeShapeType="1"/>
            </p:cNvSpPr>
            <p:nvPr/>
          </p:nvSpPr>
          <p:spPr>
            <a:xfrm>
              <a:off x="5771046" y="1879486"/>
              <a:ext cx="0" cy="4621239"/>
            </a:xfrm>
            <a:prstGeom prst="line">
              <a:avLst/>
            </a:prstGeom>
            <a:ln w="12700" cap="flat">
              <a:solidFill>
                <a:srgbClr val="FFFFFF"/>
              </a:solidFill>
              <a:prstDash val="solid"/>
              <a:headEnd type="none" w="sm" len="sm"/>
              <a:tailEnd type="none" w="sm" len="sm"/>
            </a:ln>
          </p:spPr>
          <p:txBody>
            <a:bodyPr/>
            <a:lstStyle/>
            <a:p>
              <a:endParaRPr lang="en-US" sz="1200"/>
            </a:p>
          </p:txBody>
        </p:sp>
        <p:sp>
          <p:nvSpPr>
            <p:cNvPr id="19" name="AutoShape 19"/>
            <p:cNvSpPr>
              <a:spLocks noGrp="1" noRot="1" noMove="1" noResize="1" noEditPoints="1" noAdjustHandles="1" noChangeArrowheads="1" noChangeShapeType="1"/>
            </p:cNvSpPr>
            <p:nvPr/>
          </p:nvSpPr>
          <p:spPr>
            <a:xfrm>
              <a:off x="5936146" y="1879486"/>
              <a:ext cx="0" cy="2282473"/>
            </a:xfrm>
            <a:prstGeom prst="line">
              <a:avLst/>
            </a:prstGeom>
            <a:ln w="12700" cap="flat">
              <a:solidFill>
                <a:srgbClr val="FFFFFF"/>
              </a:solidFill>
              <a:prstDash val="solid"/>
              <a:headEnd type="none" w="sm" len="sm"/>
              <a:tailEnd type="none" w="sm" len="sm"/>
            </a:ln>
          </p:spPr>
          <p:txBody>
            <a:bodyPr/>
            <a:lstStyle/>
            <a:p>
              <a:endParaRPr lang="en-US" sz="1200"/>
            </a:p>
          </p:txBody>
        </p:sp>
        <p:sp>
          <p:nvSpPr>
            <p:cNvPr id="20" name="AutoShape 20"/>
            <p:cNvSpPr>
              <a:spLocks noGrp="1" noRot="1" noMove="1" noResize="1" noEditPoints="1" noAdjustHandles="1" noChangeArrowheads="1" noChangeShapeType="1"/>
            </p:cNvSpPr>
            <p:nvPr/>
          </p:nvSpPr>
          <p:spPr>
            <a:xfrm flipH="1">
              <a:off x="6840352" y="1879486"/>
              <a:ext cx="0" cy="4208947"/>
            </a:xfrm>
            <a:prstGeom prst="line">
              <a:avLst/>
            </a:prstGeom>
            <a:ln w="12700" cap="flat">
              <a:solidFill>
                <a:srgbClr val="FFFFFF"/>
              </a:solidFill>
              <a:prstDash val="solid"/>
              <a:headEnd type="none" w="sm" len="sm"/>
              <a:tailEnd type="none" w="sm" len="sm"/>
            </a:ln>
          </p:spPr>
          <p:txBody>
            <a:bodyPr/>
            <a:lstStyle/>
            <a:p>
              <a:endParaRPr lang="en-US" sz="1200"/>
            </a:p>
          </p:txBody>
        </p:sp>
        <p:sp>
          <p:nvSpPr>
            <p:cNvPr id="21" name="AutoShape 21"/>
            <p:cNvSpPr>
              <a:spLocks noGrp="1" noRot="1" noMove="1" noResize="1" noEditPoints="1" noAdjustHandles="1" noChangeArrowheads="1" noChangeShapeType="1"/>
            </p:cNvSpPr>
            <p:nvPr/>
          </p:nvSpPr>
          <p:spPr>
            <a:xfrm flipH="1">
              <a:off x="6651685" y="1879486"/>
              <a:ext cx="0" cy="4435347"/>
            </a:xfrm>
            <a:prstGeom prst="line">
              <a:avLst/>
            </a:prstGeom>
            <a:ln w="12700" cap="flat">
              <a:solidFill>
                <a:srgbClr val="FFFFFF"/>
              </a:solidFill>
              <a:prstDash val="solid"/>
              <a:headEnd type="none" w="sm" len="sm"/>
              <a:tailEnd type="none" w="sm" len="sm"/>
            </a:ln>
          </p:spPr>
          <p:txBody>
            <a:bodyPr/>
            <a:lstStyle/>
            <a:p>
              <a:endParaRPr lang="en-US" sz="1200"/>
            </a:p>
          </p:txBody>
        </p:sp>
        <p:sp>
          <p:nvSpPr>
            <p:cNvPr id="22" name="AutoShape 22"/>
            <p:cNvSpPr>
              <a:spLocks noGrp="1" noRot="1" noMove="1" noResize="1" noEditPoints="1" noAdjustHandles="1" noChangeArrowheads="1" noChangeShapeType="1"/>
            </p:cNvSpPr>
            <p:nvPr/>
          </p:nvSpPr>
          <p:spPr>
            <a:xfrm flipH="1">
              <a:off x="6461185" y="1879486"/>
              <a:ext cx="0" cy="4621239"/>
            </a:xfrm>
            <a:prstGeom prst="line">
              <a:avLst/>
            </a:prstGeom>
            <a:ln w="12700" cap="flat">
              <a:solidFill>
                <a:srgbClr val="FFFFFF"/>
              </a:solidFill>
              <a:prstDash val="solid"/>
              <a:headEnd type="none" w="sm" len="sm"/>
              <a:tailEnd type="none" w="sm" len="sm"/>
            </a:ln>
          </p:spPr>
          <p:txBody>
            <a:bodyPr/>
            <a:lstStyle/>
            <a:p>
              <a:endParaRPr lang="en-US" sz="1200"/>
            </a:p>
          </p:txBody>
        </p:sp>
        <p:grpSp>
          <p:nvGrpSpPr>
            <p:cNvPr id="23" name="Group 23"/>
            <p:cNvGrpSpPr>
              <a:grpSpLocks noGrp="1" noUngrp="1" noRot="1" noMove="1" noResize="1"/>
            </p:cNvGrpSpPr>
            <p:nvPr/>
          </p:nvGrpSpPr>
          <p:grpSpPr>
            <a:xfrm>
              <a:off x="4662866" y="7140506"/>
              <a:ext cx="191962" cy="191962"/>
              <a:chOff x="0" y="0"/>
              <a:chExt cx="812800" cy="812800"/>
            </a:xfrm>
          </p:grpSpPr>
          <p:sp>
            <p:nvSpPr>
              <p:cNvPr id="24" name="Freeform 24"/>
              <p:cNvSpPr>
                <a:spLocks noGrp="1" noRot="1" noMove="1" noResize="1" noEditPoints="1" noAdjustHandles="1" noChangeArrowheads="1" noChangeShapeType="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sz="1200"/>
              </a:p>
            </p:txBody>
          </p:sp>
          <p:sp>
            <p:nvSpPr>
              <p:cNvPr id="25" name="TextBox 25"/>
              <p:cNvSpPr txBox="1">
                <a:spLocks noGrp="1" noRot="1" noMove="1" noResize="1" noEditPoints="1" noAdjustHandles="1" noChangeArrowheads="1" noChangeShapeType="1"/>
              </p:cNvSpPr>
              <p:nvPr/>
            </p:nvSpPr>
            <p:spPr>
              <a:xfrm>
                <a:off x="76200" y="66675"/>
                <a:ext cx="660400" cy="669925"/>
              </a:xfrm>
              <a:prstGeom prst="rect">
                <a:avLst/>
              </a:prstGeom>
            </p:spPr>
            <p:txBody>
              <a:bodyPr lIns="33867" tIns="33867" rIns="33867" bIns="33867" rtlCol="0" anchor="ctr"/>
              <a:lstStyle/>
              <a:p>
                <a:pPr algn="ctr">
                  <a:lnSpc>
                    <a:spcPts val="1240"/>
                  </a:lnSpc>
                </a:pPr>
                <a:endParaRPr sz="1200"/>
              </a:p>
            </p:txBody>
          </p:sp>
        </p:grpSp>
        <p:grpSp>
          <p:nvGrpSpPr>
            <p:cNvPr id="26" name="Group 26"/>
            <p:cNvGrpSpPr>
              <a:grpSpLocks noGrp="1" noUngrp="1" noRot="1" noMove="1" noResize="1"/>
            </p:cNvGrpSpPr>
            <p:nvPr/>
          </p:nvGrpSpPr>
          <p:grpSpPr>
            <a:xfrm>
              <a:off x="4495071" y="3835612"/>
              <a:ext cx="191962" cy="191962"/>
              <a:chOff x="0" y="0"/>
              <a:chExt cx="812800" cy="812800"/>
            </a:xfrm>
          </p:grpSpPr>
          <p:sp>
            <p:nvSpPr>
              <p:cNvPr id="27" name="Freeform 27"/>
              <p:cNvSpPr>
                <a:spLocks noGrp="1" noRot="1" noMove="1" noResize="1" noEditPoints="1" noAdjustHandles="1" noChangeArrowheads="1" noChangeShapeType="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sz="1200"/>
              </a:p>
            </p:txBody>
          </p:sp>
          <p:sp>
            <p:nvSpPr>
              <p:cNvPr id="28" name="TextBox 28"/>
              <p:cNvSpPr txBox="1">
                <a:spLocks noGrp="1" noRot="1" noMove="1" noResize="1" noEditPoints="1" noAdjustHandles="1" noChangeArrowheads="1" noChangeShapeType="1"/>
              </p:cNvSpPr>
              <p:nvPr/>
            </p:nvSpPr>
            <p:spPr>
              <a:xfrm>
                <a:off x="76200" y="66675"/>
                <a:ext cx="660400" cy="669925"/>
              </a:xfrm>
              <a:prstGeom prst="rect">
                <a:avLst/>
              </a:prstGeom>
            </p:spPr>
            <p:txBody>
              <a:bodyPr lIns="33867" tIns="33867" rIns="33867" bIns="33867" rtlCol="0" anchor="ctr"/>
              <a:lstStyle/>
              <a:p>
                <a:pPr algn="ctr">
                  <a:lnSpc>
                    <a:spcPts val="1240"/>
                  </a:lnSpc>
                </a:pPr>
                <a:endParaRPr sz="1200"/>
              </a:p>
            </p:txBody>
          </p:sp>
        </p:grpSp>
        <p:grpSp>
          <p:nvGrpSpPr>
            <p:cNvPr id="29" name="Group 29"/>
            <p:cNvGrpSpPr>
              <a:grpSpLocks noGrp="1" noUngrp="1" noRot="1" noMove="1" noResize="1"/>
            </p:cNvGrpSpPr>
            <p:nvPr/>
          </p:nvGrpSpPr>
          <p:grpSpPr>
            <a:xfrm>
              <a:off x="5675065" y="6404744"/>
              <a:ext cx="191962" cy="191962"/>
              <a:chOff x="0" y="0"/>
              <a:chExt cx="812800" cy="812800"/>
            </a:xfrm>
          </p:grpSpPr>
          <p:sp>
            <p:nvSpPr>
              <p:cNvPr id="30" name="Freeform 30"/>
              <p:cNvSpPr>
                <a:spLocks noGrp="1" noRot="1" noMove="1" noResize="1" noEditPoints="1" noAdjustHandles="1" noChangeArrowheads="1" noChangeShapeType="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sz="1200"/>
              </a:p>
            </p:txBody>
          </p:sp>
          <p:sp>
            <p:nvSpPr>
              <p:cNvPr id="31" name="TextBox 31"/>
              <p:cNvSpPr txBox="1">
                <a:spLocks noGrp="1" noRot="1" noMove="1" noResize="1" noEditPoints="1" noAdjustHandles="1" noChangeArrowheads="1" noChangeShapeType="1"/>
              </p:cNvSpPr>
              <p:nvPr/>
            </p:nvSpPr>
            <p:spPr>
              <a:xfrm>
                <a:off x="76200" y="66675"/>
                <a:ext cx="660400" cy="669925"/>
              </a:xfrm>
              <a:prstGeom prst="rect">
                <a:avLst/>
              </a:prstGeom>
            </p:spPr>
            <p:txBody>
              <a:bodyPr lIns="33867" tIns="33867" rIns="33867" bIns="33867" rtlCol="0" anchor="ctr"/>
              <a:lstStyle/>
              <a:p>
                <a:pPr algn="ctr">
                  <a:lnSpc>
                    <a:spcPts val="1240"/>
                  </a:lnSpc>
                </a:pPr>
                <a:endParaRPr sz="1200"/>
              </a:p>
            </p:txBody>
          </p:sp>
        </p:grpSp>
        <p:grpSp>
          <p:nvGrpSpPr>
            <p:cNvPr id="32" name="Group 32"/>
            <p:cNvGrpSpPr>
              <a:grpSpLocks noGrp="1" noUngrp="1" noRot="1" noMove="1" noResize="1"/>
            </p:cNvGrpSpPr>
            <p:nvPr/>
          </p:nvGrpSpPr>
          <p:grpSpPr>
            <a:xfrm>
              <a:off x="6365204" y="6404744"/>
              <a:ext cx="191962" cy="191962"/>
              <a:chOff x="0" y="0"/>
              <a:chExt cx="812800" cy="812800"/>
            </a:xfrm>
          </p:grpSpPr>
          <p:sp>
            <p:nvSpPr>
              <p:cNvPr id="33" name="Freeform 33"/>
              <p:cNvSpPr>
                <a:spLocks noGrp="1" noRot="1" noMove="1" noResize="1" noEditPoints="1" noAdjustHandles="1" noChangeArrowheads="1" noChangeShapeType="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sz="1200"/>
              </a:p>
            </p:txBody>
          </p:sp>
          <p:sp>
            <p:nvSpPr>
              <p:cNvPr id="34" name="TextBox 34"/>
              <p:cNvSpPr txBox="1">
                <a:spLocks noGrp="1" noRot="1" noMove="1" noResize="1" noEditPoints="1" noAdjustHandles="1" noChangeArrowheads="1" noChangeShapeType="1"/>
              </p:cNvSpPr>
              <p:nvPr/>
            </p:nvSpPr>
            <p:spPr>
              <a:xfrm>
                <a:off x="76200" y="66675"/>
                <a:ext cx="660400" cy="669925"/>
              </a:xfrm>
              <a:prstGeom prst="rect">
                <a:avLst/>
              </a:prstGeom>
            </p:spPr>
            <p:txBody>
              <a:bodyPr lIns="33867" tIns="33867" rIns="33867" bIns="33867" rtlCol="0" anchor="ctr"/>
              <a:lstStyle/>
              <a:p>
                <a:pPr algn="ctr">
                  <a:lnSpc>
                    <a:spcPts val="1240"/>
                  </a:lnSpc>
                </a:pPr>
                <a:endParaRPr sz="1200"/>
              </a:p>
            </p:txBody>
          </p:sp>
        </p:grpSp>
        <p:grpSp>
          <p:nvGrpSpPr>
            <p:cNvPr id="35" name="Group 35"/>
            <p:cNvGrpSpPr>
              <a:grpSpLocks noGrp="1" noUngrp="1" noRot="1" noMove="1" noResize="1"/>
            </p:cNvGrpSpPr>
            <p:nvPr/>
          </p:nvGrpSpPr>
          <p:grpSpPr>
            <a:xfrm>
              <a:off x="6555704" y="6218851"/>
              <a:ext cx="191962" cy="191962"/>
              <a:chOff x="0" y="0"/>
              <a:chExt cx="812800" cy="812800"/>
            </a:xfrm>
          </p:grpSpPr>
          <p:sp>
            <p:nvSpPr>
              <p:cNvPr id="36" name="Freeform 36"/>
              <p:cNvSpPr>
                <a:spLocks noGrp="1" noRot="1" noMove="1" noResize="1" noEditPoints="1" noAdjustHandles="1" noChangeArrowheads="1" noChangeShapeType="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sz="1200"/>
              </a:p>
            </p:txBody>
          </p:sp>
          <p:sp>
            <p:nvSpPr>
              <p:cNvPr id="37" name="TextBox 37"/>
              <p:cNvSpPr txBox="1">
                <a:spLocks noGrp="1" noRot="1" noMove="1" noResize="1" noEditPoints="1" noAdjustHandles="1" noChangeArrowheads="1" noChangeShapeType="1"/>
              </p:cNvSpPr>
              <p:nvPr/>
            </p:nvSpPr>
            <p:spPr>
              <a:xfrm>
                <a:off x="76200" y="66675"/>
                <a:ext cx="660400" cy="669925"/>
              </a:xfrm>
              <a:prstGeom prst="rect">
                <a:avLst/>
              </a:prstGeom>
            </p:spPr>
            <p:txBody>
              <a:bodyPr lIns="33867" tIns="33867" rIns="33867" bIns="33867" rtlCol="0" anchor="ctr"/>
              <a:lstStyle/>
              <a:p>
                <a:pPr algn="ctr">
                  <a:lnSpc>
                    <a:spcPts val="1240"/>
                  </a:lnSpc>
                </a:pPr>
                <a:endParaRPr sz="1200"/>
              </a:p>
            </p:txBody>
          </p:sp>
        </p:grpSp>
        <p:grpSp>
          <p:nvGrpSpPr>
            <p:cNvPr id="38" name="Group 38"/>
            <p:cNvGrpSpPr>
              <a:grpSpLocks noGrp="1" noUngrp="1" noRot="1" noMove="1" noResize="1"/>
            </p:cNvGrpSpPr>
            <p:nvPr/>
          </p:nvGrpSpPr>
          <p:grpSpPr>
            <a:xfrm>
              <a:off x="6744371" y="6026890"/>
              <a:ext cx="191962" cy="191962"/>
              <a:chOff x="0" y="0"/>
              <a:chExt cx="812800" cy="812800"/>
            </a:xfrm>
          </p:grpSpPr>
          <p:sp>
            <p:nvSpPr>
              <p:cNvPr id="39" name="Freeform 39"/>
              <p:cNvSpPr>
                <a:spLocks noGrp="1" noRot="1" noMove="1" noResize="1" noEditPoints="1" noAdjustHandles="1" noChangeArrowheads="1" noChangeShapeType="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sz="1200"/>
              </a:p>
            </p:txBody>
          </p:sp>
          <p:sp>
            <p:nvSpPr>
              <p:cNvPr id="40" name="TextBox 40"/>
              <p:cNvSpPr txBox="1">
                <a:spLocks noGrp="1" noRot="1" noMove="1" noResize="1" noEditPoints="1" noAdjustHandles="1" noChangeArrowheads="1" noChangeShapeType="1"/>
              </p:cNvSpPr>
              <p:nvPr/>
            </p:nvSpPr>
            <p:spPr>
              <a:xfrm>
                <a:off x="76200" y="66675"/>
                <a:ext cx="660400" cy="669925"/>
              </a:xfrm>
              <a:prstGeom prst="rect">
                <a:avLst/>
              </a:prstGeom>
            </p:spPr>
            <p:txBody>
              <a:bodyPr lIns="33867" tIns="33867" rIns="33867" bIns="33867" rtlCol="0" anchor="ctr"/>
              <a:lstStyle/>
              <a:p>
                <a:pPr algn="ctr">
                  <a:lnSpc>
                    <a:spcPts val="1240"/>
                  </a:lnSpc>
                </a:pPr>
                <a:endParaRPr sz="1200"/>
              </a:p>
            </p:txBody>
          </p:sp>
        </p:grpSp>
        <p:grpSp>
          <p:nvGrpSpPr>
            <p:cNvPr id="41" name="Group 41"/>
            <p:cNvGrpSpPr>
              <a:grpSpLocks noGrp="1" noUngrp="1" noRot="1" noMove="1" noResize="1"/>
            </p:cNvGrpSpPr>
            <p:nvPr/>
          </p:nvGrpSpPr>
          <p:grpSpPr>
            <a:xfrm>
              <a:off x="5840165" y="4027573"/>
              <a:ext cx="191962" cy="191962"/>
              <a:chOff x="0" y="0"/>
              <a:chExt cx="812800" cy="812800"/>
            </a:xfrm>
          </p:grpSpPr>
          <p:sp>
            <p:nvSpPr>
              <p:cNvPr id="42" name="Freeform 42"/>
              <p:cNvSpPr>
                <a:spLocks noGrp="1" noRot="1" noMove="1" noResize="1" noEditPoints="1" noAdjustHandles="1" noChangeArrowheads="1" noChangeShapeType="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sz="1200"/>
              </a:p>
            </p:txBody>
          </p:sp>
          <p:sp>
            <p:nvSpPr>
              <p:cNvPr id="43" name="TextBox 43"/>
              <p:cNvSpPr txBox="1">
                <a:spLocks noGrp="1" noRot="1" noMove="1" noResize="1" noEditPoints="1" noAdjustHandles="1" noChangeArrowheads="1" noChangeShapeType="1"/>
              </p:cNvSpPr>
              <p:nvPr/>
            </p:nvSpPr>
            <p:spPr>
              <a:xfrm>
                <a:off x="76200" y="66675"/>
                <a:ext cx="660400" cy="669925"/>
              </a:xfrm>
              <a:prstGeom prst="rect">
                <a:avLst/>
              </a:prstGeom>
            </p:spPr>
            <p:txBody>
              <a:bodyPr lIns="33867" tIns="33867" rIns="33867" bIns="33867" rtlCol="0" anchor="ctr"/>
              <a:lstStyle/>
              <a:p>
                <a:pPr algn="ctr">
                  <a:lnSpc>
                    <a:spcPts val="1240"/>
                  </a:lnSpc>
                </a:pPr>
                <a:endParaRPr sz="1200"/>
              </a:p>
            </p:txBody>
          </p:sp>
        </p:grpSp>
      </p:grpSp>
      <p:sp>
        <p:nvSpPr>
          <p:cNvPr id="44" name="TextBox 44"/>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AIR FREIGHT - USA</a:t>
            </a:r>
          </a:p>
        </p:txBody>
      </p:sp>
      <p:sp>
        <p:nvSpPr>
          <p:cNvPr id="45" name="TextBox 45"/>
          <p:cNvSpPr txBox="1"/>
          <p:nvPr/>
        </p:nvSpPr>
        <p:spPr>
          <a:xfrm>
            <a:off x="7508135" y="1047633"/>
            <a:ext cx="4683865" cy="1098762"/>
          </a:xfrm>
          <a:prstGeom prst="rect">
            <a:avLst/>
          </a:prstGeom>
        </p:spPr>
        <p:txBody>
          <a:bodyPr lIns="0" tIns="0" rIns="0" bIns="0" rtlCol="0" anchor="t">
            <a:spAutoFit/>
          </a:bodyPr>
          <a:lstStyle/>
          <a:p>
            <a:pPr algn="ctr">
              <a:lnSpc>
                <a:spcPts val="2880"/>
              </a:lnSpc>
            </a:pPr>
            <a:r>
              <a:rPr lang="en-US" sz="2400" b="1">
                <a:solidFill>
                  <a:srgbClr val="183650"/>
                </a:solidFill>
                <a:latin typeface="Montserrat 2 Bold"/>
                <a:ea typeface="Montserrat 2 Bold"/>
                <a:cs typeface="Montserrat 2 Bold"/>
                <a:sym typeface="Montserrat 2 Bold"/>
              </a:rPr>
              <a:t>CONSOLIDATION </a:t>
            </a:r>
          </a:p>
          <a:p>
            <a:pPr algn="ctr">
              <a:lnSpc>
                <a:spcPts val="2880"/>
              </a:lnSpc>
            </a:pPr>
            <a:r>
              <a:rPr lang="en-US" sz="2400" b="1">
                <a:solidFill>
                  <a:srgbClr val="183650"/>
                </a:solidFill>
                <a:latin typeface="Montserrat 2 Bold"/>
                <a:ea typeface="Montserrat 2 Bold"/>
                <a:cs typeface="Montserrat 2 Bold"/>
                <a:sym typeface="Montserrat 2 Bold"/>
              </a:rPr>
              <a:t>&amp; DIRECT SERVICE </a:t>
            </a:r>
          </a:p>
          <a:p>
            <a:pPr algn="ctr">
              <a:lnSpc>
                <a:spcPts val="2880"/>
              </a:lnSpc>
            </a:pPr>
            <a:r>
              <a:rPr lang="en-US" sz="2400" b="1">
                <a:solidFill>
                  <a:srgbClr val="183650"/>
                </a:solidFill>
                <a:latin typeface="Montserrat 2 Bold"/>
                <a:ea typeface="Montserrat 2 Bold"/>
                <a:cs typeface="Montserrat 2 Bold"/>
                <a:sym typeface="Montserrat 2 Bold"/>
              </a:rPr>
              <a:t>EX MIAMI TO</a:t>
            </a:r>
          </a:p>
        </p:txBody>
      </p:sp>
      <p:sp>
        <p:nvSpPr>
          <p:cNvPr id="46" name="TextBox 46"/>
          <p:cNvSpPr txBox="1"/>
          <p:nvPr/>
        </p:nvSpPr>
        <p:spPr>
          <a:xfrm>
            <a:off x="0" y="1136956"/>
            <a:ext cx="7508135" cy="250581"/>
          </a:xfrm>
          <a:prstGeom prst="rect">
            <a:avLst/>
          </a:prstGeom>
        </p:spPr>
        <p:txBody>
          <a:bodyPr lIns="0" tIns="0" rIns="0" bIns="0" rtlCol="0" anchor="t">
            <a:spAutoFit/>
          </a:bodyPr>
          <a:lstStyle/>
          <a:p>
            <a:pPr algn="ctr">
              <a:lnSpc>
                <a:spcPts val="2147"/>
              </a:lnSpc>
            </a:pPr>
            <a:r>
              <a:rPr lang="en-US" sz="1530" b="1" spc="9" dirty="0">
                <a:solidFill>
                  <a:srgbClr val="5BC2E7"/>
                </a:solidFill>
                <a:latin typeface="Montserrat 1 Bold" panose="020B0604020202020204" charset="0"/>
                <a:ea typeface="Trebuchet MS Bold"/>
                <a:cs typeface="Trebuchet MS Bold"/>
                <a:sym typeface="Trebuchet MS Bold"/>
              </a:rPr>
              <a:t>Weekly USA Outbound to LATAM Consolidations</a:t>
            </a:r>
          </a:p>
        </p:txBody>
      </p:sp>
      <p:sp>
        <p:nvSpPr>
          <p:cNvPr id="47" name="TextBox 47"/>
          <p:cNvSpPr txBox="1"/>
          <p:nvPr/>
        </p:nvSpPr>
        <p:spPr>
          <a:xfrm>
            <a:off x="0" y="760590"/>
            <a:ext cx="7508135" cy="354969"/>
          </a:xfrm>
          <a:prstGeom prst="rect">
            <a:avLst/>
          </a:prstGeom>
        </p:spPr>
        <p:txBody>
          <a:bodyPr lIns="0" tIns="0" rIns="0" bIns="0" rtlCol="0" anchor="t">
            <a:spAutoFit/>
          </a:bodyPr>
          <a:lstStyle/>
          <a:p>
            <a:pPr algn="ctr">
              <a:lnSpc>
                <a:spcPts val="2881"/>
              </a:lnSpc>
            </a:pPr>
            <a:r>
              <a:rPr lang="en-US" sz="2401" b="1">
                <a:solidFill>
                  <a:srgbClr val="FFFFFF"/>
                </a:solidFill>
                <a:latin typeface="Montserrat 2 Bold"/>
                <a:ea typeface="Montserrat 2 Bold"/>
                <a:cs typeface="Montserrat 2 Bold"/>
                <a:sym typeface="Montserrat 2 Bold"/>
              </a:rPr>
              <a:t>FLY FRACHT</a:t>
            </a:r>
          </a:p>
        </p:txBody>
      </p:sp>
      <p:sp>
        <p:nvSpPr>
          <p:cNvPr id="48" name="TextBox 48"/>
          <p:cNvSpPr txBox="1"/>
          <p:nvPr/>
        </p:nvSpPr>
        <p:spPr>
          <a:xfrm>
            <a:off x="8556061" y="2208357"/>
            <a:ext cx="2647246" cy="347531"/>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Bogota, Guarulhos, Lima, Santiago De Chile, Buenos Aires, Mexico City.</a:t>
            </a:r>
          </a:p>
        </p:txBody>
      </p:sp>
      <p:sp>
        <p:nvSpPr>
          <p:cNvPr id="49" name="TextBox 49"/>
          <p:cNvSpPr txBox="1"/>
          <p:nvPr/>
        </p:nvSpPr>
        <p:spPr>
          <a:xfrm>
            <a:off x="11478454" y="6153150"/>
            <a:ext cx="157094"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27</a:t>
            </a:r>
          </a:p>
        </p:txBody>
      </p:sp>
      <p:sp>
        <p:nvSpPr>
          <p:cNvPr id="50" name="Freeform 50"/>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797" y="1"/>
            <a:ext cx="3281313" cy="6858000"/>
          </a:xfrm>
          <a:custGeom>
            <a:avLst/>
            <a:gdLst/>
            <a:ahLst/>
            <a:cxnLst/>
            <a:rect l="l" t="t" r="r" b="b"/>
            <a:pathLst>
              <a:path w="4921970" h="10593772">
                <a:moveTo>
                  <a:pt x="0" y="0"/>
                </a:moveTo>
                <a:lnTo>
                  <a:pt x="4921969" y="0"/>
                </a:lnTo>
                <a:lnTo>
                  <a:pt x="4921969" y="10593772"/>
                </a:lnTo>
                <a:lnTo>
                  <a:pt x="0" y="1059377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9" name="Group 19"/>
          <p:cNvGrpSpPr>
            <a:grpSpLocks noGrp="1" noUngrp="1" noRot="1" noMove="1" noResize="1"/>
          </p:cNvGrpSpPr>
          <p:nvPr/>
        </p:nvGrpSpPr>
        <p:grpSpPr>
          <a:xfrm>
            <a:off x="-11204" y="56883"/>
            <a:ext cx="3304715" cy="6801117"/>
            <a:chOff x="0" y="0"/>
            <a:chExt cx="1305566" cy="2706635"/>
          </a:xfrm>
        </p:grpSpPr>
        <p:sp>
          <p:nvSpPr>
            <p:cNvPr id="20" name="Freeform 20"/>
            <p:cNvSpPr>
              <a:spLocks noGrp="1" noRot="1" noMove="1" noResize="1" noEditPoints="1" noAdjustHandles="1" noChangeArrowheads="1" noChangeShapeType="1"/>
            </p:cNvSpPr>
            <p:nvPr/>
          </p:nvSpPr>
          <p:spPr>
            <a:xfrm>
              <a:off x="0" y="0"/>
              <a:ext cx="1305566" cy="2706635"/>
            </a:xfrm>
            <a:custGeom>
              <a:avLst/>
              <a:gdLst/>
              <a:ahLst/>
              <a:cxnLst/>
              <a:rect l="l" t="t" r="r" b="b"/>
              <a:pathLst>
                <a:path w="1305566" h="2706635">
                  <a:moveTo>
                    <a:pt x="0" y="0"/>
                  </a:moveTo>
                  <a:lnTo>
                    <a:pt x="1305566" y="0"/>
                  </a:lnTo>
                  <a:lnTo>
                    <a:pt x="1305566" y="2706635"/>
                  </a:lnTo>
                  <a:lnTo>
                    <a:pt x="0" y="270663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21" name="TextBox 21"/>
            <p:cNvSpPr txBox="1">
              <a:spLocks noGrp="1" noRot="1" noMove="1" noResize="1" noEditPoints="1" noAdjustHandles="1" noChangeArrowheads="1" noChangeShapeType="1"/>
            </p:cNvSpPr>
            <p:nvPr/>
          </p:nvSpPr>
          <p:spPr>
            <a:xfrm>
              <a:off x="0" y="-38100"/>
              <a:ext cx="1305566" cy="2744735"/>
            </a:xfrm>
            <a:prstGeom prst="rect">
              <a:avLst/>
            </a:prstGeom>
          </p:spPr>
          <p:txBody>
            <a:bodyPr lIns="33867" tIns="33867" rIns="33867" bIns="33867" rtlCol="0" anchor="ctr"/>
            <a:lstStyle/>
            <a:p>
              <a:pPr algn="ctr">
                <a:lnSpc>
                  <a:spcPts val="1400"/>
                </a:lnSpc>
              </a:pPr>
              <a:endParaRPr sz="1200"/>
            </a:p>
          </p:txBody>
        </p:sp>
      </p:grpSp>
      <p:sp>
        <p:nvSpPr>
          <p:cNvPr id="22" name="TextBox 22"/>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AIR FREIGHT</a:t>
            </a:r>
          </a:p>
        </p:txBody>
      </p:sp>
      <p:grpSp>
        <p:nvGrpSpPr>
          <p:cNvPr id="23" name="Group 23"/>
          <p:cNvGrpSpPr/>
          <p:nvPr/>
        </p:nvGrpSpPr>
        <p:grpSpPr>
          <a:xfrm>
            <a:off x="8844624" y="-216982"/>
            <a:ext cx="3359630" cy="7013559"/>
            <a:chOff x="-1249130" y="-38100"/>
            <a:chExt cx="2597148" cy="2770196"/>
          </a:xfrm>
        </p:grpSpPr>
        <p:sp>
          <p:nvSpPr>
            <p:cNvPr id="24" name="Freeform 24"/>
            <p:cNvSpPr/>
            <p:nvPr/>
          </p:nvSpPr>
          <p:spPr>
            <a:xfrm>
              <a:off x="-1249130" y="25461"/>
              <a:ext cx="2597148" cy="2706635"/>
            </a:xfrm>
            <a:custGeom>
              <a:avLst/>
              <a:gdLst/>
              <a:ahLst/>
              <a:cxnLst/>
              <a:rect l="l" t="t" r="r" b="b"/>
              <a:pathLst>
                <a:path w="1305566" h="2706635">
                  <a:moveTo>
                    <a:pt x="0" y="0"/>
                  </a:moveTo>
                  <a:lnTo>
                    <a:pt x="1305566" y="0"/>
                  </a:lnTo>
                  <a:lnTo>
                    <a:pt x="1305566" y="2706635"/>
                  </a:lnTo>
                  <a:lnTo>
                    <a:pt x="0" y="270663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25" name="TextBox 25"/>
            <p:cNvSpPr txBox="1"/>
            <p:nvPr/>
          </p:nvSpPr>
          <p:spPr>
            <a:xfrm>
              <a:off x="0" y="-38100"/>
              <a:ext cx="1305566" cy="2744735"/>
            </a:xfrm>
            <a:prstGeom prst="rect">
              <a:avLst/>
            </a:prstGeom>
          </p:spPr>
          <p:txBody>
            <a:bodyPr lIns="33867" tIns="33867" rIns="33867" bIns="33867" rtlCol="0" anchor="ctr"/>
            <a:lstStyle/>
            <a:p>
              <a:pPr algn="ctr">
                <a:lnSpc>
                  <a:spcPts val="1400"/>
                </a:lnSpc>
              </a:pPr>
              <a:endParaRPr sz="1200"/>
            </a:p>
          </p:txBody>
        </p:sp>
      </p:grpSp>
      <p:sp>
        <p:nvSpPr>
          <p:cNvPr id="3" name="Freeform 3"/>
          <p:cNvSpPr>
            <a:spLocks noGrp="1" noRot="1" noMove="1" noResize="1" noEditPoints="1" noAdjustHandles="1" noChangeArrowheads="1" noChangeShapeType="1"/>
          </p:cNvSpPr>
          <p:nvPr/>
        </p:nvSpPr>
        <p:spPr>
          <a:xfrm>
            <a:off x="8852737" y="-9595"/>
            <a:ext cx="3358958" cy="6896853"/>
          </a:xfrm>
          <a:custGeom>
            <a:avLst/>
            <a:gdLst/>
            <a:ahLst/>
            <a:cxnLst/>
            <a:rect l="l" t="t" r="r" b="b"/>
            <a:pathLst>
              <a:path w="5015108" h="10256758">
                <a:moveTo>
                  <a:pt x="0" y="0"/>
                </a:moveTo>
                <a:lnTo>
                  <a:pt x="5015108" y="0"/>
                </a:lnTo>
                <a:lnTo>
                  <a:pt x="5015108" y="10256758"/>
                </a:lnTo>
                <a:lnTo>
                  <a:pt x="0" y="10256758"/>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 name="TextBox 5"/>
          <p:cNvSpPr txBox="1"/>
          <p:nvPr/>
        </p:nvSpPr>
        <p:spPr>
          <a:xfrm>
            <a:off x="3292154" y="1880795"/>
            <a:ext cx="5540216" cy="213264"/>
          </a:xfrm>
          <a:prstGeom prst="rect">
            <a:avLst/>
          </a:prstGeom>
        </p:spPr>
        <p:txBody>
          <a:bodyPr lIns="0" tIns="0" rIns="0" bIns="0" rtlCol="0" anchor="t">
            <a:spAutoFit/>
          </a:bodyPr>
          <a:lstStyle/>
          <a:p>
            <a:pPr algn="ctr">
              <a:lnSpc>
                <a:spcPts val="1773"/>
              </a:lnSpc>
            </a:pPr>
            <a:r>
              <a:rPr lang="en-US" sz="1266" b="1" spc="7" dirty="0">
                <a:solidFill>
                  <a:srgbClr val="5BC2E7"/>
                </a:solidFill>
                <a:latin typeface="Montserrat 1 Bold"/>
                <a:ea typeface="Montserrat 1 Bold"/>
                <a:cs typeface="Montserrat 1 Bold"/>
                <a:sym typeface="Montserrat 1 Bold"/>
              </a:rPr>
              <a:t>Our Service Control Tower</a:t>
            </a:r>
          </a:p>
        </p:txBody>
      </p:sp>
      <p:sp>
        <p:nvSpPr>
          <p:cNvPr id="6" name="TextBox 6"/>
          <p:cNvSpPr txBox="1"/>
          <p:nvPr/>
        </p:nvSpPr>
        <p:spPr>
          <a:xfrm>
            <a:off x="3296967" y="1003154"/>
            <a:ext cx="5540216" cy="726866"/>
          </a:xfrm>
          <a:prstGeom prst="rect">
            <a:avLst/>
          </a:prstGeom>
        </p:spPr>
        <p:txBody>
          <a:bodyPr lIns="0" tIns="0" rIns="0" bIns="0" rtlCol="0" anchor="t">
            <a:spAutoFit/>
          </a:bodyPr>
          <a:lstStyle/>
          <a:p>
            <a:pPr algn="ctr">
              <a:lnSpc>
                <a:spcPts val="2881"/>
              </a:lnSpc>
            </a:pPr>
            <a:r>
              <a:rPr lang="en-US" sz="2401" b="1" dirty="0">
                <a:solidFill>
                  <a:srgbClr val="183650"/>
                </a:solidFill>
                <a:latin typeface="Montserrat 2 Bold"/>
                <a:ea typeface="Montserrat 2 Bold"/>
                <a:cs typeface="Montserrat 2 Bold"/>
                <a:sym typeface="Montserrat 2 Bold"/>
              </a:rPr>
              <a:t>WHY CUSTOMERS</a:t>
            </a:r>
          </a:p>
          <a:p>
            <a:pPr algn="ctr">
              <a:lnSpc>
                <a:spcPts val="2881"/>
              </a:lnSpc>
            </a:pPr>
            <a:r>
              <a:rPr lang="en-US" sz="2401" b="1" dirty="0">
                <a:solidFill>
                  <a:srgbClr val="183650"/>
                </a:solidFill>
                <a:latin typeface="Montserrat 2 Bold"/>
                <a:ea typeface="Montserrat 2 Bold"/>
                <a:cs typeface="Montserrat 2 Bold"/>
                <a:sym typeface="Montserrat 2 Bold"/>
              </a:rPr>
              <a:t>CHOOSE FRACHT</a:t>
            </a:r>
          </a:p>
        </p:txBody>
      </p:sp>
      <p:sp>
        <p:nvSpPr>
          <p:cNvPr id="7" name="TextBox 7"/>
          <p:cNvSpPr txBox="1"/>
          <p:nvPr/>
        </p:nvSpPr>
        <p:spPr>
          <a:xfrm>
            <a:off x="3690762" y="2325106"/>
            <a:ext cx="4810476" cy="187231"/>
          </a:xfrm>
          <a:prstGeom prst="rect">
            <a:avLst/>
          </a:prstGeom>
        </p:spPr>
        <p:txBody>
          <a:bodyPr lIns="0" tIns="0" rIns="0" bIns="0" rtlCol="0" anchor="t">
            <a:spAutoFit/>
          </a:bodyPr>
          <a:lstStyle/>
          <a:p>
            <a:pPr algn="ctr">
              <a:lnSpc>
                <a:spcPts val="1587"/>
              </a:lnSpc>
            </a:pPr>
            <a:r>
              <a:rPr lang="en-US" sz="1133" b="1">
                <a:solidFill>
                  <a:srgbClr val="183650"/>
                </a:solidFill>
                <a:latin typeface="Trebuchet MS Bold"/>
                <a:ea typeface="Trebuchet MS Bold"/>
                <a:cs typeface="Trebuchet MS Bold"/>
                <a:sym typeface="Trebuchet MS Bold"/>
              </a:rPr>
              <a:t>QUALITY SERVICE</a:t>
            </a:r>
          </a:p>
        </p:txBody>
      </p:sp>
      <p:sp>
        <p:nvSpPr>
          <p:cNvPr id="8" name="TextBox 8"/>
          <p:cNvSpPr txBox="1"/>
          <p:nvPr/>
        </p:nvSpPr>
        <p:spPr>
          <a:xfrm>
            <a:off x="3690762" y="4326610"/>
            <a:ext cx="4810476" cy="187231"/>
          </a:xfrm>
          <a:prstGeom prst="rect">
            <a:avLst/>
          </a:prstGeom>
        </p:spPr>
        <p:txBody>
          <a:bodyPr lIns="0" tIns="0" rIns="0" bIns="0" rtlCol="0" anchor="t">
            <a:spAutoFit/>
          </a:bodyPr>
          <a:lstStyle/>
          <a:p>
            <a:pPr algn="ctr">
              <a:lnSpc>
                <a:spcPts val="1587"/>
              </a:lnSpc>
            </a:pPr>
            <a:r>
              <a:rPr lang="en-US" sz="1133" b="1">
                <a:solidFill>
                  <a:srgbClr val="183650"/>
                </a:solidFill>
                <a:latin typeface="Trebuchet MS Bold"/>
                <a:ea typeface="Trebuchet MS Bold"/>
                <a:cs typeface="Trebuchet MS Bold"/>
                <a:sym typeface="Trebuchet MS Bold"/>
              </a:rPr>
              <a:t>STRONG I.T. COMPETENCE</a:t>
            </a:r>
          </a:p>
        </p:txBody>
      </p:sp>
      <p:sp>
        <p:nvSpPr>
          <p:cNvPr id="9" name="TextBox 9"/>
          <p:cNvSpPr txBox="1"/>
          <p:nvPr/>
        </p:nvSpPr>
        <p:spPr>
          <a:xfrm>
            <a:off x="3690762" y="3042926"/>
            <a:ext cx="4810476" cy="187231"/>
          </a:xfrm>
          <a:prstGeom prst="rect">
            <a:avLst/>
          </a:prstGeom>
        </p:spPr>
        <p:txBody>
          <a:bodyPr lIns="0" tIns="0" rIns="0" bIns="0" rtlCol="0" anchor="t">
            <a:spAutoFit/>
          </a:bodyPr>
          <a:lstStyle/>
          <a:p>
            <a:pPr algn="ctr">
              <a:lnSpc>
                <a:spcPts val="1587"/>
              </a:lnSpc>
            </a:pPr>
            <a:r>
              <a:rPr lang="en-US" sz="1133" b="1">
                <a:solidFill>
                  <a:srgbClr val="183650"/>
                </a:solidFill>
                <a:latin typeface="Trebuchet MS Bold"/>
                <a:ea typeface="Trebuchet MS Bold"/>
                <a:cs typeface="Trebuchet MS Bold"/>
                <a:sym typeface="Trebuchet MS Bold"/>
              </a:rPr>
              <a:t>LONG-TERM PROFESSIONAL RELATIONSHIP</a:t>
            </a:r>
          </a:p>
        </p:txBody>
      </p:sp>
      <p:sp>
        <p:nvSpPr>
          <p:cNvPr id="10" name="TextBox 10"/>
          <p:cNvSpPr txBox="1"/>
          <p:nvPr/>
        </p:nvSpPr>
        <p:spPr>
          <a:xfrm>
            <a:off x="3690762" y="4892253"/>
            <a:ext cx="4810476" cy="187231"/>
          </a:xfrm>
          <a:prstGeom prst="rect">
            <a:avLst/>
          </a:prstGeom>
        </p:spPr>
        <p:txBody>
          <a:bodyPr lIns="0" tIns="0" rIns="0" bIns="0" rtlCol="0" anchor="t">
            <a:spAutoFit/>
          </a:bodyPr>
          <a:lstStyle/>
          <a:p>
            <a:pPr algn="ctr">
              <a:lnSpc>
                <a:spcPts val="1587"/>
              </a:lnSpc>
            </a:pPr>
            <a:r>
              <a:rPr lang="en-US" sz="1133" b="1">
                <a:solidFill>
                  <a:srgbClr val="183650"/>
                </a:solidFill>
                <a:latin typeface="Trebuchet MS Bold"/>
                <a:ea typeface="Trebuchet MS Bold"/>
                <a:cs typeface="Trebuchet MS Bold"/>
                <a:sym typeface="Trebuchet MS Bold"/>
              </a:rPr>
              <a:t>KEY ACCOUNT MANAGEMENT FOR EVERY CUSTOMER</a:t>
            </a:r>
          </a:p>
        </p:txBody>
      </p:sp>
      <p:sp>
        <p:nvSpPr>
          <p:cNvPr id="11" name="TextBox 11"/>
          <p:cNvSpPr txBox="1"/>
          <p:nvPr/>
        </p:nvSpPr>
        <p:spPr>
          <a:xfrm>
            <a:off x="3690762" y="3760968"/>
            <a:ext cx="4810476" cy="187231"/>
          </a:xfrm>
          <a:prstGeom prst="rect">
            <a:avLst/>
          </a:prstGeom>
        </p:spPr>
        <p:txBody>
          <a:bodyPr lIns="0" tIns="0" rIns="0" bIns="0" rtlCol="0" anchor="t">
            <a:spAutoFit/>
          </a:bodyPr>
          <a:lstStyle/>
          <a:p>
            <a:pPr algn="ctr">
              <a:lnSpc>
                <a:spcPts val="1587"/>
              </a:lnSpc>
            </a:pPr>
            <a:r>
              <a:rPr lang="en-US" sz="1133" b="1">
                <a:solidFill>
                  <a:srgbClr val="183650"/>
                </a:solidFill>
                <a:latin typeface="Trebuchet MS Bold"/>
                <a:ea typeface="Trebuchet MS Bold"/>
                <a:cs typeface="Trebuchet MS Bold"/>
                <a:sym typeface="Trebuchet MS Bold"/>
              </a:rPr>
              <a:t>SECURITY</a:t>
            </a:r>
          </a:p>
        </p:txBody>
      </p:sp>
      <p:sp>
        <p:nvSpPr>
          <p:cNvPr id="12" name="TextBox 12"/>
          <p:cNvSpPr txBox="1"/>
          <p:nvPr/>
        </p:nvSpPr>
        <p:spPr>
          <a:xfrm>
            <a:off x="3690762" y="5610296"/>
            <a:ext cx="4810476" cy="187231"/>
          </a:xfrm>
          <a:prstGeom prst="rect">
            <a:avLst/>
          </a:prstGeom>
        </p:spPr>
        <p:txBody>
          <a:bodyPr lIns="0" tIns="0" rIns="0" bIns="0" rtlCol="0" anchor="t">
            <a:spAutoFit/>
          </a:bodyPr>
          <a:lstStyle/>
          <a:p>
            <a:pPr algn="ctr">
              <a:lnSpc>
                <a:spcPts val="1587"/>
              </a:lnSpc>
            </a:pPr>
            <a:r>
              <a:rPr lang="en-US" sz="1133" b="1">
                <a:solidFill>
                  <a:srgbClr val="183650"/>
                </a:solidFill>
                <a:latin typeface="Trebuchet MS Bold"/>
                <a:ea typeface="Trebuchet MS Bold"/>
                <a:cs typeface="Trebuchet MS Bold"/>
                <a:sym typeface="Trebuchet MS Bold"/>
              </a:rPr>
              <a:t>ASSURANCE</a:t>
            </a:r>
          </a:p>
        </p:txBody>
      </p:sp>
      <p:sp>
        <p:nvSpPr>
          <p:cNvPr id="13" name="TextBox 13"/>
          <p:cNvSpPr txBox="1"/>
          <p:nvPr/>
        </p:nvSpPr>
        <p:spPr>
          <a:xfrm>
            <a:off x="3973762" y="2571979"/>
            <a:ext cx="4244476" cy="347531"/>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Value-added services to serve your need for high-performance and flexible distribution infrastructure.</a:t>
            </a:r>
          </a:p>
        </p:txBody>
      </p:sp>
      <p:sp>
        <p:nvSpPr>
          <p:cNvPr id="14" name="TextBox 14"/>
          <p:cNvSpPr txBox="1"/>
          <p:nvPr/>
        </p:nvSpPr>
        <p:spPr>
          <a:xfrm>
            <a:off x="3690762" y="4573483"/>
            <a:ext cx="4810476" cy="167995"/>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Real-time information and transparency along your supply chain.</a:t>
            </a:r>
          </a:p>
        </p:txBody>
      </p:sp>
      <p:sp>
        <p:nvSpPr>
          <p:cNvPr id="15" name="TextBox 15"/>
          <p:cNvSpPr txBox="1"/>
          <p:nvPr/>
        </p:nvSpPr>
        <p:spPr>
          <a:xfrm>
            <a:off x="3851129" y="3289798"/>
            <a:ext cx="4489743" cy="347531"/>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Regular and proactive communication to ensure our services meet your immediate needs - always.</a:t>
            </a:r>
          </a:p>
        </p:txBody>
      </p:sp>
      <p:sp>
        <p:nvSpPr>
          <p:cNvPr id="16" name="TextBox 16"/>
          <p:cNvSpPr txBox="1"/>
          <p:nvPr/>
        </p:nvSpPr>
        <p:spPr>
          <a:xfrm>
            <a:off x="4049229" y="5139126"/>
            <a:ext cx="4093543" cy="347531"/>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Customer Centric approach and make for predictability and increased planning reliability.</a:t>
            </a:r>
          </a:p>
        </p:txBody>
      </p:sp>
      <p:sp>
        <p:nvSpPr>
          <p:cNvPr id="17" name="TextBox 17"/>
          <p:cNvSpPr txBox="1"/>
          <p:nvPr/>
        </p:nvSpPr>
        <p:spPr>
          <a:xfrm>
            <a:off x="3690762" y="4007840"/>
            <a:ext cx="4810476" cy="167995"/>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High security compounds to protect your inventory and assets.</a:t>
            </a:r>
          </a:p>
        </p:txBody>
      </p:sp>
      <p:sp>
        <p:nvSpPr>
          <p:cNvPr id="18" name="TextBox 18"/>
          <p:cNvSpPr txBox="1"/>
          <p:nvPr/>
        </p:nvSpPr>
        <p:spPr>
          <a:xfrm>
            <a:off x="4152996" y="5857168"/>
            <a:ext cx="3886009" cy="347531"/>
          </a:xfrm>
          <a:prstGeom prst="rect">
            <a:avLst/>
          </a:prstGeom>
        </p:spPr>
        <p:txBody>
          <a:bodyPr lIns="0" tIns="0" rIns="0" bIns="0" rtlCol="0" anchor="t">
            <a:spAutoFit/>
          </a:bodyPr>
          <a:lstStyle/>
          <a:p>
            <a:pPr algn="ctr">
              <a:lnSpc>
                <a:spcPts val="1405"/>
              </a:lnSpc>
            </a:pPr>
            <a:r>
              <a:rPr lang="en-US" sz="1133">
                <a:solidFill>
                  <a:srgbClr val="183650"/>
                </a:solidFill>
                <a:latin typeface="Trebuchet MS"/>
                <a:ea typeface="Trebuchet MS"/>
                <a:cs typeface="Trebuchet MS"/>
                <a:sym typeface="Trebuchet MS"/>
              </a:rPr>
              <a:t>Dedicated teams to ensure safe and timely deliveries and storage, and high performance.</a:t>
            </a:r>
          </a:p>
        </p:txBody>
      </p:sp>
      <p:sp>
        <p:nvSpPr>
          <p:cNvPr id="26" name="TextBox 26"/>
          <p:cNvSpPr txBox="1"/>
          <p:nvPr/>
        </p:nvSpPr>
        <p:spPr>
          <a:xfrm>
            <a:off x="11475247" y="6153150"/>
            <a:ext cx="163507"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FFFFFF"/>
                </a:solidFill>
                <a:latin typeface="Montserrat 1"/>
                <a:ea typeface="Montserrat 1"/>
                <a:cs typeface="Montserrat 1"/>
                <a:sym typeface="Montserrat 1"/>
              </a:rPr>
              <a:t>28</a:t>
            </a:r>
          </a:p>
        </p:txBody>
      </p:sp>
      <p:sp>
        <p:nvSpPr>
          <p:cNvPr id="27" name="Freeform 27"/>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2" name="TextBox 2"/>
          <p:cNvSpPr txBox="1"/>
          <p:nvPr/>
        </p:nvSpPr>
        <p:spPr>
          <a:xfrm>
            <a:off x="9456171" y="2434929"/>
            <a:ext cx="2050029" cy="1963358"/>
          </a:xfrm>
          <a:prstGeom prst="rect">
            <a:avLst/>
          </a:prstGeom>
        </p:spPr>
        <p:txBody>
          <a:bodyPr lIns="0" tIns="0" rIns="0" bIns="0" rtlCol="0" anchor="t">
            <a:spAutoFit/>
          </a:bodyPr>
          <a:lstStyle/>
          <a:p>
            <a:pPr marL="244698" lvl="1" indent="-122349">
              <a:lnSpc>
                <a:spcPts val="1405"/>
              </a:lnSpc>
              <a:buFont typeface="Arial"/>
              <a:buChar char="•"/>
            </a:pPr>
            <a:r>
              <a:rPr lang="en-US" sz="1133">
                <a:solidFill>
                  <a:srgbClr val="183650"/>
                </a:solidFill>
                <a:latin typeface="Trebuchet MS"/>
                <a:ea typeface="Trebuchet MS"/>
                <a:cs typeface="Trebuchet MS"/>
                <a:sym typeface="Trebuchet MS"/>
              </a:rPr>
              <a:t>Our AMS Hub has weekly consolidations from Europe to Asia, LATAM, and USA.</a:t>
            </a:r>
          </a:p>
          <a:p>
            <a:pPr>
              <a:lnSpc>
                <a:spcPts val="1405"/>
              </a:lnSpc>
            </a:pPr>
            <a:endParaRPr lang="en-US" sz="1133">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a:solidFill>
                  <a:srgbClr val="183650"/>
                </a:solidFill>
                <a:latin typeface="Trebuchet MS"/>
                <a:ea typeface="Trebuchet MS"/>
                <a:cs typeface="Trebuchet MS"/>
                <a:sym typeface="Trebuchet MS"/>
              </a:rPr>
              <a:t>Miami Hub has weekly consolidations to LATAM.</a:t>
            </a:r>
          </a:p>
          <a:p>
            <a:pPr>
              <a:lnSpc>
                <a:spcPts val="1405"/>
              </a:lnSpc>
            </a:pPr>
            <a:endParaRPr lang="en-US" sz="1133">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a:solidFill>
                  <a:srgbClr val="183650"/>
                </a:solidFill>
                <a:latin typeface="Trebuchet MS"/>
                <a:ea typeface="Trebuchet MS"/>
                <a:cs typeface="Trebuchet MS"/>
                <a:sym typeface="Trebuchet MS"/>
              </a:rPr>
              <a:t>Our Air Hubs in the USA have weekly shipments to and from Europe, China, and LATAM.</a:t>
            </a:r>
          </a:p>
        </p:txBody>
      </p:sp>
      <p:sp>
        <p:nvSpPr>
          <p:cNvPr id="4" name="Freeform 4"/>
          <p:cNvSpPr/>
          <p:nvPr/>
        </p:nvSpPr>
        <p:spPr>
          <a:xfrm>
            <a:off x="0" y="0"/>
            <a:ext cx="9055202" cy="6858000"/>
          </a:xfrm>
          <a:custGeom>
            <a:avLst/>
            <a:gdLst/>
            <a:ahLst/>
            <a:cxnLst/>
            <a:rect l="l" t="t" r="r" b="b"/>
            <a:pathLst>
              <a:path w="3577364" h="2832961">
                <a:moveTo>
                  <a:pt x="0" y="0"/>
                </a:moveTo>
                <a:lnTo>
                  <a:pt x="3577364" y="0"/>
                </a:lnTo>
                <a:lnTo>
                  <a:pt x="3577364" y="2832961"/>
                </a:lnTo>
                <a:lnTo>
                  <a:pt x="0" y="2832961"/>
                </a:lnTo>
                <a:close/>
              </a:path>
            </a:pathLst>
          </a:custGeom>
          <a:solidFill>
            <a:srgbClr val="183650"/>
          </a:solidFill>
        </p:spPr>
        <p:txBody>
          <a:bodyPr/>
          <a:lstStyle/>
          <a:p>
            <a:endParaRPr lang="en-US" sz="1200"/>
          </a:p>
        </p:txBody>
      </p:sp>
      <p:sp>
        <p:nvSpPr>
          <p:cNvPr id="6" name="Freeform 6"/>
          <p:cNvSpPr/>
          <p:nvPr/>
        </p:nvSpPr>
        <p:spPr>
          <a:xfrm>
            <a:off x="9681217" y="375553"/>
            <a:ext cx="1824983" cy="310247"/>
          </a:xfrm>
          <a:custGeom>
            <a:avLst/>
            <a:gdLst/>
            <a:ahLst/>
            <a:cxnLst/>
            <a:rect l="l" t="t" r="r" b="b"/>
            <a:pathLst>
              <a:path w="2737475" h="465371">
                <a:moveTo>
                  <a:pt x="0" y="0"/>
                </a:moveTo>
                <a:lnTo>
                  <a:pt x="2737475" y="0"/>
                </a:lnTo>
                <a:lnTo>
                  <a:pt x="2737475" y="465371"/>
                </a:lnTo>
                <a:lnTo>
                  <a:pt x="0" y="465371"/>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Freeform 7"/>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1105078" y="1323116"/>
            <a:ext cx="2254545" cy="250581"/>
          </a:xfrm>
          <a:prstGeom prst="rect">
            <a:avLst/>
          </a:prstGeom>
        </p:spPr>
        <p:txBody>
          <a:bodyPr lIns="0" tIns="0" rIns="0" bIns="0" rtlCol="0" anchor="t">
            <a:spAutoFit/>
          </a:bodyPr>
          <a:lstStyle/>
          <a:p>
            <a:pPr>
              <a:lnSpc>
                <a:spcPts val="2147"/>
              </a:lnSpc>
            </a:pPr>
            <a:r>
              <a:rPr lang="en-US" sz="1533" b="1" spc="9" dirty="0">
                <a:solidFill>
                  <a:srgbClr val="5BC2E7"/>
                </a:solidFill>
                <a:latin typeface="Montserrat 1 Bold"/>
                <a:ea typeface="Montserrat 1 Bold"/>
                <a:cs typeface="Montserrat 1 Bold"/>
                <a:sym typeface="Montserrat 1 Bold"/>
              </a:rPr>
              <a:t>Our Air Hubs</a:t>
            </a:r>
          </a:p>
        </p:txBody>
      </p:sp>
      <p:sp>
        <p:nvSpPr>
          <p:cNvPr id="9" name="Freeform 9"/>
          <p:cNvSpPr>
            <a:spLocks noGrp="1" noRot="1" noMove="1" noResize="1" noEditPoints="1" noAdjustHandles="1" noChangeArrowheads="1" noChangeShapeType="1"/>
          </p:cNvSpPr>
          <p:nvPr/>
        </p:nvSpPr>
        <p:spPr>
          <a:xfrm>
            <a:off x="479979" y="1582620"/>
            <a:ext cx="8328491" cy="4382869"/>
          </a:xfrm>
          <a:custGeom>
            <a:avLst/>
            <a:gdLst/>
            <a:ahLst/>
            <a:cxnLst/>
            <a:rect l="l" t="t" r="r" b="b"/>
            <a:pathLst>
              <a:path w="12492736" h="6574303">
                <a:moveTo>
                  <a:pt x="0" y="0"/>
                </a:moveTo>
                <a:lnTo>
                  <a:pt x="12492737" y="0"/>
                </a:lnTo>
                <a:lnTo>
                  <a:pt x="12492737" y="6574303"/>
                </a:lnTo>
                <a:lnTo>
                  <a:pt x="0" y="6574303"/>
                </a:lnTo>
                <a:lnTo>
                  <a:pt x="0" y="0"/>
                </a:lnTo>
                <a:close/>
              </a:path>
            </a:pathLst>
          </a:custGeom>
          <a:blipFill>
            <a:blip r:embed="rId4"/>
            <a:stretch>
              <a:fillRect/>
            </a:stretch>
          </a:blipFill>
        </p:spPr>
        <p:txBody>
          <a:bodyPr/>
          <a:lstStyle/>
          <a:p>
            <a:endParaRPr lang="en-US" sz="1200"/>
          </a:p>
        </p:txBody>
      </p:sp>
      <p:sp>
        <p:nvSpPr>
          <p:cNvPr id="10" name="TextBox 10"/>
          <p:cNvSpPr txBox="1"/>
          <p:nvPr/>
        </p:nvSpPr>
        <p:spPr>
          <a:xfrm>
            <a:off x="1105077" y="738638"/>
            <a:ext cx="3027631" cy="354969"/>
          </a:xfrm>
          <a:prstGeom prst="rect">
            <a:avLst/>
          </a:prstGeom>
        </p:spPr>
        <p:txBody>
          <a:bodyPr lIns="0" tIns="0" rIns="0" bIns="0" rtlCol="0" anchor="t">
            <a:spAutoFit/>
          </a:bodyPr>
          <a:lstStyle/>
          <a:p>
            <a:pPr>
              <a:lnSpc>
                <a:spcPts val="2881"/>
              </a:lnSpc>
            </a:pPr>
            <a:r>
              <a:rPr lang="en-US" sz="2401" b="1">
                <a:solidFill>
                  <a:srgbClr val="FFFFFF"/>
                </a:solidFill>
                <a:latin typeface="Montserrat 2 Bold"/>
                <a:ea typeface="Montserrat 2 Bold"/>
                <a:cs typeface="Montserrat 2 Bold"/>
                <a:sym typeface="Montserrat 2 Bold"/>
              </a:rPr>
              <a:t>FLY FRACHT</a:t>
            </a:r>
          </a:p>
        </p:txBody>
      </p:sp>
      <p:sp>
        <p:nvSpPr>
          <p:cNvPr id="11" name="TextBox 11"/>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AIR FREIGHT</a:t>
            </a:r>
          </a:p>
        </p:txBody>
      </p:sp>
      <p:sp>
        <p:nvSpPr>
          <p:cNvPr id="12" name="TextBox 12"/>
          <p:cNvSpPr txBox="1"/>
          <p:nvPr/>
        </p:nvSpPr>
        <p:spPr>
          <a:xfrm>
            <a:off x="11476851" y="6153150"/>
            <a:ext cx="16030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29</a:t>
            </a:r>
          </a:p>
        </p:txBody>
      </p:sp>
      <p:sp>
        <p:nvSpPr>
          <p:cNvPr id="13" name="TextBox 13"/>
          <p:cNvSpPr txBox="1"/>
          <p:nvPr/>
        </p:nvSpPr>
        <p:spPr>
          <a:xfrm>
            <a:off x="2799934" y="3614406"/>
            <a:ext cx="280823" cy="96565"/>
          </a:xfrm>
          <a:prstGeom prst="rect">
            <a:avLst/>
          </a:prstGeom>
        </p:spPr>
        <p:txBody>
          <a:bodyPr lIns="0" tIns="0" rIns="0" bIns="0" rtlCol="0" anchor="t">
            <a:spAutoFit/>
          </a:bodyPr>
          <a:lstStyle/>
          <a:p>
            <a:pPr algn="ctr">
              <a:lnSpc>
                <a:spcPts val="793"/>
              </a:lnSpc>
            </a:pPr>
            <a:r>
              <a:rPr lang="en-US" sz="666">
                <a:solidFill>
                  <a:srgbClr val="FFFFFF"/>
                </a:solidFill>
                <a:latin typeface="Trebuchet MS"/>
                <a:ea typeface="Trebuchet MS"/>
                <a:cs typeface="Trebuchet MS"/>
                <a:sym typeface="Trebuchet MS"/>
              </a:rPr>
              <a:t>MIAMI</a:t>
            </a:r>
          </a:p>
        </p:txBody>
      </p:sp>
      <p:sp>
        <p:nvSpPr>
          <p:cNvPr id="14" name="TextBox 14"/>
          <p:cNvSpPr txBox="1"/>
          <p:nvPr/>
        </p:nvSpPr>
        <p:spPr>
          <a:xfrm>
            <a:off x="4515335" y="3034702"/>
            <a:ext cx="585623" cy="96565"/>
          </a:xfrm>
          <a:prstGeom prst="rect">
            <a:avLst/>
          </a:prstGeom>
        </p:spPr>
        <p:txBody>
          <a:bodyPr lIns="0" tIns="0" rIns="0" bIns="0" rtlCol="0" anchor="t">
            <a:spAutoFit/>
          </a:bodyPr>
          <a:lstStyle/>
          <a:p>
            <a:pPr algn="ctr">
              <a:lnSpc>
                <a:spcPts val="793"/>
              </a:lnSpc>
            </a:pPr>
            <a:r>
              <a:rPr lang="en-US" sz="666">
                <a:solidFill>
                  <a:srgbClr val="FFFFFF"/>
                </a:solidFill>
                <a:latin typeface="Trebuchet MS"/>
                <a:ea typeface="Trebuchet MS"/>
                <a:cs typeface="Trebuchet MS"/>
                <a:sym typeface="Trebuchet MS"/>
              </a:rPr>
              <a:t>FRANKFURT</a:t>
            </a:r>
          </a:p>
        </p:txBody>
      </p:sp>
      <p:sp>
        <p:nvSpPr>
          <p:cNvPr id="15" name="TextBox 15"/>
          <p:cNvSpPr txBox="1"/>
          <p:nvPr/>
        </p:nvSpPr>
        <p:spPr>
          <a:xfrm>
            <a:off x="3929711" y="3256296"/>
            <a:ext cx="585623" cy="96565"/>
          </a:xfrm>
          <a:prstGeom prst="rect">
            <a:avLst/>
          </a:prstGeom>
        </p:spPr>
        <p:txBody>
          <a:bodyPr lIns="0" tIns="0" rIns="0" bIns="0" rtlCol="0" anchor="t">
            <a:spAutoFit/>
          </a:bodyPr>
          <a:lstStyle/>
          <a:p>
            <a:pPr algn="ctr">
              <a:lnSpc>
                <a:spcPts val="793"/>
              </a:lnSpc>
            </a:pPr>
            <a:r>
              <a:rPr lang="en-US" sz="666">
                <a:solidFill>
                  <a:srgbClr val="FFFFFF"/>
                </a:solidFill>
                <a:latin typeface="Trebuchet MS"/>
                <a:ea typeface="Trebuchet MS"/>
                <a:cs typeface="Trebuchet MS"/>
                <a:sym typeface="Trebuchet MS"/>
              </a:rPr>
              <a:t>AMSTERDAM</a:t>
            </a:r>
          </a:p>
        </p:txBody>
      </p:sp>
      <p:sp>
        <p:nvSpPr>
          <p:cNvPr id="16" name="AutoShape 16"/>
          <p:cNvSpPr/>
          <p:nvPr/>
        </p:nvSpPr>
        <p:spPr>
          <a:xfrm flipH="1" flipV="1">
            <a:off x="1911332" y="3256296"/>
            <a:ext cx="800589" cy="242737"/>
          </a:xfrm>
          <a:prstGeom prst="line">
            <a:avLst/>
          </a:prstGeom>
          <a:ln w="19050" cap="flat">
            <a:solidFill>
              <a:srgbClr val="FFFFFF"/>
            </a:solidFill>
            <a:prstDash val="solid"/>
            <a:headEnd type="none" w="sm" len="sm"/>
            <a:tailEnd type="arrow" w="med" len="sm"/>
          </a:ln>
        </p:spPr>
        <p:txBody>
          <a:bodyPr/>
          <a:lstStyle/>
          <a:p>
            <a:endParaRPr lang="en-US" sz="1200"/>
          </a:p>
        </p:txBody>
      </p:sp>
      <p:sp>
        <p:nvSpPr>
          <p:cNvPr id="17" name="AutoShape 17"/>
          <p:cNvSpPr/>
          <p:nvPr/>
        </p:nvSpPr>
        <p:spPr>
          <a:xfrm flipH="1">
            <a:off x="3607040" y="3130798"/>
            <a:ext cx="1201106" cy="1113102"/>
          </a:xfrm>
          <a:prstGeom prst="line">
            <a:avLst/>
          </a:prstGeom>
          <a:ln w="19050" cap="flat">
            <a:solidFill>
              <a:srgbClr val="FFFFFF"/>
            </a:solidFill>
            <a:prstDash val="solid"/>
            <a:headEnd type="none" w="sm" len="sm"/>
            <a:tailEnd type="arrow" w="med" len="sm"/>
          </a:ln>
        </p:spPr>
        <p:txBody>
          <a:bodyPr/>
          <a:lstStyle/>
          <a:p>
            <a:endParaRPr lang="en-US" sz="1200"/>
          </a:p>
        </p:txBody>
      </p:sp>
      <p:sp>
        <p:nvSpPr>
          <p:cNvPr id="18" name="AutoShape 18"/>
          <p:cNvSpPr/>
          <p:nvPr/>
        </p:nvSpPr>
        <p:spPr>
          <a:xfrm flipH="1">
            <a:off x="3080757" y="2930512"/>
            <a:ext cx="1453243" cy="484934"/>
          </a:xfrm>
          <a:prstGeom prst="line">
            <a:avLst/>
          </a:prstGeom>
          <a:ln w="19050" cap="flat">
            <a:solidFill>
              <a:srgbClr val="FFFFFF"/>
            </a:solidFill>
            <a:prstDash val="solid"/>
            <a:headEnd type="none" w="sm" len="sm"/>
            <a:tailEnd type="arrow" w="med" len="sm"/>
          </a:ln>
        </p:spPr>
        <p:txBody>
          <a:bodyPr/>
          <a:lstStyle/>
          <a:p>
            <a:endParaRPr lang="en-US" sz="1200"/>
          </a:p>
        </p:txBody>
      </p:sp>
      <p:sp>
        <p:nvSpPr>
          <p:cNvPr id="19" name="AutoShape 19"/>
          <p:cNvSpPr/>
          <p:nvPr/>
        </p:nvSpPr>
        <p:spPr>
          <a:xfrm flipV="1">
            <a:off x="6955467" y="3588807"/>
            <a:ext cx="1247623" cy="115372"/>
          </a:xfrm>
          <a:prstGeom prst="line">
            <a:avLst/>
          </a:prstGeom>
          <a:ln w="19050" cap="flat">
            <a:solidFill>
              <a:srgbClr val="FFFFFF"/>
            </a:solidFill>
            <a:prstDash val="solid"/>
            <a:headEnd type="none" w="sm" len="sm"/>
            <a:tailEnd type="arrow" w="med" len="sm"/>
          </a:ln>
        </p:spPr>
        <p:txBody>
          <a:bodyPr/>
          <a:lstStyle/>
          <a:p>
            <a:endParaRPr lang="en-US" sz="1200"/>
          </a:p>
        </p:txBody>
      </p:sp>
      <p:sp>
        <p:nvSpPr>
          <p:cNvPr id="20" name="AutoShape 20"/>
          <p:cNvSpPr/>
          <p:nvPr/>
        </p:nvSpPr>
        <p:spPr>
          <a:xfrm flipV="1">
            <a:off x="7820579" y="4136195"/>
            <a:ext cx="765023" cy="877372"/>
          </a:xfrm>
          <a:prstGeom prst="line">
            <a:avLst/>
          </a:prstGeom>
          <a:ln w="19050" cap="flat">
            <a:solidFill>
              <a:srgbClr val="FFFFFF"/>
            </a:solidFill>
            <a:prstDash val="solid"/>
            <a:headEnd type="none" w="sm" len="sm"/>
            <a:tailEnd type="arrow" w="med" len="sm"/>
          </a:ln>
        </p:spPr>
        <p:txBody>
          <a:bodyPr/>
          <a:lstStyle/>
          <a:p>
            <a:endParaRPr lang="en-US" sz="1200"/>
          </a:p>
        </p:txBody>
      </p:sp>
      <p:sp>
        <p:nvSpPr>
          <p:cNvPr id="21" name="AutoShape 21"/>
          <p:cNvSpPr/>
          <p:nvPr/>
        </p:nvSpPr>
        <p:spPr>
          <a:xfrm>
            <a:off x="2940345" y="3710502"/>
            <a:ext cx="335624" cy="790395"/>
          </a:xfrm>
          <a:prstGeom prst="line">
            <a:avLst/>
          </a:prstGeom>
          <a:ln w="19050" cap="flat">
            <a:solidFill>
              <a:srgbClr val="FFFFFF"/>
            </a:solidFill>
            <a:prstDash val="solid"/>
            <a:headEnd type="none" w="sm" len="sm"/>
            <a:tailEnd type="arrow" w="med" len="sm"/>
          </a:ln>
        </p:spPr>
        <p:txBody>
          <a:bodyPr/>
          <a:lstStyle/>
          <a:p>
            <a:endParaRPr lang="en-US" sz="1200"/>
          </a:p>
        </p:txBody>
      </p:sp>
      <p:sp>
        <p:nvSpPr>
          <p:cNvPr id="22" name="Freeform 22"/>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18" name="Freeform 18"/>
          <p:cNvSpPr/>
          <p:nvPr/>
        </p:nvSpPr>
        <p:spPr>
          <a:xfrm>
            <a:off x="6175126" y="9331"/>
            <a:ext cx="6023697" cy="6851171"/>
          </a:xfrm>
          <a:custGeom>
            <a:avLst/>
            <a:gdLst/>
            <a:ahLst/>
            <a:cxnLst/>
            <a:rect l="l" t="t" r="r" b="b"/>
            <a:pathLst>
              <a:path w="2371987" h="2706635">
                <a:moveTo>
                  <a:pt x="0" y="0"/>
                </a:moveTo>
                <a:lnTo>
                  <a:pt x="2371987" y="0"/>
                </a:lnTo>
                <a:lnTo>
                  <a:pt x="2371987" y="2706635"/>
                </a:lnTo>
                <a:lnTo>
                  <a:pt x="0" y="270663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2" name="Freeform 2"/>
          <p:cNvSpPr>
            <a:spLocks noGrp="1" noRot="1" noMove="1" noResize="1" noEditPoints="1" noAdjustHandles="1" noChangeArrowheads="1" noChangeShapeType="1"/>
          </p:cNvSpPr>
          <p:nvPr/>
        </p:nvSpPr>
        <p:spPr>
          <a:xfrm>
            <a:off x="6176063" y="0"/>
            <a:ext cx="6017645" cy="6858000"/>
          </a:xfrm>
          <a:custGeom>
            <a:avLst/>
            <a:gdLst/>
            <a:ahLst/>
            <a:cxnLst/>
            <a:rect l="l" t="t" r="r" b="b"/>
            <a:pathLst>
              <a:path w="9026468" h="10287000">
                <a:moveTo>
                  <a:pt x="0" y="0"/>
                </a:moveTo>
                <a:lnTo>
                  <a:pt x="9026467" y="0"/>
                </a:lnTo>
                <a:lnTo>
                  <a:pt x="9026467"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a:off x="9681217" y="375553"/>
            <a:ext cx="1824983" cy="310247"/>
          </a:xfrm>
          <a:custGeom>
            <a:avLst/>
            <a:gdLst/>
            <a:ahLst/>
            <a:cxnLst/>
            <a:rect l="l" t="t" r="r" b="b"/>
            <a:pathLst>
              <a:path w="2737475" h="465371">
                <a:moveTo>
                  <a:pt x="0" y="0"/>
                </a:moveTo>
                <a:lnTo>
                  <a:pt x="2737475" y="0"/>
                </a:lnTo>
                <a:lnTo>
                  <a:pt x="2737475" y="465371"/>
                </a:lnTo>
                <a:lnTo>
                  <a:pt x="0" y="465371"/>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 name="TextBox 5"/>
          <p:cNvSpPr txBox="1"/>
          <p:nvPr/>
        </p:nvSpPr>
        <p:spPr>
          <a:xfrm>
            <a:off x="1492870" y="2089117"/>
            <a:ext cx="3612596" cy="187231"/>
          </a:xfrm>
          <a:prstGeom prst="rect">
            <a:avLst/>
          </a:prstGeom>
        </p:spPr>
        <p:txBody>
          <a:bodyPr lIns="0" tIns="0" rIns="0" bIns="0" rtlCol="0" anchor="t">
            <a:spAutoFit/>
          </a:bodyPr>
          <a:lstStyle/>
          <a:p>
            <a:pPr>
              <a:lnSpc>
                <a:spcPts val="1587"/>
              </a:lnSpc>
            </a:pPr>
            <a:r>
              <a:rPr lang="en-US" sz="1133" b="1">
                <a:solidFill>
                  <a:srgbClr val="183650"/>
                </a:solidFill>
                <a:latin typeface="Trebuchet MS Bold"/>
                <a:ea typeface="Trebuchet MS Bold"/>
                <a:cs typeface="Trebuchet MS Bold"/>
                <a:sym typeface="Trebuchet MS Bold"/>
              </a:rPr>
              <a:t>Special Handling </a:t>
            </a:r>
          </a:p>
        </p:txBody>
      </p:sp>
      <p:sp>
        <p:nvSpPr>
          <p:cNvPr id="6" name="TextBox 6"/>
          <p:cNvSpPr txBox="1"/>
          <p:nvPr/>
        </p:nvSpPr>
        <p:spPr>
          <a:xfrm>
            <a:off x="1492870" y="3118959"/>
            <a:ext cx="3612596" cy="187231"/>
          </a:xfrm>
          <a:prstGeom prst="rect">
            <a:avLst/>
          </a:prstGeom>
        </p:spPr>
        <p:txBody>
          <a:bodyPr lIns="0" tIns="0" rIns="0" bIns="0" rtlCol="0" anchor="t">
            <a:spAutoFit/>
          </a:bodyPr>
          <a:lstStyle/>
          <a:p>
            <a:pPr>
              <a:lnSpc>
                <a:spcPts val="1587"/>
              </a:lnSpc>
            </a:pPr>
            <a:r>
              <a:rPr lang="en-US" sz="1133" b="1">
                <a:solidFill>
                  <a:srgbClr val="183650"/>
                </a:solidFill>
                <a:latin typeface="Trebuchet MS Bold"/>
                <a:ea typeface="Trebuchet MS Bold"/>
                <a:cs typeface="Trebuchet MS Bold"/>
                <a:sym typeface="Trebuchet MS Bold"/>
              </a:rPr>
              <a:t>PACKING</a:t>
            </a:r>
          </a:p>
        </p:txBody>
      </p:sp>
      <p:sp>
        <p:nvSpPr>
          <p:cNvPr id="7" name="TextBox 7"/>
          <p:cNvSpPr txBox="1"/>
          <p:nvPr/>
        </p:nvSpPr>
        <p:spPr>
          <a:xfrm>
            <a:off x="1492870" y="4148801"/>
            <a:ext cx="3612596" cy="187231"/>
          </a:xfrm>
          <a:prstGeom prst="rect">
            <a:avLst/>
          </a:prstGeom>
        </p:spPr>
        <p:txBody>
          <a:bodyPr lIns="0" tIns="0" rIns="0" bIns="0" rtlCol="0" anchor="t">
            <a:spAutoFit/>
          </a:bodyPr>
          <a:lstStyle/>
          <a:p>
            <a:pPr>
              <a:lnSpc>
                <a:spcPts val="1587"/>
              </a:lnSpc>
            </a:pPr>
            <a:r>
              <a:rPr lang="en-US" sz="1133" b="1">
                <a:solidFill>
                  <a:srgbClr val="183650"/>
                </a:solidFill>
                <a:latin typeface="Trebuchet MS Bold"/>
                <a:ea typeface="Trebuchet MS Bold"/>
                <a:cs typeface="Trebuchet MS Bold"/>
                <a:sym typeface="Trebuchet MS Bold"/>
              </a:rPr>
              <a:t>SEA TO AIR</a:t>
            </a:r>
          </a:p>
        </p:txBody>
      </p:sp>
      <p:sp>
        <p:nvSpPr>
          <p:cNvPr id="8" name="TextBox 8"/>
          <p:cNvSpPr txBox="1"/>
          <p:nvPr/>
        </p:nvSpPr>
        <p:spPr>
          <a:xfrm>
            <a:off x="1492870" y="5013542"/>
            <a:ext cx="3612596" cy="187231"/>
          </a:xfrm>
          <a:prstGeom prst="rect">
            <a:avLst/>
          </a:prstGeom>
        </p:spPr>
        <p:txBody>
          <a:bodyPr lIns="0" tIns="0" rIns="0" bIns="0" rtlCol="0" anchor="t">
            <a:spAutoFit/>
          </a:bodyPr>
          <a:lstStyle/>
          <a:p>
            <a:pPr>
              <a:lnSpc>
                <a:spcPts val="1587"/>
              </a:lnSpc>
            </a:pPr>
            <a:r>
              <a:rPr lang="en-US" sz="1133" b="1">
                <a:solidFill>
                  <a:srgbClr val="183650"/>
                </a:solidFill>
                <a:latin typeface="Trebuchet MS Bold"/>
                <a:ea typeface="Trebuchet MS Bold"/>
                <a:cs typeface="Trebuchet MS Bold"/>
                <a:sym typeface="Trebuchet MS Bold"/>
              </a:rPr>
              <a:t>WAREHOUSING / CONSOLIDATION</a:t>
            </a:r>
          </a:p>
        </p:txBody>
      </p:sp>
      <p:sp>
        <p:nvSpPr>
          <p:cNvPr id="9" name="TextBox 9"/>
          <p:cNvSpPr txBox="1"/>
          <p:nvPr/>
        </p:nvSpPr>
        <p:spPr>
          <a:xfrm>
            <a:off x="1492870" y="2355519"/>
            <a:ext cx="4003516" cy="666849"/>
          </a:xfrm>
          <a:prstGeom prst="rect">
            <a:avLst/>
          </a:prstGeom>
        </p:spPr>
        <p:txBody>
          <a:bodyPr lIns="0" tIns="0" rIns="0" bIns="0" rtlCol="0" anchor="t">
            <a:spAutoFit/>
          </a:bodyPr>
          <a:lstStyle/>
          <a:p>
            <a:pPr algn="just">
              <a:lnSpc>
                <a:spcPts val="1349"/>
              </a:lnSpc>
            </a:pPr>
            <a:r>
              <a:rPr lang="en-US" sz="1133" dirty="0">
                <a:solidFill>
                  <a:srgbClr val="183650"/>
                </a:solidFill>
                <a:latin typeface="Trebuchet MS"/>
                <a:ea typeface="Trebuchet MS"/>
                <a:cs typeface="Trebuchet MS"/>
                <a:sym typeface="Trebuchet MS"/>
              </a:rPr>
              <a:t>Oversized and Heavy lift Cargo Handling / Valuable Cargo, Dangerous Cargo Handling, Lithium Battery Handling, AOG / Aerospace, Perishables, Temperature Control, Healthcare, Time Critical.</a:t>
            </a:r>
          </a:p>
        </p:txBody>
      </p:sp>
      <p:sp>
        <p:nvSpPr>
          <p:cNvPr id="10" name="TextBox 10"/>
          <p:cNvSpPr txBox="1"/>
          <p:nvPr/>
        </p:nvSpPr>
        <p:spPr>
          <a:xfrm>
            <a:off x="1492870" y="3385361"/>
            <a:ext cx="4003516" cy="666849"/>
          </a:xfrm>
          <a:prstGeom prst="rect">
            <a:avLst/>
          </a:prstGeom>
        </p:spPr>
        <p:txBody>
          <a:bodyPr lIns="0" tIns="0" rIns="0" bIns="0" rtlCol="0" anchor="t">
            <a:spAutoFit/>
          </a:bodyPr>
          <a:lstStyle/>
          <a:p>
            <a:pPr algn="just">
              <a:lnSpc>
                <a:spcPts val="1349"/>
              </a:lnSpc>
            </a:pPr>
            <a:r>
              <a:rPr lang="en-US" sz="1133">
                <a:solidFill>
                  <a:srgbClr val="183650"/>
                </a:solidFill>
                <a:latin typeface="Trebuchet MS"/>
                <a:ea typeface="Trebuchet MS"/>
                <a:cs typeface="Trebuchet MS"/>
                <a:sym typeface="Trebuchet MS"/>
              </a:rPr>
              <a:t>We understand that sometimes reconfiguring your cargo for safe air transportation can be confusing. Fracht's expert design and engineer team can collaborate with you to repack your cargo.</a:t>
            </a:r>
          </a:p>
        </p:txBody>
      </p:sp>
      <p:sp>
        <p:nvSpPr>
          <p:cNvPr id="11" name="TextBox 11"/>
          <p:cNvSpPr txBox="1"/>
          <p:nvPr/>
        </p:nvSpPr>
        <p:spPr>
          <a:xfrm>
            <a:off x="1492870" y="4415203"/>
            <a:ext cx="4003516" cy="500137"/>
          </a:xfrm>
          <a:prstGeom prst="rect">
            <a:avLst/>
          </a:prstGeom>
        </p:spPr>
        <p:txBody>
          <a:bodyPr lIns="0" tIns="0" rIns="0" bIns="0" rtlCol="0" anchor="t">
            <a:spAutoFit/>
          </a:bodyPr>
          <a:lstStyle/>
          <a:p>
            <a:pPr algn="just">
              <a:lnSpc>
                <a:spcPts val="1349"/>
              </a:lnSpc>
            </a:pPr>
            <a:r>
              <a:rPr lang="en-US" sz="1133">
                <a:solidFill>
                  <a:srgbClr val="183650"/>
                </a:solidFill>
                <a:latin typeface="Trebuchet MS"/>
                <a:ea typeface="Trebuchet MS"/>
                <a:cs typeface="Trebuchet MS"/>
                <a:sym typeface="Trebuchet MS"/>
              </a:rPr>
              <a:t>To optimise on transit times and improve cost efficiency, multi-modal solutions can often be the best transportation option for customers on sending intercontinental cargo.</a:t>
            </a:r>
          </a:p>
        </p:txBody>
      </p:sp>
      <p:sp>
        <p:nvSpPr>
          <p:cNvPr id="12" name="TextBox 12"/>
          <p:cNvSpPr txBox="1"/>
          <p:nvPr/>
        </p:nvSpPr>
        <p:spPr>
          <a:xfrm>
            <a:off x="1492870" y="5279945"/>
            <a:ext cx="4003516" cy="500137"/>
          </a:xfrm>
          <a:prstGeom prst="rect">
            <a:avLst/>
          </a:prstGeom>
        </p:spPr>
        <p:txBody>
          <a:bodyPr lIns="0" tIns="0" rIns="0" bIns="0" rtlCol="0" anchor="t">
            <a:spAutoFit/>
          </a:bodyPr>
          <a:lstStyle/>
          <a:p>
            <a:pPr algn="just">
              <a:lnSpc>
                <a:spcPts val="1349"/>
              </a:lnSpc>
            </a:pPr>
            <a:r>
              <a:rPr lang="en-US" sz="1133">
                <a:solidFill>
                  <a:srgbClr val="183650"/>
                </a:solidFill>
                <a:latin typeface="Trebuchet MS"/>
                <a:ea typeface="Trebuchet MS"/>
                <a:cs typeface="Trebuchet MS"/>
                <a:sym typeface="Trebuchet MS"/>
              </a:rPr>
              <a:t>To optimise on transit times and improve cost efficiency, multi-modal solutions can often be the best transportation option for customers on sending intercontinental cargo.</a:t>
            </a:r>
          </a:p>
        </p:txBody>
      </p:sp>
      <p:sp>
        <p:nvSpPr>
          <p:cNvPr id="13" name="TextBox 13"/>
          <p:cNvSpPr txBox="1"/>
          <p:nvPr/>
        </p:nvSpPr>
        <p:spPr>
          <a:xfrm>
            <a:off x="1492870" y="1117328"/>
            <a:ext cx="4524006" cy="354969"/>
          </a:xfrm>
          <a:prstGeom prst="rect">
            <a:avLst/>
          </a:prstGeom>
        </p:spPr>
        <p:txBody>
          <a:bodyPr lIns="0" tIns="0" rIns="0" bIns="0" rtlCol="0" anchor="t">
            <a:spAutoFit/>
          </a:bodyPr>
          <a:lstStyle/>
          <a:p>
            <a:pPr>
              <a:lnSpc>
                <a:spcPts val="2881"/>
              </a:lnSpc>
            </a:pPr>
            <a:r>
              <a:rPr lang="en-US" sz="2401" b="1" dirty="0">
                <a:solidFill>
                  <a:srgbClr val="183650"/>
                </a:solidFill>
                <a:latin typeface="Montserrat 2 Bold"/>
                <a:ea typeface="Montserrat 2 Bold"/>
                <a:cs typeface="Montserrat 2 Bold"/>
                <a:sym typeface="Montserrat 2 Bold"/>
              </a:rPr>
              <a:t>FLY FRACHT</a:t>
            </a:r>
          </a:p>
        </p:txBody>
      </p:sp>
      <p:sp>
        <p:nvSpPr>
          <p:cNvPr id="14" name="TextBox 14"/>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AIR FREIGHT</a:t>
            </a:r>
          </a:p>
        </p:txBody>
      </p:sp>
      <p:sp>
        <p:nvSpPr>
          <p:cNvPr id="15" name="TextBox 15"/>
          <p:cNvSpPr txBox="1"/>
          <p:nvPr/>
        </p:nvSpPr>
        <p:spPr>
          <a:xfrm>
            <a:off x="11473644" y="6153150"/>
            <a:ext cx="166713"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30</a:t>
            </a:r>
          </a:p>
        </p:txBody>
      </p:sp>
      <p:sp>
        <p:nvSpPr>
          <p:cNvPr id="16" name="TextBox 16"/>
          <p:cNvSpPr txBox="1"/>
          <p:nvPr/>
        </p:nvSpPr>
        <p:spPr>
          <a:xfrm>
            <a:off x="1492870" y="1625751"/>
            <a:ext cx="4003516" cy="213264"/>
          </a:xfrm>
          <a:prstGeom prst="rect">
            <a:avLst/>
          </a:prstGeom>
        </p:spPr>
        <p:txBody>
          <a:bodyPr lIns="0" tIns="0" rIns="0" bIns="0" rtlCol="0" anchor="t">
            <a:spAutoFit/>
          </a:bodyPr>
          <a:lstStyle/>
          <a:p>
            <a:pPr>
              <a:lnSpc>
                <a:spcPts val="1773"/>
              </a:lnSpc>
            </a:pPr>
            <a:r>
              <a:rPr lang="en-US" sz="1266" b="1" spc="7" dirty="0">
                <a:solidFill>
                  <a:srgbClr val="5BC2E7"/>
                </a:solidFill>
                <a:latin typeface="Montserrat 1 Bold"/>
                <a:ea typeface="Montserrat 1 Bold"/>
                <a:cs typeface="Montserrat 1 Bold"/>
                <a:sym typeface="Montserrat 1 Bold"/>
              </a:rPr>
              <a:t>Our Value - Added Services / Certifications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667940" y="0"/>
            <a:ext cx="5524060" cy="6858000"/>
            <a:chOff x="0" y="0"/>
            <a:chExt cx="2182345" cy="2709333"/>
          </a:xfrm>
        </p:grpSpPr>
        <p:sp>
          <p:nvSpPr>
            <p:cNvPr id="3" name="Freeform 3"/>
            <p:cNvSpPr/>
            <p:nvPr/>
          </p:nvSpPr>
          <p:spPr>
            <a:xfrm>
              <a:off x="0" y="0"/>
              <a:ext cx="2182345" cy="2709333"/>
            </a:xfrm>
            <a:custGeom>
              <a:avLst/>
              <a:gdLst/>
              <a:ahLst/>
              <a:cxnLst/>
              <a:rect l="l" t="t" r="r" b="b"/>
              <a:pathLst>
                <a:path w="2182345" h="2709333">
                  <a:moveTo>
                    <a:pt x="0" y="0"/>
                  </a:moveTo>
                  <a:lnTo>
                    <a:pt x="2182345" y="0"/>
                  </a:lnTo>
                  <a:lnTo>
                    <a:pt x="2182345" y="2709333"/>
                  </a:lnTo>
                  <a:lnTo>
                    <a:pt x="0" y="2709333"/>
                  </a:lnTo>
                  <a:close/>
                </a:path>
              </a:pathLst>
            </a:custGeom>
            <a:solidFill>
              <a:srgbClr val="183650"/>
            </a:solidFill>
          </p:spPr>
          <p:txBody>
            <a:bodyPr/>
            <a:lstStyle/>
            <a:p>
              <a:endParaRPr lang="en-US" sz="1200"/>
            </a:p>
          </p:txBody>
        </p:sp>
        <p:sp>
          <p:nvSpPr>
            <p:cNvPr id="4" name="TextBox 4"/>
            <p:cNvSpPr txBox="1"/>
            <p:nvPr/>
          </p:nvSpPr>
          <p:spPr>
            <a:xfrm>
              <a:off x="0" y="-38100"/>
              <a:ext cx="2182345" cy="2747433"/>
            </a:xfrm>
            <a:prstGeom prst="rect">
              <a:avLst/>
            </a:prstGeom>
          </p:spPr>
          <p:txBody>
            <a:bodyPr lIns="33867" tIns="33867" rIns="33867" bIns="33867" rtlCol="0" anchor="ctr"/>
            <a:lstStyle/>
            <a:p>
              <a:pPr algn="ctr">
                <a:lnSpc>
                  <a:spcPts val="1493"/>
                </a:lnSpc>
              </a:pPr>
              <a:endParaRPr sz="1200"/>
            </a:p>
          </p:txBody>
        </p:sp>
      </p:grpSp>
      <p:sp>
        <p:nvSpPr>
          <p:cNvPr id="5" name="Freeform 5"/>
          <p:cNvSpPr>
            <a:spLocks noGrp="1" noRot="1" noMove="1" noResize="1" noEditPoints="1" noAdjustHandles="1" noChangeArrowheads="1" noChangeShapeType="1"/>
          </p:cNvSpPr>
          <p:nvPr/>
        </p:nvSpPr>
        <p:spPr>
          <a:xfrm>
            <a:off x="9681217" y="375553"/>
            <a:ext cx="1824983" cy="310247"/>
          </a:xfrm>
          <a:custGeom>
            <a:avLst/>
            <a:gdLst/>
            <a:ahLst/>
            <a:cxnLst/>
            <a:rect l="l" t="t" r="r" b="b"/>
            <a:pathLst>
              <a:path w="2737475" h="465371">
                <a:moveTo>
                  <a:pt x="0" y="0"/>
                </a:moveTo>
                <a:lnTo>
                  <a:pt x="2737475" y="0"/>
                </a:lnTo>
                <a:lnTo>
                  <a:pt x="2737475" y="465371"/>
                </a:lnTo>
                <a:lnTo>
                  <a:pt x="0" y="465371"/>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Freeform 6"/>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7" name="Group 7"/>
          <p:cNvGrpSpPr/>
          <p:nvPr/>
        </p:nvGrpSpPr>
        <p:grpSpPr>
          <a:xfrm>
            <a:off x="1081222" y="2224963"/>
            <a:ext cx="4505936" cy="3130282"/>
            <a:chOff x="0" y="0"/>
            <a:chExt cx="1780123" cy="1236655"/>
          </a:xfrm>
        </p:grpSpPr>
        <p:sp>
          <p:nvSpPr>
            <p:cNvPr id="8" name="Freeform 8"/>
            <p:cNvSpPr/>
            <p:nvPr/>
          </p:nvSpPr>
          <p:spPr>
            <a:xfrm>
              <a:off x="0" y="0"/>
              <a:ext cx="1780123" cy="1236655"/>
            </a:xfrm>
            <a:custGeom>
              <a:avLst/>
              <a:gdLst/>
              <a:ahLst/>
              <a:cxnLst/>
              <a:rect l="l" t="t" r="r" b="b"/>
              <a:pathLst>
                <a:path w="1780123" h="1236655">
                  <a:moveTo>
                    <a:pt x="0" y="0"/>
                  </a:moveTo>
                  <a:lnTo>
                    <a:pt x="1780123" y="0"/>
                  </a:lnTo>
                  <a:lnTo>
                    <a:pt x="1780123" y="1236655"/>
                  </a:lnTo>
                  <a:lnTo>
                    <a:pt x="0" y="1236655"/>
                  </a:lnTo>
                  <a:close/>
                </a:path>
              </a:pathLst>
            </a:custGeom>
            <a:solidFill>
              <a:srgbClr val="FFFFFF"/>
            </a:solidFill>
          </p:spPr>
          <p:txBody>
            <a:bodyPr/>
            <a:lstStyle/>
            <a:p>
              <a:endParaRPr lang="en-US" sz="1200" dirty="0"/>
            </a:p>
          </p:txBody>
        </p:sp>
        <p:sp>
          <p:nvSpPr>
            <p:cNvPr id="9" name="TextBox 9"/>
            <p:cNvSpPr txBox="1"/>
            <p:nvPr/>
          </p:nvSpPr>
          <p:spPr>
            <a:xfrm>
              <a:off x="0" y="-9525"/>
              <a:ext cx="1780123" cy="1246180"/>
            </a:xfrm>
            <a:prstGeom prst="rect">
              <a:avLst/>
            </a:prstGeom>
          </p:spPr>
          <p:txBody>
            <a:bodyPr lIns="33867" tIns="33867" rIns="33867" bIns="33867" rtlCol="0" anchor="ctr"/>
            <a:lstStyle/>
            <a:p>
              <a:pPr algn="ctr">
                <a:lnSpc>
                  <a:spcPts val="1397"/>
                </a:lnSpc>
              </a:pPr>
              <a:endParaRPr sz="1200"/>
            </a:p>
          </p:txBody>
        </p:sp>
      </p:grpSp>
      <p:sp>
        <p:nvSpPr>
          <p:cNvPr id="10" name="TextBox 10"/>
          <p:cNvSpPr txBox="1"/>
          <p:nvPr/>
        </p:nvSpPr>
        <p:spPr>
          <a:xfrm>
            <a:off x="1081222" y="1242485"/>
            <a:ext cx="4505936" cy="354969"/>
          </a:xfrm>
          <a:prstGeom prst="rect">
            <a:avLst/>
          </a:prstGeom>
        </p:spPr>
        <p:txBody>
          <a:bodyPr lIns="0" tIns="0" rIns="0" bIns="0" rtlCol="0" anchor="t">
            <a:spAutoFit/>
          </a:bodyPr>
          <a:lstStyle/>
          <a:p>
            <a:pPr algn="ctr">
              <a:lnSpc>
                <a:spcPts val="2881"/>
              </a:lnSpc>
            </a:pPr>
            <a:r>
              <a:rPr lang="en-US" sz="2401" b="1">
                <a:solidFill>
                  <a:srgbClr val="183650"/>
                </a:solidFill>
                <a:latin typeface="Montserrat 2 Bold"/>
                <a:ea typeface="Montserrat 2 Bold"/>
                <a:cs typeface="Montserrat 2 Bold"/>
                <a:sym typeface="Montserrat 2 Bold"/>
              </a:rPr>
              <a:t>COMPLIANCE &amp; SAFETY</a:t>
            </a:r>
          </a:p>
        </p:txBody>
      </p:sp>
      <p:sp>
        <p:nvSpPr>
          <p:cNvPr id="11" name="TextBox 11"/>
          <p:cNvSpPr txBox="1"/>
          <p:nvPr/>
        </p:nvSpPr>
        <p:spPr>
          <a:xfrm>
            <a:off x="1327067" y="2879694"/>
            <a:ext cx="4015127" cy="1424749"/>
          </a:xfrm>
          <a:prstGeom prst="rect">
            <a:avLst/>
          </a:prstGeom>
        </p:spPr>
        <p:txBody>
          <a:bodyPr lIns="0" tIns="0" rIns="0" bIns="0" rtlCol="0" anchor="t">
            <a:spAutoFit/>
          </a:bodyPr>
          <a:lstStyle/>
          <a:p>
            <a:pPr algn="just">
              <a:lnSpc>
                <a:spcPts val="1405"/>
              </a:lnSpc>
            </a:pPr>
            <a:r>
              <a:rPr lang="en-US" sz="1133">
                <a:solidFill>
                  <a:srgbClr val="183650"/>
                </a:solidFill>
                <a:latin typeface="Trebuchet MS"/>
                <a:ea typeface="Trebuchet MS"/>
                <a:cs typeface="Trebuchet MS"/>
                <a:sym typeface="Trebuchet MS"/>
              </a:rPr>
              <a:t>At Fracht, we embrace our responsibility to create a better future for our employees, customers, and the environment. Our QHSE and Security program is at the core of our operations, ensuring that we consistently deliver excellence in quality, health, safety, and safety, and environmental management. We are committed to continuously improving our practices and setting new benchmarks in the industry. Our guiding QHSE principles drive our actions:</a:t>
            </a:r>
          </a:p>
        </p:txBody>
      </p:sp>
      <p:sp>
        <p:nvSpPr>
          <p:cNvPr id="12" name="TextBox 12"/>
          <p:cNvSpPr txBox="1"/>
          <p:nvPr/>
        </p:nvSpPr>
        <p:spPr>
          <a:xfrm>
            <a:off x="7146945" y="2034975"/>
            <a:ext cx="4625894" cy="1156727"/>
          </a:xfrm>
          <a:prstGeom prst="rect">
            <a:avLst/>
          </a:prstGeom>
        </p:spPr>
        <p:txBody>
          <a:bodyPr lIns="0" tIns="0" rIns="0" bIns="0" rtlCol="0" anchor="t">
            <a:spAutoFit/>
          </a:bodyPr>
          <a:lstStyle/>
          <a:p>
            <a:pPr algn="just">
              <a:lnSpc>
                <a:spcPts val="1323"/>
              </a:lnSpc>
            </a:pPr>
            <a:r>
              <a:rPr lang="en-US" sz="1067">
                <a:solidFill>
                  <a:srgbClr val="FFFFFF"/>
                </a:solidFill>
                <a:latin typeface="Trebuchet MS"/>
                <a:ea typeface="Trebuchet MS"/>
                <a:cs typeface="Trebuchet MS"/>
                <a:sym typeface="Trebuchet MS"/>
              </a:rPr>
              <a:t>Maintaining ethical business practices and adhering to international regulations are vital aspects of sustaining successful global trade. At Fracht, we take compliance seriously, ensuring your shipments move seamlessly across borders while safeguarding your reputation and business integrity. By partnering with us, you're choosing a team dedicated to steering your trade journey within the boundaries of legality and transparency.</a:t>
            </a:r>
          </a:p>
        </p:txBody>
      </p:sp>
      <p:sp>
        <p:nvSpPr>
          <p:cNvPr id="13" name="TextBox 13"/>
          <p:cNvSpPr txBox="1"/>
          <p:nvPr/>
        </p:nvSpPr>
        <p:spPr>
          <a:xfrm>
            <a:off x="7146945" y="3639069"/>
            <a:ext cx="4625894" cy="1156727"/>
          </a:xfrm>
          <a:prstGeom prst="rect">
            <a:avLst/>
          </a:prstGeom>
        </p:spPr>
        <p:txBody>
          <a:bodyPr lIns="0" tIns="0" rIns="0" bIns="0" rtlCol="0" anchor="t">
            <a:spAutoFit/>
          </a:bodyPr>
          <a:lstStyle/>
          <a:p>
            <a:pPr algn="just">
              <a:lnSpc>
                <a:spcPts val="1323"/>
              </a:lnSpc>
            </a:pPr>
            <a:r>
              <a:rPr lang="en-US" sz="1067">
                <a:solidFill>
                  <a:srgbClr val="FFFFFF"/>
                </a:solidFill>
                <a:latin typeface="Trebuchet MS"/>
                <a:ea typeface="Trebuchet MS"/>
                <a:cs typeface="Trebuchet MS"/>
                <a:sym typeface="Trebuchet MS"/>
              </a:rPr>
              <a:t>Upholding high standards and adhering to the rule of law are not only crucial for ensuring smooth and timely transportation of your cargo but also for maintaining corporate compliance. At Fracht, we prioritize the adherence to laws and regulations to avoid heavy civil and criminal penalties, such as hefty fines or, in severe cases, even jail time. Our commitment to compliance helps you navigate the complex landscape of international trade with confidence and peace of mind.</a:t>
            </a:r>
          </a:p>
        </p:txBody>
      </p:sp>
      <p:sp>
        <p:nvSpPr>
          <p:cNvPr id="14" name="TextBox 14"/>
          <p:cNvSpPr txBox="1"/>
          <p:nvPr/>
        </p:nvSpPr>
        <p:spPr>
          <a:xfrm>
            <a:off x="7146945" y="5264641"/>
            <a:ext cx="4625894" cy="990015"/>
          </a:xfrm>
          <a:prstGeom prst="rect">
            <a:avLst/>
          </a:prstGeom>
        </p:spPr>
        <p:txBody>
          <a:bodyPr lIns="0" tIns="0" rIns="0" bIns="0" rtlCol="0" anchor="t">
            <a:spAutoFit/>
          </a:bodyPr>
          <a:lstStyle/>
          <a:p>
            <a:pPr algn="just">
              <a:lnSpc>
                <a:spcPts val="1323"/>
              </a:lnSpc>
            </a:pPr>
            <a:r>
              <a:rPr lang="en-US" sz="1067">
                <a:solidFill>
                  <a:srgbClr val="FFFFFF"/>
                </a:solidFill>
                <a:latin typeface="Trebuchet MS"/>
                <a:ea typeface="Trebuchet MS"/>
                <a:cs typeface="Trebuchet MS"/>
                <a:sym typeface="Trebuchet MS"/>
              </a:rPr>
              <a:t>Fracht's Compliance Team works diligently to ensure that all employees are well-versed and fully trained in the programs that impact our business. Compliance with these programs is mandatory at Fracht and upholding them is a duty we take very seriously. Our comprehensive corporate compliance programs cover various aspects, including anti-bribery, code of conduct, and numerous industry certifications.</a:t>
            </a:r>
          </a:p>
        </p:txBody>
      </p:sp>
      <p:sp>
        <p:nvSpPr>
          <p:cNvPr id="15" name="TextBox 15"/>
          <p:cNvSpPr txBox="1"/>
          <p:nvPr/>
        </p:nvSpPr>
        <p:spPr>
          <a:xfrm>
            <a:off x="1327067" y="4506479"/>
            <a:ext cx="4015127" cy="527067"/>
          </a:xfrm>
          <a:prstGeom prst="rect">
            <a:avLst/>
          </a:prstGeom>
        </p:spPr>
        <p:txBody>
          <a:bodyPr lIns="0" tIns="0" rIns="0" bIns="0" rtlCol="0" anchor="t">
            <a:spAutoFit/>
          </a:bodyPr>
          <a:lstStyle/>
          <a:p>
            <a:pPr marL="244698" lvl="1" indent="-122349" algn="just">
              <a:lnSpc>
                <a:spcPts val="1405"/>
              </a:lnSpc>
              <a:buFont typeface="Arial"/>
              <a:buChar char="•"/>
            </a:pPr>
            <a:r>
              <a:rPr lang="en-US" sz="1133" b="1">
                <a:solidFill>
                  <a:srgbClr val="183650"/>
                </a:solidFill>
                <a:latin typeface="Trebuchet MS Bold"/>
                <a:ea typeface="Trebuchet MS Bold"/>
                <a:cs typeface="Trebuchet MS Bold"/>
                <a:sym typeface="Trebuchet MS Bold"/>
              </a:rPr>
              <a:t>Quality Commitment.</a:t>
            </a:r>
          </a:p>
          <a:p>
            <a:pPr marL="244698" lvl="1" indent="-122349" algn="just">
              <a:lnSpc>
                <a:spcPts val="1405"/>
              </a:lnSpc>
              <a:buFont typeface="Arial"/>
              <a:buChar char="•"/>
            </a:pPr>
            <a:r>
              <a:rPr lang="en-US" sz="1133" b="1">
                <a:solidFill>
                  <a:srgbClr val="183650"/>
                </a:solidFill>
                <a:latin typeface="Trebuchet MS Bold"/>
                <a:ea typeface="Trebuchet MS Bold"/>
                <a:cs typeface="Trebuchet MS Bold"/>
                <a:sym typeface="Trebuchet MS Bold"/>
              </a:rPr>
              <a:t>Health and Safety Excellence.</a:t>
            </a:r>
          </a:p>
          <a:p>
            <a:pPr marL="244698" lvl="1" indent="-122349" algn="just">
              <a:lnSpc>
                <a:spcPts val="1405"/>
              </a:lnSpc>
              <a:buFont typeface="Arial"/>
              <a:buChar char="•"/>
            </a:pPr>
            <a:r>
              <a:rPr lang="en-US" sz="1133" b="1">
                <a:solidFill>
                  <a:srgbClr val="183650"/>
                </a:solidFill>
                <a:latin typeface="Trebuchet MS Bold"/>
                <a:ea typeface="Trebuchet MS Bold"/>
                <a:cs typeface="Trebuchet MS Bold"/>
                <a:sym typeface="Trebuchet MS Bold"/>
              </a:rPr>
              <a:t>Environmental Stewardship.</a:t>
            </a:r>
          </a:p>
        </p:txBody>
      </p:sp>
      <p:sp>
        <p:nvSpPr>
          <p:cNvPr id="16" name="TextBox 16"/>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AIR FREIGHT</a:t>
            </a:r>
          </a:p>
        </p:txBody>
      </p:sp>
      <p:sp>
        <p:nvSpPr>
          <p:cNvPr id="17" name="TextBox 17"/>
          <p:cNvSpPr txBox="1"/>
          <p:nvPr/>
        </p:nvSpPr>
        <p:spPr>
          <a:xfrm>
            <a:off x="11493682" y="6153150"/>
            <a:ext cx="126638"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31</a:t>
            </a:r>
          </a:p>
        </p:txBody>
      </p:sp>
      <p:sp>
        <p:nvSpPr>
          <p:cNvPr id="18" name="TextBox 18"/>
          <p:cNvSpPr txBox="1"/>
          <p:nvPr/>
        </p:nvSpPr>
        <p:spPr>
          <a:xfrm>
            <a:off x="1327067" y="2390833"/>
            <a:ext cx="4015127" cy="285719"/>
          </a:xfrm>
          <a:prstGeom prst="rect">
            <a:avLst/>
          </a:prstGeom>
        </p:spPr>
        <p:txBody>
          <a:bodyPr lIns="0" tIns="0" rIns="0" bIns="0" rtlCol="0" anchor="t">
            <a:spAutoFit/>
          </a:bodyPr>
          <a:lstStyle/>
          <a:p>
            <a:pPr algn="ctr">
              <a:lnSpc>
                <a:spcPts val="2426"/>
              </a:lnSpc>
            </a:pPr>
            <a:r>
              <a:rPr lang="en-US" sz="1733" b="1" spc="10" dirty="0">
                <a:solidFill>
                  <a:srgbClr val="5BC2E7"/>
                </a:solidFill>
                <a:latin typeface="Montserrat 1 Bold" panose="020B0604020202020204" charset="0"/>
                <a:ea typeface="Trebuchet MS Bold"/>
                <a:cs typeface="Trebuchet MS Bold"/>
                <a:sym typeface="Trebuchet MS Bold"/>
              </a:rPr>
              <a:t>QHSES</a:t>
            </a:r>
          </a:p>
        </p:txBody>
      </p:sp>
      <p:sp>
        <p:nvSpPr>
          <p:cNvPr id="19" name="TextBox 19"/>
          <p:cNvSpPr txBox="1"/>
          <p:nvPr/>
        </p:nvSpPr>
        <p:spPr>
          <a:xfrm>
            <a:off x="7146945" y="1254973"/>
            <a:ext cx="4015127" cy="285719"/>
          </a:xfrm>
          <a:prstGeom prst="rect">
            <a:avLst/>
          </a:prstGeom>
        </p:spPr>
        <p:txBody>
          <a:bodyPr lIns="0" tIns="0" rIns="0" bIns="0" rtlCol="0" anchor="t">
            <a:spAutoFit/>
          </a:bodyPr>
          <a:lstStyle/>
          <a:p>
            <a:pPr>
              <a:lnSpc>
                <a:spcPts val="2426"/>
              </a:lnSpc>
            </a:pPr>
            <a:r>
              <a:rPr lang="en-US" sz="1733" b="1" spc="10" dirty="0">
                <a:solidFill>
                  <a:srgbClr val="FFFFFF"/>
                </a:solidFill>
                <a:latin typeface="Montserrat 1 Bold" panose="020B0604020202020204" charset="0"/>
                <a:ea typeface="Trebuchet MS Bold"/>
                <a:cs typeface="Trebuchet MS Bold"/>
                <a:sym typeface="Trebuchet MS Bold"/>
              </a:rPr>
              <a:t>COMPLIANCE</a:t>
            </a:r>
          </a:p>
        </p:txBody>
      </p:sp>
      <p:sp>
        <p:nvSpPr>
          <p:cNvPr id="20" name="TextBox 20"/>
          <p:cNvSpPr txBox="1"/>
          <p:nvPr/>
        </p:nvSpPr>
        <p:spPr>
          <a:xfrm>
            <a:off x="7146945" y="1758696"/>
            <a:ext cx="3574863" cy="187231"/>
          </a:xfrm>
          <a:prstGeom prst="rect">
            <a:avLst/>
          </a:prstGeom>
        </p:spPr>
        <p:txBody>
          <a:bodyPr lIns="0" tIns="0" rIns="0" bIns="0" rtlCol="0" anchor="t">
            <a:spAutoFit/>
          </a:bodyPr>
          <a:lstStyle/>
          <a:p>
            <a:pPr>
              <a:lnSpc>
                <a:spcPts val="1587"/>
              </a:lnSpc>
            </a:pPr>
            <a:r>
              <a:rPr lang="en-US" sz="1133" b="1">
                <a:solidFill>
                  <a:srgbClr val="5BC2E7"/>
                </a:solidFill>
                <a:latin typeface="Trebuchet MS Bold"/>
                <a:ea typeface="Trebuchet MS Bold"/>
                <a:cs typeface="Trebuchet MS Bold"/>
                <a:sym typeface="Trebuchet MS Bold"/>
              </a:rPr>
              <a:t>Seamless Compliance for Uninterrupted Trade</a:t>
            </a:r>
          </a:p>
        </p:txBody>
      </p:sp>
      <p:sp>
        <p:nvSpPr>
          <p:cNvPr id="21" name="TextBox 21"/>
          <p:cNvSpPr txBox="1"/>
          <p:nvPr/>
        </p:nvSpPr>
        <p:spPr>
          <a:xfrm>
            <a:off x="7146945" y="3363056"/>
            <a:ext cx="4015127" cy="187231"/>
          </a:xfrm>
          <a:prstGeom prst="rect">
            <a:avLst/>
          </a:prstGeom>
        </p:spPr>
        <p:txBody>
          <a:bodyPr lIns="0" tIns="0" rIns="0" bIns="0" rtlCol="0" anchor="t">
            <a:spAutoFit/>
          </a:bodyPr>
          <a:lstStyle/>
          <a:p>
            <a:pPr>
              <a:lnSpc>
                <a:spcPts val="1587"/>
              </a:lnSpc>
            </a:pPr>
            <a:r>
              <a:rPr lang="en-US" sz="1133" b="1" spc="7">
                <a:solidFill>
                  <a:srgbClr val="5BC2E7"/>
                </a:solidFill>
                <a:latin typeface="Trebuchet MS Bold"/>
                <a:ea typeface="Trebuchet MS Bold"/>
                <a:cs typeface="Trebuchet MS Bold"/>
                <a:sym typeface="Trebuchet MS Bold"/>
              </a:rPr>
              <a:t>Achieve Corporate Compliance and Peace of Mind</a:t>
            </a:r>
          </a:p>
        </p:txBody>
      </p:sp>
      <p:sp>
        <p:nvSpPr>
          <p:cNvPr id="22" name="TextBox 22"/>
          <p:cNvSpPr txBox="1"/>
          <p:nvPr/>
        </p:nvSpPr>
        <p:spPr>
          <a:xfrm>
            <a:off x="7146945" y="4966615"/>
            <a:ext cx="4015127" cy="210442"/>
          </a:xfrm>
          <a:prstGeom prst="rect">
            <a:avLst/>
          </a:prstGeom>
        </p:spPr>
        <p:txBody>
          <a:bodyPr lIns="0" tIns="0" rIns="0" bIns="0" rtlCol="0" anchor="t">
            <a:spAutoFit/>
          </a:bodyPr>
          <a:lstStyle/>
          <a:p>
            <a:pPr>
              <a:lnSpc>
                <a:spcPts val="1773"/>
              </a:lnSpc>
            </a:pPr>
            <a:r>
              <a:rPr lang="en-US" sz="1267" b="1">
                <a:solidFill>
                  <a:srgbClr val="5BC2E7"/>
                </a:solidFill>
                <a:latin typeface="Trebuchet MS Bold"/>
                <a:ea typeface="Trebuchet MS Bold"/>
                <a:cs typeface="Trebuchet MS Bold"/>
                <a:sym typeface="Trebuchet MS Bold"/>
              </a:rPr>
              <a:t>Our Comprehensive Compliance Programs</a:t>
            </a:r>
          </a:p>
        </p:txBody>
      </p:sp>
      <p:sp>
        <p:nvSpPr>
          <p:cNvPr id="23" name="TextBox 23"/>
          <p:cNvSpPr txBox="1"/>
          <p:nvPr/>
        </p:nvSpPr>
        <p:spPr>
          <a:xfrm>
            <a:off x="396616" y="2435971"/>
            <a:ext cx="11461867" cy="3490956"/>
          </a:xfrm>
          <a:prstGeom prst="rect">
            <a:avLst/>
          </a:prstGeom>
        </p:spPr>
        <p:txBody>
          <a:bodyPr lIns="0" tIns="0" rIns="0" bIns="0" rtlCol="0" anchor="t">
            <a:spAutoFit/>
          </a:bodyPr>
          <a:lstStyle/>
          <a:p>
            <a:pPr algn="ctr">
              <a:lnSpc>
                <a:spcPts val="9333"/>
              </a:lnSpc>
              <a:spcBef>
                <a:spcPct val="0"/>
              </a:spcBef>
            </a:pPr>
            <a:r>
              <a:rPr lang="en-US" sz="6666" b="1" dirty="0">
                <a:solidFill>
                  <a:srgbClr val="FF3131"/>
                </a:solidFill>
                <a:latin typeface="Montserrat 2 Bold"/>
                <a:ea typeface="Montserrat 2 Bold"/>
                <a:cs typeface="Montserrat 2 Bold"/>
                <a:sym typeface="Montserrat 2 Bold"/>
              </a:rPr>
              <a:t>WRITE HERE ABOUT YOUR OWN COMPLIANCE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6" name="TextBox 6"/>
          <p:cNvSpPr txBox="1"/>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AIR FREIGHT</a:t>
            </a:r>
          </a:p>
        </p:txBody>
      </p:sp>
      <p:sp>
        <p:nvSpPr>
          <p:cNvPr id="8" name="Freeform 8"/>
          <p:cNvSpPr/>
          <p:nvPr/>
        </p:nvSpPr>
        <p:spPr>
          <a:xfrm>
            <a:off x="0" y="4475435"/>
            <a:ext cx="12199946" cy="2384709"/>
          </a:xfrm>
          <a:custGeom>
            <a:avLst/>
            <a:gdLst/>
            <a:ahLst/>
            <a:cxnLst/>
            <a:rect l="l" t="t" r="r" b="b"/>
            <a:pathLst>
              <a:path w="1408482" h="275494">
                <a:moveTo>
                  <a:pt x="0" y="0"/>
                </a:moveTo>
                <a:lnTo>
                  <a:pt x="1408482" y="0"/>
                </a:lnTo>
                <a:lnTo>
                  <a:pt x="1408482" y="275494"/>
                </a:lnTo>
                <a:lnTo>
                  <a:pt x="0" y="275494"/>
                </a:lnTo>
                <a:close/>
              </a:path>
            </a:pathLst>
          </a:custGeom>
          <a:blipFill>
            <a:blip r:embed="rId2" cstate="print">
              <a:extLst>
                <a:ext uri="{28A0092B-C50C-407E-A947-70E740481C1C}">
                  <a14:useLocalDpi xmlns:a14="http://schemas.microsoft.com/office/drawing/2010/main"/>
                </a:ext>
              </a:extLst>
            </a:blip>
            <a:stretch>
              <a:fillRect l="66"/>
            </a:stretch>
          </a:blipFill>
        </p:spPr>
        <p:txBody>
          <a:bodyPr/>
          <a:lstStyle/>
          <a:p>
            <a:endParaRPr lang="en-US" sz="1200" dirty="0"/>
          </a:p>
        </p:txBody>
      </p:sp>
      <p:sp>
        <p:nvSpPr>
          <p:cNvPr id="5" name="Freeform 10">
            <a:extLst>
              <a:ext uri="{FF2B5EF4-FFF2-40B4-BE49-F238E27FC236}">
                <a16:creationId xmlns:a16="http://schemas.microsoft.com/office/drawing/2014/main" id="{53908825-4E63-054B-C0DC-07E83423F515}"/>
              </a:ext>
            </a:extLst>
          </p:cNvPr>
          <p:cNvSpPr>
            <a:spLocks noGrp="1" noRot="1" noMove="1" noResize="1" noEditPoints="1" noAdjustHandles="1" noChangeArrowheads="1" noChangeShapeType="1"/>
          </p:cNvSpPr>
          <p:nvPr/>
        </p:nvSpPr>
        <p:spPr>
          <a:xfrm>
            <a:off x="-10716" y="4475435"/>
            <a:ext cx="12210662" cy="2396311"/>
          </a:xfrm>
          <a:custGeom>
            <a:avLst/>
            <a:gdLst/>
            <a:ahLst/>
            <a:cxnLst/>
            <a:rect l="l" t="t" r="r" b="b"/>
            <a:pathLst>
              <a:path w="4816592" h="946691">
                <a:moveTo>
                  <a:pt x="0" y="0"/>
                </a:moveTo>
                <a:lnTo>
                  <a:pt x="4816592" y="0"/>
                </a:lnTo>
                <a:lnTo>
                  <a:pt x="4816592" y="946691"/>
                </a:lnTo>
                <a:lnTo>
                  <a:pt x="0" y="946691"/>
                </a:lnTo>
                <a:close/>
              </a:path>
            </a:pathLst>
          </a:custGeom>
          <a:solidFill>
            <a:srgbClr val="000000">
              <a:alpha val="49804"/>
            </a:srgbClr>
          </a:solidFill>
        </p:spPr>
        <p:txBody>
          <a:bodyPr/>
          <a:lstStyle/>
          <a:p>
            <a:endParaRPr lang="en-US" sz="1200"/>
          </a:p>
        </p:txBody>
      </p:sp>
      <p:sp>
        <p:nvSpPr>
          <p:cNvPr id="12" name="TextBox 12"/>
          <p:cNvSpPr txBox="1"/>
          <p:nvPr/>
        </p:nvSpPr>
        <p:spPr>
          <a:xfrm>
            <a:off x="11488071" y="6153150"/>
            <a:ext cx="137858" cy="180370"/>
          </a:xfrm>
          <a:prstGeom prst="rect">
            <a:avLst/>
          </a:prstGeom>
        </p:spPr>
        <p:txBody>
          <a:bodyPr wrap="none" lIns="0" tIns="0" rIns="0" bIns="0" rtlCol="0" anchor="t">
            <a:spAutoFit/>
          </a:bodyPr>
          <a:lstStyle/>
          <a:p>
            <a:pPr algn="ctr">
              <a:lnSpc>
                <a:spcPts val="1493"/>
              </a:lnSpc>
              <a:spcBef>
                <a:spcPct val="0"/>
              </a:spcBef>
            </a:pPr>
            <a:r>
              <a:rPr lang="en-US" sz="1066" dirty="0">
                <a:solidFill>
                  <a:schemeClr val="bg1"/>
                </a:solidFill>
                <a:latin typeface="Montserrat 1"/>
                <a:ea typeface="Montserrat 1"/>
                <a:cs typeface="Montserrat 1"/>
                <a:sym typeface="Montserrat 1"/>
              </a:rPr>
              <a:t>32</a:t>
            </a:r>
          </a:p>
        </p:txBody>
      </p:sp>
      <p:sp>
        <p:nvSpPr>
          <p:cNvPr id="13" name="TextBox 13"/>
          <p:cNvSpPr txBox="1"/>
          <p:nvPr/>
        </p:nvSpPr>
        <p:spPr>
          <a:xfrm>
            <a:off x="917981" y="1221086"/>
            <a:ext cx="4484182" cy="354969"/>
          </a:xfrm>
          <a:prstGeom prst="rect">
            <a:avLst/>
          </a:prstGeom>
        </p:spPr>
        <p:txBody>
          <a:bodyPr lIns="0" tIns="0" rIns="0" bIns="0" rtlCol="0" anchor="t">
            <a:spAutoFit/>
          </a:bodyPr>
          <a:lstStyle/>
          <a:p>
            <a:pPr>
              <a:lnSpc>
                <a:spcPts val="2881"/>
              </a:lnSpc>
            </a:pPr>
            <a:r>
              <a:rPr lang="en-US" sz="2401" b="1">
                <a:solidFill>
                  <a:srgbClr val="183650"/>
                </a:solidFill>
                <a:latin typeface="Montserrat 2 Bold"/>
                <a:ea typeface="Montserrat 2 Bold"/>
                <a:cs typeface="Montserrat 2 Bold"/>
                <a:sym typeface="Montserrat 2 Bold"/>
              </a:rPr>
              <a:t>QUALITY &amp; COMPLIANCE </a:t>
            </a:r>
          </a:p>
        </p:txBody>
      </p:sp>
      <p:sp>
        <p:nvSpPr>
          <p:cNvPr id="14" name="TextBox 14"/>
          <p:cNvSpPr txBox="1"/>
          <p:nvPr/>
        </p:nvSpPr>
        <p:spPr>
          <a:xfrm>
            <a:off x="917933" y="2952538"/>
            <a:ext cx="9347403" cy="210442"/>
          </a:xfrm>
          <a:prstGeom prst="rect">
            <a:avLst/>
          </a:prstGeom>
        </p:spPr>
        <p:txBody>
          <a:bodyPr lIns="0" tIns="0" rIns="0" bIns="0" rtlCol="0" anchor="t">
            <a:spAutoFit/>
          </a:bodyPr>
          <a:lstStyle/>
          <a:p>
            <a:pPr>
              <a:lnSpc>
                <a:spcPts val="1773"/>
              </a:lnSpc>
              <a:spcBef>
                <a:spcPct val="0"/>
              </a:spcBef>
            </a:pPr>
            <a:r>
              <a:rPr lang="en-US" sz="1266" b="1" spc="7">
                <a:solidFill>
                  <a:srgbClr val="183650"/>
                </a:solidFill>
                <a:latin typeface="Trebuchet MS Bold"/>
                <a:ea typeface="Trebuchet MS Bold"/>
                <a:cs typeface="Trebuchet MS Bold"/>
                <a:sym typeface="Trebuchet MS Bold"/>
              </a:rPr>
              <a:t>GOVERNMENT AGENCY FAMILIARITY &amp; UNDERSTANDING</a:t>
            </a:r>
          </a:p>
        </p:txBody>
      </p:sp>
      <p:sp>
        <p:nvSpPr>
          <p:cNvPr id="15" name="Freeform 15"/>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6" name="Group 16"/>
          <p:cNvGrpSpPr/>
          <p:nvPr/>
        </p:nvGrpSpPr>
        <p:grpSpPr>
          <a:xfrm>
            <a:off x="7739780" y="2037386"/>
            <a:ext cx="1421563" cy="452905"/>
            <a:chOff x="0" y="0"/>
            <a:chExt cx="4033582" cy="1285084"/>
          </a:xfrm>
        </p:grpSpPr>
        <p:sp>
          <p:nvSpPr>
            <p:cNvPr id="17" name="Freeform 17"/>
            <p:cNvSpPr/>
            <p:nvPr/>
          </p:nvSpPr>
          <p:spPr>
            <a:xfrm>
              <a:off x="0" y="0"/>
              <a:ext cx="4033584" cy="1285113"/>
            </a:xfrm>
            <a:custGeom>
              <a:avLst/>
              <a:gdLst/>
              <a:ahLst/>
              <a:cxnLst/>
              <a:rect l="l" t="t" r="r" b="b"/>
              <a:pathLst>
                <a:path w="4033584" h="1285113">
                  <a:moveTo>
                    <a:pt x="0" y="0"/>
                  </a:moveTo>
                  <a:lnTo>
                    <a:pt x="4033584" y="0"/>
                  </a:lnTo>
                  <a:lnTo>
                    <a:pt x="4033584" y="1285113"/>
                  </a:lnTo>
                  <a:lnTo>
                    <a:pt x="0" y="1285113"/>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18" name="Group 18"/>
          <p:cNvGrpSpPr/>
          <p:nvPr/>
        </p:nvGrpSpPr>
        <p:grpSpPr>
          <a:xfrm>
            <a:off x="4730096" y="1881248"/>
            <a:ext cx="996849" cy="655982"/>
            <a:chOff x="0" y="0"/>
            <a:chExt cx="2043950" cy="1345032"/>
          </a:xfrm>
        </p:grpSpPr>
        <p:sp>
          <p:nvSpPr>
            <p:cNvPr id="19" name="Freeform 19"/>
            <p:cNvSpPr/>
            <p:nvPr/>
          </p:nvSpPr>
          <p:spPr>
            <a:xfrm>
              <a:off x="0" y="0"/>
              <a:ext cx="2043938" cy="1344975"/>
            </a:xfrm>
            <a:custGeom>
              <a:avLst/>
              <a:gdLst/>
              <a:ahLst/>
              <a:cxnLst/>
              <a:rect l="l" t="t" r="r" b="b"/>
              <a:pathLst>
                <a:path w="2043938" h="1344975">
                  <a:moveTo>
                    <a:pt x="0" y="0"/>
                  </a:moveTo>
                  <a:lnTo>
                    <a:pt x="2043938" y="0"/>
                  </a:lnTo>
                  <a:lnTo>
                    <a:pt x="2043938" y="1344975"/>
                  </a:lnTo>
                  <a:lnTo>
                    <a:pt x="0" y="1344975"/>
                  </a:lnTo>
                  <a:close/>
                </a:path>
              </a:pathLst>
            </a:custGeom>
            <a:blipFill>
              <a:blip r:embed="rId5" cstate="print">
                <a:extLst>
                  <a:ext uri="{28A0092B-C50C-407E-A947-70E740481C1C}">
                    <a14:useLocalDpi xmlns:a14="http://schemas.microsoft.com/office/drawing/2010/main"/>
                  </a:ext>
                </a:extLst>
              </a:blip>
              <a:stretch>
                <a:fillRect l="-1156" r="-1157" b="-3"/>
              </a:stretch>
            </a:blipFill>
          </p:spPr>
          <p:txBody>
            <a:bodyPr/>
            <a:lstStyle/>
            <a:p>
              <a:endParaRPr lang="en-US" sz="1200"/>
            </a:p>
          </p:txBody>
        </p:sp>
      </p:grpSp>
      <p:grpSp>
        <p:nvGrpSpPr>
          <p:cNvPr id="20" name="Group 20"/>
          <p:cNvGrpSpPr/>
          <p:nvPr/>
        </p:nvGrpSpPr>
        <p:grpSpPr>
          <a:xfrm>
            <a:off x="2783677" y="1956626"/>
            <a:ext cx="898265" cy="569170"/>
            <a:chOff x="0" y="0"/>
            <a:chExt cx="2221240" cy="1407450"/>
          </a:xfrm>
        </p:grpSpPr>
        <p:sp>
          <p:nvSpPr>
            <p:cNvPr id="21" name="Freeform 21"/>
            <p:cNvSpPr/>
            <p:nvPr/>
          </p:nvSpPr>
          <p:spPr>
            <a:xfrm>
              <a:off x="0" y="0"/>
              <a:ext cx="2221230" cy="1407414"/>
            </a:xfrm>
            <a:custGeom>
              <a:avLst/>
              <a:gdLst/>
              <a:ahLst/>
              <a:cxnLst/>
              <a:rect l="l" t="t" r="r" b="b"/>
              <a:pathLst>
                <a:path w="2221230" h="1407414">
                  <a:moveTo>
                    <a:pt x="0" y="0"/>
                  </a:moveTo>
                  <a:lnTo>
                    <a:pt x="2221230" y="0"/>
                  </a:lnTo>
                  <a:lnTo>
                    <a:pt x="2221230" y="1407414"/>
                  </a:lnTo>
                  <a:lnTo>
                    <a:pt x="0" y="1407414"/>
                  </a:lnTo>
                  <a:close/>
                </a:path>
              </a:pathLst>
            </a:custGeom>
            <a:blipFill>
              <a:blip r:embed="rId6"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22" name="Group 22"/>
          <p:cNvGrpSpPr/>
          <p:nvPr/>
        </p:nvGrpSpPr>
        <p:grpSpPr>
          <a:xfrm>
            <a:off x="835241" y="1849241"/>
            <a:ext cx="838342" cy="783939"/>
            <a:chOff x="0" y="0"/>
            <a:chExt cx="2161176" cy="2020930"/>
          </a:xfrm>
        </p:grpSpPr>
        <p:sp>
          <p:nvSpPr>
            <p:cNvPr id="23" name="Freeform 23"/>
            <p:cNvSpPr/>
            <p:nvPr/>
          </p:nvSpPr>
          <p:spPr>
            <a:xfrm>
              <a:off x="0" y="0"/>
              <a:ext cx="2161195" cy="2020951"/>
            </a:xfrm>
            <a:custGeom>
              <a:avLst/>
              <a:gdLst/>
              <a:ahLst/>
              <a:cxnLst/>
              <a:rect l="l" t="t" r="r" b="b"/>
              <a:pathLst>
                <a:path w="2161195" h="2020951">
                  <a:moveTo>
                    <a:pt x="0" y="0"/>
                  </a:moveTo>
                  <a:lnTo>
                    <a:pt x="2161195" y="0"/>
                  </a:lnTo>
                  <a:lnTo>
                    <a:pt x="2161195" y="2020951"/>
                  </a:lnTo>
                  <a:lnTo>
                    <a:pt x="0" y="2020951"/>
                  </a:lnTo>
                  <a:close/>
                </a:path>
              </a:pathLst>
            </a:custGeom>
            <a:blipFill>
              <a:blip r:embed="rId7" cstate="print">
                <a:extLst>
                  <a:ext uri="{28A0092B-C50C-407E-A947-70E740481C1C}">
                    <a14:useLocalDpi xmlns:a14="http://schemas.microsoft.com/office/drawing/2010/main"/>
                  </a:ext>
                </a:extLst>
              </a:blip>
              <a:stretch>
                <a:fillRect l="-22772" t="-1" r="-22771"/>
              </a:stretch>
            </a:blipFill>
          </p:spPr>
          <p:txBody>
            <a:bodyPr/>
            <a:lstStyle/>
            <a:p>
              <a:endParaRPr lang="en-US" sz="1200"/>
            </a:p>
          </p:txBody>
        </p:sp>
      </p:grpSp>
      <p:grpSp>
        <p:nvGrpSpPr>
          <p:cNvPr id="24" name="Group 24"/>
          <p:cNvGrpSpPr/>
          <p:nvPr/>
        </p:nvGrpSpPr>
        <p:grpSpPr>
          <a:xfrm>
            <a:off x="1813571" y="1834569"/>
            <a:ext cx="827255" cy="845551"/>
            <a:chOff x="0" y="0"/>
            <a:chExt cx="1817774" cy="1857976"/>
          </a:xfrm>
        </p:grpSpPr>
        <p:sp>
          <p:nvSpPr>
            <p:cNvPr id="25" name="Freeform 25"/>
            <p:cNvSpPr/>
            <p:nvPr/>
          </p:nvSpPr>
          <p:spPr>
            <a:xfrm>
              <a:off x="0" y="0"/>
              <a:ext cx="1817742" cy="1857929"/>
            </a:xfrm>
            <a:custGeom>
              <a:avLst/>
              <a:gdLst/>
              <a:ahLst/>
              <a:cxnLst/>
              <a:rect l="l" t="t" r="r" b="b"/>
              <a:pathLst>
                <a:path w="1817742" h="1857929">
                  <a:moveTo>
                    <a:pt x="0" y="0"/>
                  </a:moveTo>
                  <a:lnTo>
                    <a:pt x="1817742" y="0"/>
                  </a:lnTo>
                  <a:lnTo>
                    <a:pt x="1817742" y="1857929"/>
                  </a:lnTo>
                  <a:lnTo>
                    <a:pt x="0" y="1857929"/>
                  </a:lnTo>
                  <a:close/>
                </a:path>
              </a:pathLst>
            </a:custGeom>
            <a:blipFill>
              <a:blip r:embed="rId8"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26" name="Group 26"/>
          <p:cNvGrpSpPr/>
          <p:nvPr/>
        </p:nvGrpSpPr>
        <p:grpSpPr>
          <a:xfrm>
            <a:off x="9183974" y="2020898"/>
            <a:ext cx="1863669" cy="440625"/>
            <a:chOff x="0" y="0"/>
            <a:chExt cx="4339550" cy="1025996"/>
          </a:xfrm>
        </p:grpSpPr>
        <p:sp>
          <p:nvSpPr>
            <p:cNvPr id="27" name="Freeform 27"/>
            <p:cNvSpPr/>
            <p:nvPr/>
          </p:nvSpPr>
          <p:spPr>
            <a:xfrm>
              <a:off x="0" y="0"/>
              <a:ext cx="4339587" cy="1026033"/>
            </a:xfrm>
            <a:custGeom>
              <a:avLst/>
              <a:gdLst/>
              <a:ahLst/>
              <a:cxnLst/>
              <a:rect l="l" t="t" r="r" b="b"/>
              <a:pathLst>
                <a:path w="4339587" h="1026033">
                  <a:moveTo>
                    <a:pt x="0" y="0"/>
                  </a:moveTo>
                  <a:lnTo>
                    <a:pt x="4339587" y="0"/>
                  </a:lnTo>
                  <a:lnTo>
                    <a:pt x="4339587" y="1026033"/>
                  </a:lnTo>
                  <a:lnTo>
                    <a:pt x="0" y="1026033"/>
                  </a:lnTo>
                  <a:close/>
                </a:path>
              </a:pathLst>
            </a:custGeom>
            <a:blipFill>
              <a:blip r:embed="rId9" cstate="print">
                <a:extLst>
                  <a:ext uri="{28A0092B-C50C-407E-A947-70E740481C1C}">
                    <a14:useLocalDpi xmlns:a14="http://schemas.microsoft.com/office/drawing/2010/main"/>
                  </a:ext>
                </a:extLst>
              </a:blip>
              <a:stretch>
                <a:fillRect l="-513" t="-3" r="-512"/>
              </a:stretch>
            </a:blipFill>
          </p:spPr>
          <p:txBody>
            <a:bodyPr/>
            <a:lstStyle/>
            <a:p>
              <a:endParaRPr lang="en-US" sz="1200"/>
            </a:p>
          </p:txBody>
        </p:sp>
      </p:grpSp>
      <p:sp>
        <p:nvSpPr>
          <p:cNvPr id="28" name="Freeform 28"/>
          <p:cNvSpPr/>
          <p:nvPr/>
        </p:nvSpPr>
        <p:spPr>
          <a:xfrm>
            <a:off x="6014574" y="2067945"/>
            <a:ext cx="1570450" cy="346531"/>
          </a:xfrm>
          <a:custGeom>
            <a:avLst/>
            <a:gdLst/>
            <a:ahLst/>
            <a:cxnLst/>
            <a:rect l="l" t="t" r="r" b="b"/>
            <a:pathLst>
              <a:path w="2355675" h="519797">
                <a:moveTo>
                  <a:pt x="0" y="0"/>
                </a:moveTo>
                <a:lnTo>
                  <a:pt x="2355676" y="0"/>
                </a:lnTo>
                <a:lnTo>
                  <a:pt x="2355676" y="519796"/>
                </a:lnTo>
                <a:lnTo>
                  <a:pt x="0" y="519796"/>
                </a:lnTo>
                <a:lnTo>
                  <a:pt x="0" y="0"/>
                </a:lnTo>
                <a:close/>
              </a:path>
            </a:pathLst>
          </a:custGeom>
          <a:blipFill>
            <a:blip r:embed="rId10"/>
            <a:stretch>
              <a:fillRect/>
            </a:stretch>
          </a:blipFill>
        </p:spPr>
        <p:txBody>
          <a:bodyPr/>
          <a:lstStyle/>
          <a:p>
            <a:endParaRPr lang="en-US" sz="1200"/>
          </a:p>
        </p:txBody>
      </p:sp>
      <p:grpSp>
        <p:nvGrpSpPr>
          <p:cNvPr id="29" name="Group 29"/>
          <p:cNvGrpSpPr/>
          <p:nvPr/>
        </p:nvGrpSpPr>
        <p:grpSpPr>
          <a:xfrm>
            <a:off x="9162299" y="3162088"/>
            <a:ext cx="1885343" cy="881625"/>
            <a:chOff x="0" y="0"/>
            <a:chExt cx="3877082" cy="1813002"/>
          </a:xfrm>
        </p:grpSpPr>
        <p:sp>
          <p:nvSpPr>
            <p:cNvPr id="30" name="Freeform 30"/>
            <p:cNvSpPr/>
            <p:nvPr/>
          </p:nvSpPr>
          <p:spPr>
            <a:xfrm>
              <a:off x="0" y="0"/>
              <a:ext cx="3877056" cy="1813052"/>
            </a:xfrm>
            <a:custGeom>
              <a:avLst/>
              <a:gdLst/>
              <a:ahLst/>
              <a:cxnLst/>
              <a:rect l="l" t="t" r="r" b="b"/>
              <a:pathLst>
                <a:path w="3877056" h="1813052">
                  <a:moveTo>
                    <a:pt x="0" y="0"/>
                  </a:moveTo>
                  <a:lnTo>
                    <a:pt x="3877056" y="0"/>
                  </a:lnTo>
                  <a:lnTo>
                    <a:pt x="3877056" y="1813052"/>
                  </a:lnTo>
                  <a:lnTo>
                    <a:pt x="0" y="1813052"/>
                  </a:lnTo>
                  <a:close/>
                </a:path>
              </a:pathLst>
            </a:custGeom>
            <a:blipFill>
              <a:blip r:embed="rId11" cstate="print">
                <a:extLst>
                  <a:ext uri="{28A0092B-C50C-407E-A947-70E740481C1C}">
                    <a14:useLocalDpi xmlns:a14="http://schemas.microsoft.com/office/drawing/2010/main"/>
                  </a:ext>
                </a:extLst>
              </a:blip>
              <a:stretch>
                <a:fillRect t="-21995" b="-21992"/>
              </a:stretch>
            </a:blipFill>
          </p:spPr>
          <p:txBody>
            <a:bodyPr/>
            <a:lstStyle/>
            <a:p>
              <a:endParaRPr lang="en-US" sz="1200"/>
            </a:p>
          </p:txBody>
        </p:sp>
      </p:grpSp>
      <p:grpSp>
        <p:nvGrpSpPr>
          <p:cNvPr id="31" name="Group 31"/>
          <p:cNvGrpSpPr/>
          <p:nvPr/>
        </p:nvGrpSpPr>
        <p:grpSpPr>
          <a:xfrm>
            <a:off x="6986375" y="3425674"/>
            <a:ext cx="1991500" cy="449801"/>
            <a:chOff x="0" y="0"/>
            <a:chExt cx="5427644" cy="1225890"/>
          </a:xfrm>
        </p:grpSpPr>
        <p:sp>
          <p:nvSpPr>
            <p:cNvPr id="32" name="Freeform 32"/>
            <p:cNvSpPr/>
            <p:nvPr/>
          </p:nvSpPr>
          <p:spPr>
            <a:xfrm>
              <a:off x="0" y="0"/>
              <a:ext cx="5427599" cy="1225931"/>
            </a:xfrm>
            <a:custGeom>
              <a:avLst/>
              <a:gdLst/>
              <a:ahLst/>
              <a:cxnLst/>
              <a:rect l="l" t="t" r="r" b="b"/>
              <a:pathLst>
                <a:path w="5427599" h="1225931">
                  <a:moveTo>
                    <a:pt x="0" y="0"/>
                  </a:moveTo>
                  <a:lnTo>
                    <a:pt x="5427599" y="0"/>
                  </a:lnTo>
                  <a:lnTo>
                    <a:pt x="5427599" y="1225931"/>
                  </a:lnTo>
                  <a:lnTo>
                    <a:pt x="0" y="1225931"/>
                  </a:lnTo>
                  <a:close/>
                </a:path>
              </a:pathLst>
            </a:custGeom>
            <a:blipFill>
              <a:blip r:embed="rId12" cstate="print">
                <a:extLst>
                  <a:ext uri="{28A0092B-C50C-407E-A947-70E740481C1C}">
                    <a14:useLocalDpi xmlns:a14="http://schemas.microsoft.com/office/drawing/2010/main"/>
                  </a:ext>
                </a:extLst>
              </a:blip>
              <a:stretch>
                <a:fillRect t="-2870" b="-2867"/>
              </a:stretch>
            </a:blipFill>
          </p:spPr>
          <p:txBody>
            <a:bodyPr/>
            <a:lstStyle/>
            <a:p>
              <a:endParaRPr lang="en-US" sz="1200"/>
            </a:p>
          </p:txBody>
        </p:sp>
      </p:grpSp>
      <p:grpSp>
        <p:nvGrpSpPr>
          <p:cNvPr id="33" name="Group 33"/>
          <p:cNvGrpSpPr/>
          <p:nvPr/>
        </p:nvGrpSpPr>
        <p:grpSpPr>
          <a:xfrm>
            <a:off x="2000277" y="3403188"/>
            <a:ext cx="862637" cy="636517"/>
            <a:chOff x="0" y="0"/>
            <a:chExt cx="2436394" cy="1797751"/>
          </a:xfrm>
        </p:grpSpPr>
        <p:sp>
          <p:nvSpPr>
            <p:cNvPr id="34" name="Freeform 34"/>
            <p:cNvSpPr/>
            <p:nvPr/>
          </p:nvSpPr>
          <p:spPr>
            <a:xfrm>
              <a:off x="0" y="0"/>
              <a:ext cx="2436368" cy="1797670"/>
            </a:xfrm>
            <a:custGeom>
              <a:avLst/>
              <a:gdLst/>
              <a:ahLst/>
              <a:cxnLst/>
              <a:rect l="l" t="t" r="r" b="b"/>
              <a:pathLst>
                <a:path w="2436368" h="1797670">
                  <a:moveTo>
                    <a:pt x="0" y="0"/>
                  </a:moveTo>
                  <a:lnTo>
                    <a:pt x="2436368" y="0"/>
                  </a:lnTo>
                  <a:lnTo>
                    <a:pt x="2436368" y="1797670"/>
                  </a:lnTo>
                  <a:lnTo>
                    <a:pt x="0" y="1797670"/>
                  </a:lnTo>
                  <a:close/>
                </a:path>
              </a:pathLst>
            </a:custGeom>
            <a:blipFill>
              <a:blip r:embed="rId13"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35" name="Group 35"/>
          <p:cNvGrpSpPr/>
          <p:nvPr/>
        </p:nvGrpSpPr>
        <p:grpSpPr>
          <a:xfrm>
            <a:off x="917233" y="3403189"/>
            <a:ext cx="901018" cy="608099"/>
            <a:chOff x="0" y="0"/>
            <a:chExt cx="2830428" cy="1910262"/>
          </a:xfrm>
        </p:grpSpPr>
        <p:sp>
          <p:nvSpPr>
            <p:cNvPr id="36" name="Freeform 36"/>
            <p:cNvSpPr/>
            <p:nvPr/>
          </p:nvSpPr>
          <p:spPr>
            <a:xfrm>
              <a:off x="0" y="0"/>
              <a:ext cx="2830449" cy="1910259"/>
            </a:xfrm>
            <a:custGeom>
              <a:avLst/>
              <a:gdLst/>
              <a:ahLst/>
              <a:cxnLst/>
              <a:rect l="l" t="t" r="r" b="b"/>
              <a:pathLst>
                <a:path w="2830449" h="1910259">
                  <a:moveTo>
                    <a:pt x="0" y="0"/>
                  </a:moveTo>
                  <a:lnTo>
                    <a:pt x="2830449" y="0"/>
                  </a:lnTo>
                  <a:lnTo>
                    <a:pt x="2830449" y="1910259"/>
                  </a:lnTo>
                  <a:lnTo>
                    <a:pt x="0" y="1910259"/>
                  </a:lnTo>
                  <a:close/>
                </a:path>
              </a:pathLst>
            </a:custGeom>
            <a:blipFill>
              <a:blip r:embed="rId14"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37" name="Group 37"/>
          <p:cNvGrpSpPr/>
          <p:nvPr/>
        </p:nvGrpSpPr>
        <p:grpSpPr>
          <a:xfrm>
            <a:off x="4018037" y="3328309"/>
            <a:ext cx="790780" cy="786276"/>
            <a:chOff x="0" y="0"/>
            <a:chExt cx="3446243" cy="3426616"/>
          </a:xfrm>
        </p:grpSpPr>
        <p:sp>
          <p:nvSpPr>
            <p:cNvPr id="38" name="Freeform 38"/>
            <p:cNvSpPr/>
            <p:nvPr/>
          </p:nvSpPr>
          <p:spPr>
            <a:xfrm>
              <a:off x="0" y="0"/>
              <a:ext cx="3446268" cy="3426620"/>
            </a:xfrm>
            <a:custGeom>
              <a:avLst/>
              <a:gdLst/>
              <a:ahLst/>
              <a:cxnLst/>
              <a:rect l="l" t="t" r="r" b="b"/>
              <a:pathLst>
                <a:path w="3446268" h="3426620">
                  <a:moveTo>
                    <a:pt x="0" y="0"/>
                  </a:moveTo>
                  <a:lnTo>
                    <a:pt x="3446268" y="0"/>
                  </a:lnTo>
                  <a:lnTo>
                    <a:pt x="3446268" y="3426620"/>
                  </a:lnTo>
                  <a:lnTo>
                    <a:pt x="0" y="3426620"/>
                  </a:lnTo>
                  <a:close/>
                </a:path>
              </a:pathLst>
            </a:custGeom>
            <a:blipFill>
              <a:blip r:embed="rId15" cstate="print">
                <a:extLst>
                  <a:ext uri="{28A0092B-C50C-407E-A947-70E740481C1C}">
                    <a14:useLocalDpi xmlns:a14="http://schemas.microsoft.com/office/drawing/2010/main"/>
                  </a:ext>
                </a:extLst>
              </a:blip>
              <a:stretch>
                <a:fillRect/>
              </a:stretch>
            </a:blipFill>
          </p:spPr>
          <p:txBody>
            <a:bodyPr/>
            <a:lstStyle/>
            <a:p>
              <a:endParaRPr lang="en-US" sz="1200"/>
            </a:p>
          </p:txBody>
        </p:sp>
      </p:grpSp>
      <p:sp>
        <p:nvSpPr>
          <p:cNvPr id="39" name="Freeform 39"/>
          <p:cNvSpPr/>
          <p:nvPr/>
        </p:nvSpPr>
        <p:spPr>
          <a:xfrm>
            <a:off x="5959156" y="3257436"/>
            <a:ext cx="842797" cy="786276"/>
          </a:xfrm>
          <a:custGeom>
            <a:avLst/>
            <a:gdLst/>
            <a:ahLst/>
            <a:cxnLst/>
            <a:rect l="l" t="t" r="r" b="b"/>
            <a:pathLst>
              <a:path w="1264195" h="1179414">
                <a:moveTo>
                  <a:pt x="0" y="0"/>
                </a:moveTo>
                <a:lnTo>
                  <a:pt x="1264195" y="0"/>
                </a:lnTo>
                <a:lnTo>
                  <a:pt x="1264195" y="1179415"/>
                </a:lnTo>
                <a:lnTo>
                  <a:pt x="0" y="1179415"/>
                </a:lnTo>
                <a:lnTo>
                  <a:pt x="0" y="0"/>
                </a:lnTo>
                <a:close/>
              </a:path>
            </a:pathLst>
          </a:custGeom>
          <a:blipFill>
            <a:blip r:embed="rId16" cstate="print">
              <a:extLst>
                <a:ext uri="{28A0092B-C50C-407E-A947-70E740481C1C}">
                  <a14:useLocalDpi xmlns:a14="http://schemas.microsoft.com/office/drawing/2010/main"/>
                </a:ext>
              </a:extLst>
            </a:blip>
            <a:stretch>
              <a:fillRect t="-723" b="-723"/>
            </a:stretch>
          </a:blipFill>
        </p:spPr>
        <p:txBody>
          <a:bodyPr/>
          <a:lstStyle/>
          <a:p>
            <a:endParaRPr lang="en-US" sz="1200"/>
          </a:p>
        </p:txBody>
      </p:sp>
      <p:sp>
        <p:nvSpPr>
          <p:cNvPr id="40" name="Freeform 40"/>
          <p:cNvSpPr/>
          <p:nvPr/>
        </p:nvSpPr>
        <p:spPr>
          <a:xfrm>
            <a:off x="4993240" y="3251752"/>
            <a:ext cx="781493" cy="910971"/>
          </a:xfrm>
          <a:custGeom>
            <a:avLst/>
            <a:gdLst/>
            <a:ahLst/>
            <a:cxnLst/>
            <a:rect l="l" t="t" r="r" b="b"/>
            <a:pathLst>
              <a:path w="1172239" h="1366456">
                <a:moveTo>
                  <a:pt x="0" y="0"/>
                </a:moveTo>
                <a:lnTo>
                  <a:pt x="1172239" y="0"/>
                </a:lnTo>
                <a:lnTo>
                  <a:pt x="1172239" y="1366456"/>
                </a:lnTo>
                <a:lnTo>
                  <a:pt x="0" y="1366456"/>
                </a:lnTo>
                <a:lnTo>
                  <a:pt x="0" y="0"/>
                </a:lnTo>
                <a:close/>
              </a:path>
            </a:pathLst>
          </a:custGeom>
          <a:blipFill>
            <a:blip r:embed="rId17"/>
            <a:stretch>
              <a:fillRect/>
            </a:stretch>
          </a:blipFill>
        </p:spPr>
        <p:txBody>
          <a:bodyPr/>
          <a:lstStyle/>
          <a:p>
            <a:endParaRPr lang="en-US" sz="1200"/>
          </a:p>
        </p:txBody>
      </p:sp>
      <p:sp>
        <p:nvSpPr>
          <p:cNvPr id="41" name="Freeform 41"/>
          <p:cNvSpPr/>
          <p:nvPr/>
        </p:nvSpPr>
        <p:spPr>
          <a:xfrm>
            <a:off x="3047337" y="3314099"/>
            <a:ext cx="786276" cy="786276"/>
          </a:xfrm>
          <a:custGeom>
            <a:avLst/>
            <a:gdLst/>
            <a:ahLst/>
            <a:cxnLst/>
            <a:rect l="l" t="t" r="r" b="b"/>
            <a:pathLst>
              <a:path w="1179414" h="1179414">
                <a:moveTo>
                  <a:pt x="0" y="0"/>
                </a:moveTo>
                <a:lnTo>
                  <a:pt x="1179415" y="0"/>
                </a:lnTo>
                <a:lnTo>
                  <a:pt x="1179415" y="1179414"/>
                </a:lnTo>
                <a:lnTo>
                  <a:pt x="0" y="1179414"/>
                </a:lnTo>
                <a:lnTo>
                  <a:pt x="0" y="0"/>
                </a:lnTo>
                <a:close/>
              </a:path>
            </a:pathLst>
          </a:custGeom>
          <a:blipFill>
            <a:blip r:embed="rId18"/>
            <a:stretch>
              <a:fillRect/>
            </a:stretch>
          </a:blipFill>
        </p:spPr>
        <p:txBody>
          <a:bodyPr/>
          <a:lstStyle/>
          <a:p>
            <a:endParaRPr lang="en-US" sz="1200"/>
          </a:p>
        </p:txBody>
      </p:sp>
      <p:sp>
        <p:nvSpPr>
          <p:cNvPr id="42" name="Freeform 42"/>
          <p:cNvSpPr/>
          <p:nvPr/>
        </p:nvSpPr>
        <p:spPr>
          <a:xfrm>
            <a:off x="3838642" y="1883317"/>
            <a:ext cx="748602" cy="749863"/>
          </a:xfrm>
          <a:custGeom>
            <a:avLst/>
            <a:gdLst/>
            <a:ahLst/>
            <a:cxnLst/>
            <a:rect l="l" t="t" r="r" b="b"/>
            <a:pathLst>
              <a:path w="1122903" h="1124794">
                <a:moveTo>
                  <a:pt x="0" y="0"/>
                </a:moveTo>
                <a:lnTo>
                  <a:pt x="1122902" y="0"/>
                </a:lnTo>
                <a:lnTo>
                  <a:pt x="1122902" y="1124794"/>
                </a:lnTo>
                <a:lnTo>
                  <a:pt x="0" y="1124794"/>
                </a:lnTo>
                <a:lnTo>
                  <a:pt x="0" y="0"/>
                </a:lnTo>
                <a:close/>
              </a:path>
            </a:pathLst>
          </a:custGeom>
          <a:blipFill>
            <a:blip r:embed="rId19"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4" name="Freeform 7">
            <a:extLst>
              <a:ext uri="{FF2B5EF4-FFF2-40B4-BE49-F238E27FC236}">
                <a16:creationId xmlns:a16="http://schemas.microsoft.com/office/drawing/2014/main" id="{76900E29-2BC0-C27A-D463-02A5303B69A1}"/>
              </a:ext>
            </a:extLst>
          </p:cNvPr>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20"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 name="TextBox 16">
            <a:extLst>
              <a:ext uri="{FF2B5EF4-FFF2-40B4-BE49-F238E27FC236}">
                <a16:creationId xmlns:a16="http://schemas.microsoft.com/office/drawing/2014/main" id="{59B7C253-F0BC-5B35-F424-888309EC3EF3}"/>
              </a:ext>
            </a:extLst>
          </p:cNvPr>
          <p:cNvSpPr txBox="1">
            <a:spLocks noGrp="1" noRot="1" noMove="1" noResize="1" noEditPoints="1" noAdjustHandles="1" noChangeArrowheads="1" noChangeShapeType="1"/>
          </p:cNvSpPr>
          <p:nvPr/>
        </p:nvSpPr>
        <p:spPr>
          <a:xfrm>
            <a:off x="838200" y="6299200"/>
            <a:ext cx="4052240" cy="166328"/>
          </a:xfrm>
          <a:prstGeom prst="rect">
            <a:avLst/>
          </a:prstGeom>
        </p:spPr>
        <p:txBody>
          <a:bodyPr lIns="0" tIns="0" rIns="0" bIns="0" rtlCol="0" anchor="t">
            <a:spAutoFit/>
          </a:bodyPr>
          <a:lstStyle/>
          <a:p>
            <a:pPr>
              <a:lnSpc>
                <a:spcPts val="1400"/>
              </a:lnSpc>
            </a:pPr>
            <a:r>
              <a:rPr lang="en-US" sz="1000" b="1" dirty="0">
                <a:solidFill>
                  <a:schemeClr val="bg1"/>
                </a:solidFill>
                <a:latin typeface="Montserrat 2 Bold"/>
                <a:ea typeface="Montserrat 2 Bold"/>
                <a:cs typeface="Montserrat 2 Bold"/>
                <a:sym typeface="Montserrat 2 Bold"/>
              </a:rPr>
              <a:t>AIR FREIGHT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2" name="Freeform 2"/>
          <p:cNvSpPr/>
          <p:nvPr/>
        </p:nvSpPr>
        <p:spPr>
          <a:xfrm>
            <a:off x="7522943" y="1"/>
            <a:ext cx="4675873" cy="6860502"/>
          </a:xfrm>
          <a:custGeom>
            <a:avLst/>
            <a:gdLst/>
            <a:ahLst/>
            <a:cxnLst/>
            <a:rect l="l" t="t" r="r" b="b"/>
            <a:pathLst>
              <a:path w="7013809" h="10276756">
                <a:moveTo>
                  <a:pt x="0" y="0"/>
                </a:moveTo>
                <a:lnTo>
                  <a:pt x="7013810" y="0"/>
                </a:lnTo>
                <a:lnTo>
                  <a:pt x="7013810" y="10276756"/>
                </a:lnTo>
                <a:lnTo>
                  <a:pt x="0" y="1027675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7531914" y="1"/>
            <a:ext cx="4661077" cy="6880156"/>
          </a:xfrm>
          <a:custGeom>
            <a:avLst/>
            <a:gdLst/>
            <a:ahLst/>
            <a:cxnLst/>
            <a:rect l="l" t="t" r="r" b="b"/>
            <a:pathLst>
              <a:path w="1841413" h="2706635">
                <a:moveTo>
                  <a:pt x="0" y="0"/>
                </a:moveTo>
                <a:lnTo>
                  <a:pt x="1841413" y="0"/>
                </a:lnTo>
                <a:lnTo>
                  <a:pt x="1841413" y="2706635"/>
                </a:lnTo>
                <a:lnTo>
                  <a:pt x="0" y="270663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TextBox 6"/>
          <p:cNvSpPr txBox="1"/>
          <p:nvPr/>
        </p:nvSpPr>
        <p:spPr>
          <a:xfrm>
            <a:off x="1414849" y="1596533"/>
            <a:ext cx="5211173" cy="354969"/>
          </a:xfrm>
          <a:prstGeom prst="rect">
            <a:avLst/>
          </a:prstGeom>
        </p:spPr>
        <p:txBody>
          <a:bodyPr lIns="0" tIns="0" rIns="0" bIns="0" rtlCol="0" anchor="t">
            <a:spAutoFit/>
          </a:bodyPr>
          <a:lstStyle/>
          <a:p>
            <a:pPr>
              <a:lnSpc>
                <a:spcPts val="2881"/>
              </a:lnSpc>
            </a:pPr>
            <a:r>
              <a:rPr lang="en-US" sz="2401" b="1">
                <a:solidFill>
                  <a:srgbClr val="183650"/>
                </a:solidFill>
                <a:latin typeface="Montserrat 2 Bold"/>
                <a:ea typeface="Montserrat 2 Bold"/>
                <a:cs typeface="Montserrat 2 Bold"/>
                <a:sym typeface="Montserrat 2 Bold"/>
              </a:rPr>
              <a:t>FRACHT CHARTER SERVICES </a:t>
            </a:r>
          </a:p>
        </p:txBody>
      </p:sp>
      <p:sp>
        <p:nvSpPr>
          <p:cNvPr id="7" name="TextBox 7"/>
          <p:cNvSpPr txBox="1"/>
          <p:nvPr/>
        </p:nvSpPr>
        <p:spPr>
          <a:xfrm>
            <a:off x="1414849" y="2445141"/>
            <a:ext cx="4965769" cy="706604"/>
          </a:xfrm>
          <a:prstGeom prst="rect">
            <a:avLst/>
          </a:prstGeom>
        </p:spPr>
        <p:txBody>
          <a:bodyPr lIns="0" tIns="0" rIns="0" bIns="0" rtlCol="0" anchor="t">
            <a:spAutoFit/>
          </a:bodyPr>
          <a:lstStyle/>
          <a:p>
            <a:pPr algn="just">
              <a:lnSpc>
                <a:spcPts val="1405"/>
              </a:lnSpc>
            </a:pPr>
            <a:r>
              <a:rPr lang="en-US" sz="1133">
                <a:solidFill>
                  <a:srgbClr val="183650"/>
                </a:solidFill>
                <a:latin typeface="Trebuchet MS"/>
                <a:ea typeface="Trebuchet MS"/>
                <a:cs typeface="Trebuchet MS"/>
                <a:sym typeface="Trebuchet MS"/>
              </a:rPr>
              <a:t>The </a:t>
            </a:r>
            <a:r>
              <a:rPr lang="en-US" sz="1133" b="1">
                <a:solidFill>
                  <a:srgbClr val="183650"/>
                </a:solidFill>
                <a:latin typeface="Trebuchet MS Bold"/>
                <a:ea typeface="Trebuchet MS Bold"/>
                <a:cs typeface="Trebuchet MS Bold"/>
                <a:sym typeface="Trebuchet MS Bold"/>
              </a:rPr>
              <a:t>Fracht Charter Team</a:t>
            </a:r>
            <a:r>
              <a:rPr lang="en-US" sz="1133">
                <a:solidFill>
                  <a:srgbClr val="183650"/>
                </a:solidFill>
                <a:latin typeface="Trebuchet MS"/>
                <a:ea typeface="Trebuchet MS"/>
                <a:cs typeface="Trebuchet MS"/>
                <a:sym typeface="Trebuchet MS"/>
              </a:rPr>
              <a:t> utilizes years of technical knowledge and experience to optimize on the best, and most cost-effective transport solutions. </a:t>
            </a:r>
            <a:r>
              <a:rPr lang="en-US" sz="1133" b="1">
                <a:solidFill>
                  <a:srgbClr val="183650"/>
                </a:solidFill>
                <a:latin typeface="Trebuchet MS Bold"/>
                <a:ea typeface="Trebuchet MS Bold"/>
                <a:cs typeface="Trebuchet MS Bold"/>
                <a:sym typeface="Trebuchet MS Bold"/>
              </a:rPr>
              <a:t>Fracht Group</a:t>
            </a:r>
            <a:r>
              <a:rPr lang="en-US" sz="1133">
                <a:solidFill>
                  <a:srgbClr val="183650"/>
                </a:solidFill>
                <a:latin typeface="Trebuchet MS"/>
                <a:ea typeface="Trebuchet MS"/>
                <a:cs typeface="Trebuchet MS"/>
                <a:sym typeface="Trebuchet MS"/>
              </a:rPr>
              <a:t> has historically chartered a spectrum of different aircraft types and services for all types of cargo.</a:t>
            </a:r>
          </a:p>
        </p:txBody>
      </p:sp>
      <p:sp>
        <p:nvSpPr>
          <p:cNvPr id="8" name="TextBox 8"/>
          <p:cNvSpPr txBox="1"/>
          <p:nvPr/>
        </p:nvSpPr>
        <p:spPr>
          <a:xfrm>
            <a:off x="11480056" y="6153150"/>
            <a:ext cx="153888"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3F4F5"/>
                </a:solidFill>
                <a:latin typeface="Montserrat 1"/>
                <a:ea typeface="Montserrat 1"/>
                <a:cs typeface="Montserrat 1"/>
                <a:sym typeface="Montserrat 1"/>
              </a:rPr>
              <a:t>33</a:t>
            </a:r>
          </a:p>
        </p:txBody>
      </p:sp>
      <p:sp>
        <p:nvSpPr>
          <p:cNvPr id="9" name="Freeform 9"/>
          <p:cNvSpPr>
            <a:spLocks noGrp="1" noRot="1" noMove="1" noResize="1" noEditPoints="1" noAdjustHandles="1" noChangeArrowheads="1" noChangeShapeType="1"/>
          </p:cNvSpPr>
          <p:nvPr/>
        </p:nvSpPr>
        <p:spPr>
          <a:xfrm>
            <a:off x="9681217" y="375553"/>
            <a:ext cx="1824983" cy="310247"/>
          </a:xfrm>
          <a:custGeom>
            <a:avLst/>
            <a:gdLst/>
            <a:ahLst/>
            <a:cxnLst/>
            <a:rect l="l" t="t" r="r" b="b"/>
            <a:pathLst>
              <a:path w="2737475" h="465371">
                <a:moveTo>
                  <a:pt x="0" y="0"/>
                </a:moveTo>
                <a:lnTo>
                  <a:pt x="2737475" y="0"/>
                </a:lnTo>
                <a:lnTo>
                  <a:pt x="2737475" y="465371"/>
                </a:lnTo>
                <a:lnTo>
                  <a:pt x="0" y="465371"/>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0" name="Freeform 10"/>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1" name="Group 11"/>
          <p:cNvGrpSpPr>
            <a:grpSpLocks noGrp="1" noUngrp="1" noRot="1" noMove="1" noResize="1"/>
          </p:cNvGrpSpPr>
          <p:nvPr/>
        </p:nvGrpSpPr>
        <p:grpSpPr>
          <a:xfrm>
            <a:off x="1414849" y="3517258"/>
            <a:ext cx="4965769" cy="281949"/>
            <a:chOff x="0" y="0"/>
            <a:chExt cx="1961785" cy="111387"/>
          </a:xfrm>
        </p:grpSpPr>
        <p:sp>
          <p:nvSpPr>
            <p:cNvPr id="12" name="Freeform 12"/>
            <p:cNvSpPr>
              <a:spLocks noGrp="1" noRot="1" noMove="1" noResize="1" noEditPoints="1" noAdjustHandles="1" noChangeArrowheads="1" noChangeShapeType="1"/>
            </p:cNvSpPr>
            <p:nvPr/>
          </p:nvSpPr>
          <p:spPr>
            <a:xfrm>
              <a:off x="0" y="0"/>
              <a:ext cx="1961785" cy="111387"/>
            </a:xfrm>
            <a:custGeom>
              <a:avLst/>
              <a:gdLst/>
              <a:ahLst/>
              <a:cxnLst/>
              <a:rect l="l" t="t" r="r" b="b"/>
              <a:pathLst>
                <a:path w="1961785" h="111387">
                  <a:moveTo>
                    <a:pt x="0" y="0"/>
                  </a:moveTo>
                  <a:lnTo>
                    <a:pt x="1961785" y="0"/>
                  </a:lnTo>
                  <a:lnTo>
                    <a:pt x="1961785" y="111387"/>
                  </a:lnTo>
                  <a:lnTo>
                    <a:pt x="0" y="111387"/>
                  </a:lnTo>
                  <a:close/>
                </a:path>
              </a:pathLst>
            </a:custGeom>
            <a:solidFill>
              <a:srgbClr val="FFFFFF"/>
            </a:solidFill>
          </p:spPr>
          <p:txBody>
            <a:bodyPr/>
            <a:lstStyle/>
            <a:p>
              <a:endParaRPr lang="en-US" sz="1200"/>
            </a:p>
          </p:txBody>
        </p:sp>
        <p:sp>
          <p:nvSpPr>
            <p:cNvPr id="13" name="TextBox 13"/>
            <p:cNvSpPr txBox="1">
              <a:spLocks noGrp="1" noRot="1" noMove="1" noResize="1" noEditPoints="1" noAdjustHandles="1" noChangeArrowheads="1" noChangeShapeType="1"/>
            </p:cNvSpPr>
            <p:nvPr/>
          </p:nvSpPr>
          <p:spPr>
            <a:xfrm>
              <a:off x="0" y="-9525"/>
              <a:ext cx="1961785" cy="120912"/>
            </a:xfrm>
            <a:prstGeom prst="rect">
              <a:avLst/>
            </a:prstGeom>
          </p:spPr>
          <p:txBody>
            <a:bodyPr lIns="33867" tIns="33867" rIns="33867" bIns="33867" rtlCol="0" anchor="ctr"/>
            <a:lstStyle/>
            <a:p>
              <a:pPr algn="ctr">
                <a:lnSpc>
                  <a:spcPts val="1397"/>
                </a:lnSpc>
              </a:pPr>
              <a:endParaRPr sz="1200"/>
            </a:p>
          </p:txBody>
        </p:sp>
      </p:grpSp>
      <p:grpSp>
        <p:nvGrpSpPr>
          <p:cNvPr id="14" name="Group 14"/>
          <p:cNvGrpSpPr>
            <a:grpSpLocks noGrp="1" noUngrp="1" noRot="1" noMove="1" noResize="1"/>
          </p:cNvGrpSpPr>
          <p:nvPr/>
        </p:nvGrpSpPr>
        <p:grpSpPr>
          <a:xfrm>
            <a:off x="1414849" y="3989706"/>
            <a:ext cx="4965769" cy="263947"/>
            <a:chOff x="0" y="0"/>
            <a:chExt cx="1961785" cy="104275"/>
          </a:xfrm>
        </p:grpSpPr>
        <p:sp>
          <p:nvSpPr>
            <p:cNvPr id="15" name="Freeform 15"/>
            <p:cNvSpPr>
              <a:spLocks noGrp="1" noRot="1" noMove="1" noResize="1" noEditPoints="1" noAdjustHandles="1" noChangeArrowheads="1" noChangeShapeType="1"/>
            </p:cNvSpPr>
            <p:nvPr/>
          </p:nvSpPr>
          <p:spPr>
            <a:xfrm>
              <a:off x="0" y="0"/>
              <a:ext cx="1961785" cy="104275"/>
            </a:xfrm>
            <a:custGeom>
              <a:avLst/>
              <a:gdLst/>
              <a:ahLst/>
              <a:cxnLst/>
              <a:rect l="l" t="t" r="r" b="b"/>
              <a:pathLst>
                <a:path w="1961785" h="104275">
                  <a:moveTo>
                    <a:pt x="0" y="0"/>
                  </a:moveTo>
                  <a:lnTo>
                    <a:pt x="1961785" y="0"/>
                  </a:lnTo>
                  <a:lnTo>
                    <a:pt x="1961785" y="104275"/>
                  </a:lnTo>
                  <a:lnTo>
                    <a:pt x="0" y="104275"/>
                  </a:lnTo>
                  <a:close/>
                </a:path>
              </a:pathLst>
            </a:custGeom>
            <a:solidFill>
              <a:srgbClr val="FFFFFF"/>
            </a:solidFill>
          </p:spPr>
          <p:txBody>
            <a:bodyPr/>
            <a:lstStyle/>
            <a:p>
              <a:endParaRPr lang="en-US" sz="1200"/>
            </a:p>
          </p:txBody>
        </p:sp>
        <p:sp>
          <p:nvSpPr>
            <p:cNvPr id="16" name="TextBox 16"/>
            <p:cNvSpPr txBox="1">
              <a:spLocks noGrp="1" noRot="1" noMove="1" noResize="1" noEditPoints="1" noAdjustHandles="1" noChangeArrowheads="1" noChangeShapeType="1"/>
            </p:cNvSpPr>
            <p:nvPr/>
          </p:nvSpPr>
          <p:spPr>
            <a:xfrm>
              <a:off x="0" y="-9525"/>
              <a:ext cx="1961785" cy="113800"/>
            </a:xfrm>
            <a:prstGeom prst="rect">
              <a:avLst/>
            </a:prstGeom>
          </p:spPr>
          <p:txBody>
            <a:bodyPr lIns="33867" tIns="33867" rIns="33867" bIns="33867" rtlCol="0" anchor="ctr"/>
            <a:lstStyle/>
            <a:p>
              <a:pPr algn="ctr">
                <a:lnSpc>
                  <a:spcPts val="1397"/>
                </a:lnSpc>
              </a:pPr>
              <a:endParaRPr sz="1200"/>
            </a:p>
          </p:txBody>
        </p:sp>
      </p:grpSp>
      <p:grpSp>
        <p:nvGrpSpPr>
          <p:cNvPr id="17" name="Group 17"/>
          <p:cNvGrpSpPr>
            <a:grpSpLocks noGrp="1" noUngrp="1" noRot="1" noMove="1" noResize="1"/>
          </p:cNvGrpSpPr>
          <p:nvPr/>
        </p:nvGrpSpPr>
        <p:grpSpPr>
          <a:xfrm>
            <a:off x="1414849" y="4456107"/>
            <a:ext cx="4965769" cy="287135"/>
            <a:chOff x="0" y="0"/>
            <a:chExt cx="1961785" cy="113436"/>
          </a:xfrm>
        </p:grpSpPr>
        <p:sp>
          <p:nvSpPr>
            <p:cNvPr id="18" name="Freeform 18"/>
            <p:cNvSpPr>
              <a:spLocks noGrp="1" noRot="1" noMove="1" noResize="1" noEditPoints="1" noAdjustHandles="1" noChangeArrowheads="1" noChangeShapeType="1"/>
            </p:cNvSpPr>
            <p:nvPr/>
          </p:nvSpPr>
          <p:spPr>
            <a:xfrm>
              <a:off x="0" y="0"/>
              <a:ext cx="1961785" cy="113436"/>
            </a:xfrm>
            <a:custGeom>
              <a:avLst/>
              <a:gdLst/>
              <a:ahLst/>
              <a:cxnLst/>
              <a:rect l="l" t="t" r="r" b="b"/>
              <a:pathLst>
                <a:path w="1961785" h="113436">
                  <a:moveTo>
                    <a:pt x="0" y="0"/>
                  </a:moveTo>
                  <a:lnTo>
                    <a:pt x="1961785" y="0"/>
                  </a:lnTo>
                  <a:lnTo>
                    <a:pt x="1961785" y="113436"/>
                  </a:lnTo>
                  <a:lnTo>
                    <a:pt x="0" y="113436"/>
                  </a:lnTo>
                  <a:close/>
                </a:path>
              </a:pathLst>
            </a:custGeom>
            <a:solidFill>
              <a:srgbClr val="FFFFFF"/>
            </a:solidFill>
          </p:spPr>
          <p:txBody>
            <a:bodyPr/>
            <a:lstStyle/>
            <a:p>
              <a:endParaRPr lang="en-US" sz="1200"/>
            </a:p>
          </p:txBody>
        </p:sp>
        <p:sp>
          <p:nvSpPr>
            <p:cNvPr id="19" name="TextBox 19"/>
            <p:cNvSpPr txBox="1">
              <a:spLocks noGrp="1" noRot="1" noMove="1" noResize="1" noEditPoints="1" noAdjustHandles="1" noChangeArrowheads="1" noChangeShapeType="1"/>
            </p:cNvSpPr>
            <p:nvPr/>
          </p:nvSpPr>
          <p:spPr>
            <a:xfrm>
              <a:off x="0" y="-9525"/>
              <a:ext cx="1961785" cy="122961"/>
            </a:xfrm>
            <a:prstGeom prst="rect">
              <a:avLst/>
            </a:prstGeom>
          </p:spPr>
          <p:txBody>
            <a:bodyPr lIns="33867" tIns="33867" rIns="33867" bIns="33867" rtlCol="0" anchor="ctr"/>
            <a:lstStyle/>
            <a:p>
              <a:pPr algn="ctr">
                <a:lnSpc>
                  <a:spcPts val="1397"/>
                </a:lnSpc>
              </a:pPr>
              <a:endParaRPr sz="1200"/>
            </a:p>
          </p:txBody>
        </p:sp>
      </p:grpSp>
      <p:grpSp>
        <p:nvGrpSpPr>
          <p:cNvPr id="20" name="Group 20"/>
          <p:cNvGrpSpPr>
            <a:grpSpLocks noGrp="1" noUngrp="1" noRot="1" noMove="1" noResize="1"/>
          </p:cNvGrpSpPr>
          <p:nvPr/>
        </p:nvGrpSpPr>
        <p:grpSpPr>
          <a:xfrm>
            <a:off x="1414849" y="4968557"/>
            <a:ext cx="4965769" cy="276745"/>
            <a:chOff x="0" y="0"/>
            <a:chExt cx="1961785" cy="109331"/>
          </a:xfrm>
        </p:grpSpPr>
        <p:sp>
          <p:nvSpPr>
            <p:cNvPr id="21" name="Freeform 21"/>
            <p:cNvSpPr>
              <a:spLocks noGrp="1" noRot="1" noMove="1" noResize="1" noEditPoints="1" noAdjustHandles="1" noChangeArrowheads="1" noChangeShapeType="1"/>
            </p:cNvSpPr>
            <p:nvPr/>
          </p:nvSpPr>
          <p:spPr>
            <a:xfrm>
              <a:off x="0" y="0"/>
              <a:ext cx="1961785" cy="109331"/>
            </a:xfrm>
            <a:custGeom>
              <a:avLst/>
              <a:gdLst/>
              <a:ahLst/>
              <a:cxnLst/>
              <a:rect l="l" t="t" r="r" b="b"/>
              <a:pathLst>
                <a:path w="1961785" h="109331">
                  <a:moveTo>
                    <a:pt x="0" y="0"/>
                  </a:moveTo>
                  <a:lnTo>
                    <a:pt x="1961785" y="0"/>
                  </a:lnTo>
                  <a:lnTo>
                    <a:pt x="1961785" y="109331"/>
                  </a:lnTo>
                  <a:lnTo>
                    <a:pt x="0" y="109331"/>
                  </a:lnTo>
                  <a:close/>
                </a:path>
              </a:pathLst>
            </a:custGeom>
            <a:solidFill>
              <a:srgbClr val="FFFFFF"/>
            </a:solidFill>
          </p:spPr>
          <p:txBody>
            <a:bodyPr/>
            <a:lstStyle/>
            <a:p>
              <a:endParaRPr lang="en-US" sz="1200"/>
            </a:p>
          </p:txBody>
        </p:sp>
        <p:sp>
          <p:nvSpPr>
            <p:cNvPr id="22" name="TextBox 22"/>
            <p:cNvSpPr txBox="1">
              <a:spLocks noGrp="1" noRot="1" noMove="1" noResize="1" noEditPoints="1" noAdjustHandles="1" noChangeArrowheads="1" noChangeShapeType="1"/>
            </p:cNvSpPr>
            <p:nvPr/>
          </p:nvSpPr>
          <p:spPr>
            <a:xfrm>
              <a:off x="0" y="-9525"/>
              <a:ext cx="1961785" cy="118856"/>
            </a:xfrm>
            <a:prstGeom prst="rect">
              <a:avLst/>
            </a:prstGeom>
          </p:spPr>
          <p:txBody>
            <a:bodyPr lIns="33867" tIns="33867" rIns="33867" bIns="33867" rtlCol="0" anchor="ctr"/>
            <a:lstStyle/>
            <a:p>
              <a:pPr algn="ctr">
                <a:lnSpc>
                  <a:spcPts val="1397"/>
                </a:lnSpc>
              </a:pPr>
              <a:endParaRPr sz="1200"/>
            </a:p>
          </p:txBody>
        </p:sp>
      </p:grpSp>
      <p:sp>
        <p:nvSpPr>
          <p:cNvPr id="23" name="TextBox 23"/>
          <p:cNvSpPr txBox="1"/>
          <p:nvPr/>
        </p:nvSpPr>
        <p:spPr>
          <a:xfrm>
            <a:off x="3021027" y="3529219"/>
            <a:ext cx="1753414" cy="210442"/>
          </a:xfrm>
          <a:prstGeom prst="rect">
            <a:avLst/>
          </a:prstGeom>
        </p:spPr>
        <p:txBody>
          <a:bodyPr lIns="0" tIns="0" rIns="0" bIns="0" rtlCol="0" anchor="t">
            <a:spAutoFit/>
          </a:bodyPr>
          <a:lstStyle/>
          <a:p>
            <a:pPr algn="ctr">
              <a:lnSpc>
                <a:spcPts val="1773"/>
              </a:lnSpc>
            </a:pPr>
            <a:r>
              <a:rPr lang="en-US" sz="1267" b="1">
                <a:solidFill>
                  <a:srgbClr val="183650"/>
                </a:solidFill>
                <a:latin typeface="Trebuchet MS Bold"/>
                <a:ea typeface="Trebuchet MS Bold"/>
                <a:cs typeface="Trebuchet MS Bold"/>
                <a:sym typeface="Trebuchet MS Bold"/>
              </a:rPr>
              <a:t>OBC</a:t>
            </a:r>
          </a:p>
        </p:txBody>
      </p:sp>
      <p:sp>
        <p:nvSpPr>
          <p:cNvPr id="24" name="TextBox 24"/>
          <p:cNvSpPr txBox="1"/>
          <p:nvPr/>
        </p:nvSpPr>
        <p:spPr>
          <a:xfrm>
            <a:off x="2614973" y="4001668"/>
            <a:ext cx="2565520" cy="210442"/>
          </a:xfrm>
          <a:prstGeom prst="rect">
            <a:avLst/>
          </a:prstGeom>
        </p:spPr>
        <p:txBody>
          <a:bodyPr lIns="0" tIns="0" rIns="0" bIns="0" rtlCol="0" anchor="t">
            <a:spAutoFit/>
          </a:bodyPr>
          <a:lstStyle/>
          <a:p>
            <a:pPr algn="ctr">
              <a:lnSpc>
                <a:spcPts val="1773"/>
              </a:lnSpc>
            </a:pPr>
            <a:r>
              <a:rPr lang="en-US" sz="1267" b="1">
                <a:solidFill>
                  <a:srgbClr val="183650"/>
                </a:solidFill>
                <a:latin typeface="Trebuchet MS Bold"/>
                <a:ea typeface="Trebuchet MS Bold"/>
                <a:cs typeface="Trebuchet MS Bold"/>
                <a:sym typeface="Trebuchet MS Bold"/>
              </a:rPr>
              <a:t>PART CHARTER</a:t>
            </a:r>
          </a:p>
        </p:txBody>
      </p:sp>
      <p:sp>
        <p:nvSpPr>
          <p:cNvPr id="25" name="TextBox 25"/>
          <p:cNvSpPr txBox="1"/>
          <p:nvPr/>
        </p:nvSpPr>
        <p:spPr>
          <a:xfrm>
            <a:off x="2614973" y="4468069"/>
            <a:ext cx="2565520" cy="210442"/>
          </a:xfrm>
          <a:prstGeom prst="rect">
            <a:avLst/>
          </a:prstGeom>
        </p:spPr>
        <p:txBody>
          <a:bodyPr lIns="0" tIns="0" rIns="0" bIns="0" rtlCol="0" anchor="t">
            <a:spAutoFit/>
          </a:bodyPr>
          <a:lstStyle/>
          <a:p>
            <a:pPr algn="ctr">
              <a:lnSpc>
                <a:spcPts val="1773"/>
              </a:lnSpc>
            </a:pPr>
            <a:r>
              <a:rPr lang="en-US" sz="1267" b="1">
                <a:solidFill>
                  <a:srgbClr val="183650"/>
                </a:solidFill>
                <a:latin typeface="Trebuchet MS Bold"/>
                <a:ea typeface="Trebuchet MS Bold"/>
                <a:cs typeface="Trebuchet MS Bold"/>
                <a:sym typeface="Trebuchet MS Bold"/>
              </a:rPr>
              <a:t>FULL CHARTER</a:t>
            </a:r>
          </a:p>
        </p:txBody>
      </p:sp>
      <p:sp>
        <p:nvSpPr>
          <p:cNvPr id="26" name="TextBox 26"/>
          <p:cNvSpPr txBox="1"/>
          <p:nvPr/>
        </p:nvSpPr>
        <p:spPr>
          <a:xfrm>
            <a:off x="2614973" y="4980519"/>
            <a:ext cx="2565520" cy="210442"/>
          </a:xfrm>
          <a:prstGeom prst="rect">
            <a:avLst/>
          </a:prstGeom>
        </p:spPr>
        <p:txBody>
          <a:bodyPr lIns="0" tIns="0" rIns="0" bIns="0" rtlCol="0" anchor="t">
            <a:spAutoFit/>
          </a:bodyPr>
          <a:lstStyle/>
          <a:p>
            <a:pPr algn="ctr">
              <a:lnSpc>
                <a:spcPts val="1773"/>
              </a:lnSpc>
            </a:pPr>
            <a:r>
              <a:rPr lang="en-US" sz="1267" b="1">
                <a:solidFill>
                  <a:srgbClr val="183650"/>
                </a:solidFill>
                <a:latin typeface="Trebuchet MS Bold"/>
                <a:ea typeface="Trebuchet MS Bold"/>
                <a:cs typeface="Trebuchet MS Bold"/>
                <a:sym typeface="Trebuchet MS Bold"/>
              </a:rPr>
              <a:t>TIME CRITICAL CARGO</a:t>
            </a:r>
          </a:p>
        </p:txBody>
      </p:sp>
      <p:sp>
        <p:nvSpPr>
          <p:cNvPr id="27" name="TextBox 27"/>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AIR FREIGHT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3" y="1"/>
            <a:ext cx="12192000" cy="6858000"/>
          </a:xfrm>
          <a:custGeom>
            <a:avLst/>
            <a:gdLst/>
            <a:ahLst/>
            <a:cxnLst/>
            <a:rect l="l" t="t" r="r" b="b"/>
            <a:pathLst>
              <a:path w="18549467" h="12358582">
                <a:moveTo>
                  <a:pt x="0" y="0"/>
                </a:moveTo>
                <a:lnTo>
                  <a:pt x="18549468" y="0"/>
                </a:lnTo>
                <a:lnTo>
                  <a:pt x="18549468" y="12358583"/>
                </a:lnTo>
                <a:lnTo>
                  <a:pt x="0" y="12358583"/>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3" name="Freeform 3"/>
          <p:cNvSpPr>
            <a:spLocks noGrp="1" noRot="1" noMove="1" noResize="1" noEditPoints="1" noAdjustHandles="1" noChangeArrowheads="1" noChangeShapeType="1"/>
          </p:cNvSpPr>
          <p:nvPr/>
        </p:nvSpPr>
        <p:spPr>
          <a:xfrm>
            <a:off x="-3" y="1"/>
            <a:ext cx="12192003" cy="6858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50980"/>
            </a:srgbClr>
          </a:solidFill>
        </p:spPr>
        <p:txBody>
          <a:bodyPr/>
          <a:lstStyle/>
          <a:p>
            <a:endParaRPr lang="en-US" sz="1200"/>
          </a:p>
        </p:txBody>
      </p:sp>
      <p:sp>
        <p:nvSpPr>
          <p:cNvPr id="8" name="Freeform 8"/>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9" name="TextBox 9"/>
          <p:cNvSpPr txBox="1">
            <a:spLocks noGrp="1" noRot="1" noMove="1" noResize="1" noEditPoints="1" noAdjustHandles="1" noChangeArrowheads="1" noChangeShapeType="1"/>
          </p:cNvSpPr>
          <p:nvPr/>
        </p:nvSpPr>
        <p:spPr>
          <a:xfrm>
            <a:off x="685800" y="5416863"/>
            <a:ext cx="5897428" cy="859210"/>
          </a:xfrm>
          <a:prstGeom prst="rect">
            <a:avLst/>
          </a:prstGeom>
        </p:spPr>
        <p:txBody>
          <a:bodyPr lIns="0" tIns="0" rIns="0" bIns="0" rtlCol="0" anchor="t">
            <a:spAutoFit/>
          </a:bodyPr>
          <a:lstStyle/>
          <a:p>
            <a:pPr>
              <a:lnSpc>
                <a:spcPts val="6744"/>
              </a:lnSpc>
            </a:pPr>
            <a:r>
              <a:rPr lang="en-US" sz="6000" b="1" dirty="0">
                <a:solidFill>
                  <a:srgbClr val="FFFFFF"/>
                </a:solidFill>
                <a:latin typeface="Montserrat 2 Bold"/>
                <a:ea typeface="Montserrat 2 Bold"/>
                <a:cs typeface="Montserrat 2 Bold"/>
                <a:sym typeface="Montserrat 2 Bold"/>
              </a:rPr>
              <a:t>AUTOMOTIVE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4">
            <a:extLst>
              <a:ext uri="{FF2B5EF4-FFF2-40B4-BE49-F238E27FC236}">
                <a16:creationId xmlns:a16="http://schemas.microsoft.com/office/drawing/2014/main" id="{D17A9F6E-6E46-C11F-8916-844D6B2C93A6}"/>
              </a:ext>
            </a:extLst>
          </p:cNvPr>
          <p:cNvSpPr/>
          <p:nvPr/>
        </p:nvSpPr>
        <p:spPr>
          <a:xfrm>
            <a:off x="-3" y="1"/>
            <a:ext cx="12192000" cy="6858000"/>
          </a:xfrm>
          <a:custGeom>
            <a:avLst/>
            <a:gdLst/>
            <a:ahLst/>
            <a:cxnLst/>
            <a:rect l="l" t="t" r="r" b="b"/>
            <a:pathLst>
              <a:path w="18549467" h="12358582">
                <a:moveTo>
                  <a:pt x="0" y="0"/>
                </a:moveTo>
                <a:lnTo>
                  <a:pt x="18549468" y="0"/>
                </a:lnTo>
                <a:lnTo>
                  <a:pt x="18549468" y="12358583"/>
                </a:lnTo>
                <a:lnTo>
                  <a:pt x="0" y="12358583"/>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11" name="Freeform 3">
            <a:extLst>
              <a:ext uri="{FF2B5EF4-FFF2-40B4-BE49-F238E27FC236}">
                <a16:creationId xmlns:a16="http://schemas.microsoft.com/office/drawing/2014/main" id="{77DAD952-AECA-9653-9CAA-F19257D92ACF}"/>
              </a:ext>
            </a:extLst>
          </p:cNvPr>
          <p:cNvSpPr>
            <a:spLocks noGrp="1" noRot="1" noMove="1" noResize="1" noEditPoints="1" noAdjustHandles="1" noChangeArrowheads="1" noChangeShapeType="1"/>
          </p:cNvSpPr>
          <p:nvPr/>
        </p:nvSpPr>
        <p:spPr>
          <a:xfrm>
            <a:off x="-3" y="1"/>
            <a:ext cx="12192003" cy="6858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50980"/>
            </a:srgbClr>
          </a:solidFill>
        </p:spPr>
        <p:txBody>
          <a:bodyPr/>
          <a:lstStyle/>
          <a:p>
            <a:endParaRPr lang="en-US" sz="1200"/>
          </a:p>
        </p:txBody>
      </p:sp>
      <p:sp>
        <p:nvSpPr>
          <p:cNvPr id="8" name="TextBox 8"/>
          <p:cNvSpPr txBox="1">
            <a:spLocks noGrp="1" noRot="1" noMove="1" noResize="1" noEditPoints="1" noAdjustHandles="1" noChangeArrowheads="1" noChangeShapeType="1"/>
          </p:cNvSpPr>
          <p:nvPr/>
        </p:nvSpPr>
        <p:spPr>
          <a:xfrm>
            <a:off x="685800" y="5831536"/>
            <a:ext cx="5897428" cy="346249"/>
          </a:xfrm>
          <a:prstGeom prst="rect">
            <a:avLst/>
          </a:prstGeom>
        </p:spPr>
        <p:txBody>
          <a:bodyPr lIns="0" tIns="0" rIns="0" bIns="0" rtlCol="0" anchor="t">
            <a:spAutoFit/>
          </a:bodyPr>
          <a:lstStyle/>
          <a:p>
            <a:pPr>
              <a:lnSpc>
                <a:spcPts val="2697"/>
              </a:lnSpc>
            </a:pPr>
            <a:r>
              <a:rPr lang="en-US" sz="2400" b="1">
                <a:solidFill>
                  <a:srgbClr val="FFFFFF"/>
                </a:solidFill>
                <a:latin typeface="Montserrat 2 Bold"/>
                <a:ea typeface="Montserrat 2 Bold"/>
                <a:cs typeface="Montserrat 2 Bold"/>
                <a:sym typeface="Montserrat 2 Bold"/>
              </a:rPr>
              <a:t>AUTOMOTIVE</a:t>
            </a:r>
          </a:p>
        </p:txBody>
      </p:sp>
      <p:sp>
        <p:nvSpPr>
          <p:cNvPr id="9" name="Freeform 9"/>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295193" y="0"/>
            <a:ext cx="5896807" cy="6858000"/>
          </a:xfrm>
          <a:custGeom>
            <a:avLst/>
            <a:gdLst/>
            <a:ahLst/>
            <a:cxnLst/>
            <a:rect l="l" t="t" r="r" b="b"/>
            <a:pathLst>
              <a:path w="8845211" h="10287000">
                <a:moveTo>
                  <a:pt x="0" y="0"/>
                </a:moveTo>
                <a:lnTo>
                  <a:pt x="8845211" y="0"/>
                </a:lnTo>
                <a:lnTo>
                  <a:pt x="8845211"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6295193" y="0"/>
            <a:ext cx="5896807" cy="6858000"/>
          </a:xfrm>
          <a:custGeom>
            <a:avLst/>
            <a:gdLst/>
            <a:ahLst/>
            <a:cxnLst/>
            <a:rect l="l" t="t" r="r" b="b"/>
            <a:pathLst>
              <a:path w="2329603" h="2724607">
                <a:moveTo>
                  <a:pt x="0" y="0"/>
                </a:moveTo>
                <a:lnTo>
                  <a:pt x="2329603" y="0"/>
                </a:lnTo>
                <a:lnTo>
                  <a:pt x="2329603" y="2724607"/>
                </a:lnTo>
                <a:lnTo>
                  <a:pt x="0" y="272460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Freeform 6"/>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Freeform 7"/>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835241" y="3791048"/>
            <a:ext cx="4639443" cy="527067"/>
          </a:xfrm>
          <a:prstGeom prst="rect">
            <a:avLst/>
          </a:prstGeom>
        </p:spPr>
        <p:txBody>
          <a:bodyPr lIns="0" tIns="0" rIns="0" bIns="0" rtlCol="0" anchor="t">
            <a:spAutoFit/>
          </a:bodyPr>
          <a:lstStyle/>
          <a:p>
            <a:pPr algn="just">
              <a:lnSpc>
                <a:spcPts val="1405"/>
              </a:lnSpc>
            </a:pPr>
            <a:r>
              <a:rPr lang="en-US" sz="1133">
                <a:solidFill>
                  <a:srgbClr val="183650"/>
                </a:solidFill>
                <a:latin typeface="Trebuchet MS"/>
                <a:ea typeface="Trebuchet MS"/>
                <a:cs typeface="Trebuchet MS"/>
                <a:sym typeface="Trebuchet MS"/>
              </a:rPr>
              <a:t>The automotive industry’s complex supply systems present a particular challenge and require expertise in information design, process planning and operations efficiency. </a:t>
            </a:r>
          </a:p>
        </p:txBody>
      </p:sp>
      <p:sp>
        <p:nvSpPr>
          <p:cNvPr id="9" name="TextBox 9"/>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AUTOMOTIVE</a:t>
            </a:r>
          </a:p>
        </p:txBody>
      </p:sp>
      <p:sp>
        <p:nvSpPr>
          <p:cNvPr id="10" name="TextBox 10"/>
          <p:cNvSpPr txBox="1"/>
          <p:nvPr/>
        </p:nvSpPr>
        <p:spPr>
          <a:xfrm>
            <a:off x="835241" y="2519241"/>
            <a:ext cx="4739716" cy="726866"/>
          </a:xfrm>
          <a:prstGeom prst="rect">
            <a:avLst/>
          </a:prstGeom>
        </p:spPr>
        <p:txBody>
          <a:bodyPr lIns="0" tIns="0" rIns="0" bIns="0" rtlCol="0" anchor="t">
            <a:spAutoFit/>
          </a:bodyPr>
          <a:lstStyle/>
          <a:p>
            <a:pPr>
              <a:lnSpc>
                <a:spcPts val="2880"/>
              </a:lnSpc>
            </a:pPr>
            <a:r>
              <a:rPr lang="en-US" sz="2400" b="1" dirty="0">
                <a:solidFill>
                  <a:srgbClr val="183650"/>
                </a:solidFill>
                <a:latin typeface="Montserrat 2 Bold"/>
                <a:ea typeface="Montserrat 2 Bold"/>
                <a:cs typeface="Montserrat 2 Bold"/>
                <a:sym typeface="Montserrat 2 Bold"/>
              </a:rPr>
              <a:t>TAILORED LOGISTICS FOR THE AUTOMOTIVE INDUSTRY</a:t>
            </a:r>
          </a:p>
        </p:txBody>
      </p:sp>
      <p:sp>
        <p:nvSpPr>
          <p:cNvPr id="11" name="TextBox 11"/>
          <p:cNvSpPr txBox="1"/>
          <p:nvPr/>
        </p:nvSpPr>
        <p:spPr>
          <a:xfrm>
            <a:off x="11476851" y="6153150"/>
            <a:ext cx="16030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36</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5715457" cy="6858000"/>
          </a:xfrm>
          <a:custGeom>
            <a:avLst/>
            <a:gdLst/>
            <a:ahLst/>
            <a:cxnLst/>
            <a:rect l="l" t="t" r="r" b="b"/>
            <a:pathLst>
              <a:path w="8573185" h="10287000">
                <a:moveTo>
                  <a:pt x="0" y="0"/>
                </a:moveTo>
                <a:lnTo>
                  <a:pt x="8573185" y="0"/>
                </a:lnTo>
                <a:lnTo>
                  <a:pt x="8573185"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p:nvPr/>
        </p:nvGrpSpPr>
        <p:grpSpPr>
          <a:xfrm>
            <a:off x="0" y="0"/>
            <a:ext cx="5715457" cy="6858000"/>
            <a:chOff x="0" y="0"/>
            <a:chExt cx="2257958" cy="2709333"/>
          </a:xfrm>
        </p:grpSpPr>
        <p:sp>
          <p:nvSpPr>
            <p:cNvPr id="4" name="Freeform 4"/>
            <p:cNvSpPr/>
            <p:nvPr/>
          </p:nvSpPr>
          <p:spPr>
            <a:xfrm>
              <a:off x="0" y="0"/>
              <a:ext cx="2257958" cy="2709333"/>
            </a:xfrm>
            <a:custGeom>
              <a:avLst/>
              <a:gdLst/>
              <a:ahLst/>
              <a:cxnLst/>
              <a:rect l="l" t="t" r="r" b="b"/>
              <a:pathLst>
                <a:path w="2257958" h="2709333">
                  <a:moveTo>
                    <a:pt x="0" y="0"/>
                  </a:moveTo>
                  <a:lnTo>
                    <a:pt x="2257958" y="0"/>
                  </a:lnTo>
                  <a:lnTo>
                    <a:pt x="2257958" y="2709333"/>
                  </a:lnTo>
                  <a:lnTo>
                    <a:pt x="0" y="2709333"/>
                  </a:lnTo>
                  <a:close/>
                </a:path>
              </a:pathLst>
            </a:custGeom>
            <a:solidFill>
              <a:srgbClr val="000000">
                <a:alpha val="10980"/>
              </a:srgbClr>
            </a:solidFill>
          </p:spPr>
          <p:txBody>
            <a:bodyPr/>
            <a:lstStyle/>
            <a:p>
              <a:endParaRPr lang="en-US" sz="1200"/>
            </a:p>
          </p:txBody>
        </p:sp>
        <p:sp>
          <p:nvSpPr>
            <p:cNvPr id="5" name="TextBox 5"/>
            <p:cNvSpPr txBox="1"/>
            <p:nvPr/>
          </p:nvSpPr>
          <p:spPr>
            <a:xfrm>
              <a:off x="0" y="-28575"/>
              <a:ext cx="2257958" cy="2737908"/>
            </a:xfrm>
            <a:prstGeom prst="rect">
              <a:avLst/>
            </a:prstGeom>
          </p:spPr>
          <p:txBody>
            <a:bodyPr lIns="33867" tIns="33867" rIns="33867" bIns="33867" rtlCol="0" anchor="ctr"/>
            <a:lstStyle/>
            <a:p>
              <a:pPr algn="ctr">
                <a:lnSpc>
                  <a:spcPts val="1435"/>
                </a:lnSpc>
              </a:pPr>
              <a:endParaRPr sz="1200"/>
            </a:p>
          </p:txBody>
        </p:sp>
      </p:grpSp>
      <p:sp>
        <p:nvSpPr>
          <p:cNvPr id="6" name="Freeform 6"/>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TextBox 7"/>
          <p:cNvSpPr txBox="1"/>
          <p:nvPr/>
        </p:nvSpPr>
        <p:spPr>
          <a:xfrm>
            <a:off x="7346828" y="3976619"/>
            <a:ext cx="3749878" cy="1783822"/>
          </a:xfrm>
          <a:prstGeom prst="rect">
            <a:avLst/>
          </a:prstGeom>
        </p:spPr>
        <p:txBody>
          <a:bodyPr lIns="0" tIns="0" rIns="0" bIns="0" rtlCol="0" anchor="t">
            <a:spAutoFit/>
          </a:bodyPr>
          <a:lstStyle/>
          <a:p>
            <a:pPr algn="just">
              <a:lnSpc>
                <a:spcPts val="1405"/>
              </a:lnSpc>
            </a:pPr>
            <a:r>
              <a:rPr lang="en-US" sz="1133" dirty="0">
                <a:solidFill>
                  <a:srgbClr val="183650"/>
                </a:solidFill>
                <a:latin typeface="Trebuchet MS"/>
                <a:ea typeface="Trebuchet MS"/>
                <a:cs typeface="Trebuchet MS"/>
                <a:sym typeface="Trebuchet MS"/>
              </a:rPr>
              <a:t>Our services deliver quality solutions with the best practice-value mix and with the flexibility demanded by the world’s leading automobile manufacturers. Our dedicated automotive specialists combine deep industry knowledge with hands-on experience in supply chain management, implementation, and execution.</a:t>
            </a:r>
          </a:p>
          <a:p>
            <a:pPr algn="just">
              <a:lnSpc>
                <a:spcPts val="1405"/>
              </a:lnSpc>
            </a:pPr>
            <a:endParaRPr lang="en-US" sz="1133" dirty="0">
              <a:solidFill>
                <a:srgbClr val="183650"/>
              </a:solidFill>
              <a:latin typeface="Trebuchet MS"/>
              <a:ea typeface="Trebuchet MS"/>
              <a:cs typeface="Trebuchet MS"/>
              <a:sym typeface="Trebuchet MS"/>
            </a:endParaRPr>
          </a:p>
          <a:p>
            <a:pPr algn="just">
              <a:lnSpc>
                <a:spcPts val="1405"/>
              </a:lnSpc>
            </a:pPr>
            <a:r>
              <a:rPr lang="en-US" sz="1133" dirty="0">
                <a:solidFill>
                  <a:srgbClr val="183650"/>
                </a:solidFill>
                <a:latin typeface="Trebuchet MS"/>
                <a:ea typeface="Trebuchet MS"/>
                <a:cs typeface="Trebuchet MS"/>
                <a:sym typeface="Trebuchet MS"/>
              </a:rPr>
              <a:t>Fracht works closely with your teams to design flexible, customized solutions that align with your production schedules and performance goals.</a:t>
            </a:r>
          </a:p>
        </p:txBody>
      </p:sp>
      <p:sp>
        <p:nvSpPr>
          <p:cNvPr id="8" name="TextBox 8"/>
          <p:cNvSpPr txBox="1"/>
          <p:nvPr/>
        </p:nvSpPr>
        <p:spPr>
          <a:xfrm>
            <a:off x="7346828" y="2358154"/>
            <a:ext cx="4288720" cy="1098762"/>
          </a:xfrm>
          <a:prstGeom prst="rect">
            <a:avLst/>
          </a:prstGeom>
        </p:spPr>
        <p:txBody>
          <a:bodyPr wrap="square" lIns="0" tIns="0" rIns="0" bIns="0" rtlCol="0" anchor="t">
            <a:spAutoFit/>
          </a:bodyPr>
          <a:lstStyle/>
          <a:p>
            <a:pPr>
              <a:lnSpc>
                <a:spcPts val="2880"/>
              </a:lnSpc>
            </a:pPr>
            <a:r>
              <a:rPr lang="en-US" sz="2400" b="1" dirty="0">
                <a:solidFill>
                  <a:srgbClr val="183650"/>
                </a:solidFill>
                <a:latin typeface="Montserrat 2 Bold"/>
                <a:ea typeface="Montserrat 2 Bold"/>
                <a:cs typeface="Montserrat 2 Bold"/>
                <a:sym typeface="Montserrat 2 Bold"/>
              </a:rPr>
              <a:t>UNLEASHING </a:t>
            </a:r>
          </a:p>
          <a:p>
            <a:pPr>
              <a:lnSpc>
                <a:spcPts val="2880"/>
              </a:lnSpc>
            </a:pPr>
            <a:r>
              <a:rPr lang="en-US" sz="2400" b="1" dirty="0">
                <a:solidFill>
                  <a:srgbClr val="183650"/>
                </a:solidFill>
                <a:latin typeface="Montserrat 2 Bold"/>
                <a:ea typeface="Montserrat 2 Bold"/>
                <a:cs typeface="Montserrat 2 Bold"/>
                <a:sym typeface="Montserrat 2 Bold"/>
              </a:rPr>
              <a:t>THE POWER </a:t>
            </a:r>
            <a:br>
              <a:rPr lang="en-US" sz="2400" b="1" dirty="0">
                <a:solidFill>
                  <a:srgbClr val="183650"/>
                </a:solidFill>
                <a:latin typeface="Montserrat 2 Bold"/>
                <a:ea typeface="Montserrat 2 Bold"/>
                <a:cs typeface="Montserrat 2 Bold"/>
                <a:sym typeface="Montserrat 2 Bold"/>
              </a:rPr>
            </a:br>
            <a:r>
              <a:rPr lang="en-US" sz="2400" b="1" dirty="0">
                <a:solidFill>
                  <a:srgbClr val="183650"/>
                </a:solidFill>
                <a:latin typeface="Montserrat 2 Bold"/>
                <a:ea typeface="Montserrat 2 Bold"/>
                <a:cs typeface="Montserrat 2 Bold"/>
                <a:sym typeface="Montserrat 2 Bold"/>
              </a:rPr>
              <a:t>OF EFFICIENCY </a:t>
            </a:r>
          </a:p>
        </p:txBody>
      </p:sp>
      <p:sp>
        <p:nvSpPr>
          <p:cNvPr id="9" name="TextBox 9"/>
          <p:cNvSpPr txBox="1"/>
          <p:nvPr/>
        </p:nvSpPr>
        <p:spPr>
          <a:xfrm>
            <a:off x="11478454" y="6153150"/>
            <a:ext cx="157094"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37</a:t>
            </a:r>
          </a:p>
        </p:txBody>
      </p:sp>
      <p:sp>
        <p:nvSpPr>
          <p:cNvPr id="11" name="Freeform 11"/>
          <p:cNvSpPr>
            <a:spLocks noGrp="1" noRot="1" noMove="1" noResize="1" noEditPoints="1" noAdjustHandles="1" noChangeArrowheads="1" noChangeShapeType="1"/>
          </p:cNvSpPr>
          <p:nvPr/>
        </p:nvSpPr>
        <p:spPr>
          <a:xfrm>
            <a:off x="0" y="0"/>
            <a:ext cx="5715457" cy="6858000"/>
          </a:xfrm>
          <a:custGeom>
            <a:avLst/>
            <a:gdLst/>
            <a:ahLst/>
            <a:cxnLst/>
            <a:rect l="l" t="t" r="r" b="b"/>
            <a:pathLst>
              <a:path w="2257958" h="2709333">
                <a:moveTo>
                  <a:pt x="0" y="0"/>
                </a:moveTo>
                <a:lnTo>
                  <a:pt x="2257958" y="0"/>
                </a:lnTo>
                <a:lnTo>
                  <a:pt x="2257958"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13" name="TextBox 13"/>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AUTOMOTIVE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1997" cy="6858000"/>
          </a:xfrm>
          <a:custGeom>
            <a:avLst/>
            <a:gdLst/>
            <a:ahLst/>
            <a:cxnLst/>
            <a:rect l="l" t="t" r="r" b="b"/>
            <a:pathLst>
              <a:path w="18535270" h="10664103">
                <a:moveTo>
                  <a:pt x="0" y="0"/>
                </a:moveTo>
                <a:lnTo>
                  <a:pt x="18535270" y="0"/>
                </a:lnTo>
                <a:lnTo>
                  <a:pt x="18535270" y="10664104"/>
                </a:lnTo>
                <a:lnTo>
                  <a:pt x="0" y="10664104"/>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4" name="Freeform 4"/>
          <p:cNvSpPr>
            <a:spLocks noGrp="1" noRot="1" noMove="1" noResize="1" noEditPoints="1" noAdjustHandles="1" noChangeArrowheads="1" noChangeShapeType="1"/>
          </p:cNvSpPr>
          <p:nvPr/>
        </p:nvSpPr>
        <p:spPr>
          <a:xfrm>
            <a:off x="2" y="0"/>
            <a:ext cx="12191997" cy="6858000"/>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6" name="Freeform 6"/>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685800" y="5445166"/>
            <a:ext cx="5897428" cy="859210"/>
          </a:xfrm>
          <a:prstGeom prst="rect">
            <a:avLst/>
          </a:prstGeom>
        </p:spPr>
        <p:txBody>
          <a:bodyPr lIns="0" tIns="0" rIns="0" bIns="0" rtlCol="0" anchor="t">
            <a:spAutoFit/>
          </a:bodyPr>
          <a:lstStyle/>
          <a:p>
            <a:pPr>
              <a:lnSpc>
                <a:spcPts val="6744"/>
              </a:lnSpc>
            </a:pPr>
            <a:r>
              <a:rPr lang="en-US" sz="6000" b="1" dirty="0">
                <a:solidFill>
                  <a:srgbClr val="FFFFFF"/>
                </a:solidFill>
                <a:latin typeface="Montserrat 2 Bold"/>
                <a:ea typeface="Montserrat 2 Bold"/>
                <a:cs typeface="Montserrat 2 Bold"/>
                <a:sym typeface="Montserrat 2 Bold"/>
              </a:rPr>
              <a:t>CHEMICALS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2">
            <a:extLst>
              <a:ext uri="{FF2B5EF4-FFF2-40B4-BE49-F238E27FC236}">
                <a16:creationId xmlns:a16="http://schemas.microsoft.com/office/drawing/2014/main" id="{BDFEAF6B-19EE-0818-6BF1-BE5B91A4EAB5}"/>
              </a:ext>
            </a:extLst>
          </p:cNvPr>
          <p:cNvSpPr/>
          <p:nvPr/>
        </p:nvSpPr>
        <p:spPr>
          <a:xfrm>
            <a:off x="0" y="0"/>
            <a:ext cx="12191997" cy="6858000"/>
          </a:xfrm>
          <a:custGeom>
            <a:avLst/>
            <a:gdLst/>
            <a:ahLst/>
            <a:cxnLst/>
            <a:rect l="l" t="t" r="r" b="b"/>
            <a:pathLst>
              <a:path w="18535270" h="10664103">
                <a:moveTo>
                  <a:pt x="0" y="0"/>
                </a:moveTo>
                <a:lnTo>
                  <a:pt x="18535270" y="0"/>
                </a:lnTo>
                <a:lnTo>
                  <a:pt x="18535270" y="10664104"/>
                </a:lnTo>
                <a:lnTo>
                  <a:pt x="0" y="10664104"/>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9" name="Freeform 4">
            <a:extLst>
              <a:ext uri="{FF2B5EF4-FFF2-40B4-BE49-F238E27FC236}">
                <a16:creationId xmlns:a16="http://schemas.microsoft.com/office/drawing/2014/main" id="{5CA286CE-46D9-C660-E77C-CB40BC58A7DA}"/>
              </a:ext>
            </a:extLst>
          </p:cNvPr>
          <p:cNvSpPr>
            <a:spLocks noGrp="1" noRot="1" noMove="1" noResize="1" noEditPoints="1" noAdjustHandles="1" noChangeArrowheads="1" noChangeShapeType="1"/>
          </p:cNvSpPr>
          <p:nvPr/>
        </p:nvSpPr>
        <p:spPr>
          <a:xfrm>
            <a:off x="2" y="0"/>
            <a:ext cx="12191997" cy="6858000"/>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685800" y="5831536"/>
            <a:ext cx="5897428" cy="346249"/>
          </a:xfrm>
          <a:prstGeom prst="rect">
            <a:avLst/>
          </a:prstGeom>
        </p:spPr>
        <p:txBody>
          <a:bodyPr lIns="0" tIns="0" rIns="0" bIns="0" rtlCol="0" anchor="t">
            <a:spAutoFit/>
          </a:bodyPr>
          <a:lstStyle/>
          <a:p>
            <a:pPr>
              <a:lnSpc>
                <a:spcPts val="2697"/>
              </a:lnSpc>
            </a:pPr>
            <a:r>
              <a:rPr lang="en-US" sz="2400" b="1">
                <a:solidFill>
                  <a:srgbClr val="FFFFFF"/>
                </a:solidFill>
                <a:latin typeface="Montserrat 2 Bold"/>
                <a:ea typeface="Montserrat 2 Bold"/>
                <a:cs typeface="Montserrat 2 Bold"/>
                <a:sym typeface="Montserrat 2 Bold"/>
              </a:rPr>
              <a:t>CHEMICALS</a:t>
            </a:r>
          </a:p>
        </p:txBody>
      </p:sp>
      <p:sp>
        <p:nvSpPr>
          <p:cNvPr id="7" name="Freeform 7"/>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003212" y="0"/>
            <a:ext cx="5188788" cy="6858000"/>
          </a:xfrm>
          <a:custGeom>
            <a:avLst/>
            <a:gdLst/>
            <a:ahLst/>
            <a:cxnLst/>
            <a:rect l="l" t="t" r="r" b="b"/>
            <a:pathLst>
              <a:path w="7783182" h="10287000">
                <a:moveTo>
                  <a:pt x="0" y="0"/>
                </a:moveTo>
                <a:lnTo>
                  <a:pt x="7783182" y="0"/>
                </a:lnTo>
                <a:lnTo>
                  <a:pt x="7783182"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 name="TextBox 5"/>
          <p:cNvSpPr txBox="1"/>
          <p:nvPr/>
        </p:nvSpPr>
        <p:spPr>
          <a:xfrm>
            <a:off x="835241" y="3154588"/>
            <a:ext cx="5213084" cy="1783822"/>
          </a:xfrm>
          <a:prstGeom prst="rect">
            <a:avLst/>
          </a:prstGeom>
        </p:spPr>
        <p:txBody>
          <a:bodyPr lIns="0" tIns="0" rIns="0" bIns="0" rtlCol="0" anchor="t">
            <a:spAutoFit/>
          </a:bodyPr>
          <a:lstStyle/>
          <a:p>
            <a:pPr algn="just">
              <a:lnSpc>
                <a:spcPts val="1405"/>
              </a:lnSpc>
            </a:pPr>
            <a:r>
              <a:rPr lang="en-US" sz="1133">
                <a:solidFill>
                  <a:srgbClr val="183650"/>
                </a:solidFill>
                <a:latin typeface="Trebuchet MS"/>
                <a:ea typeface="Trebuchet MS"/>
                <a:cs typeface="Trebuchet MS"/>
                <a:sym typeface="Trebuchet MS"/>
              </a:rPr>
              <a:t>Fracht’s dedicated chemical team designs, implements, and operates a wide array of complex and innovative chemical supply chain solutions around the world. These experienced supply chain professionals understand how to meet the strict safety and environmental requirements of the chemical industry, while at the same time delivering high-value solutions that accommodate our customers’ transportation needs.</a:t>
            </a:r>
          </a:p>
          <a:p>
            <a:pPr algn="just">
              <a:lnSpc>
                <a:spcPts val="1405"/>
              </a:lnSpc>
            </a:pPr>
            <a:endParaRPr lang="en-US" sz="1133">
              <a:solidFill>
                <a:srgbClr val="183650"/>
              </a:solidFill>
              <a:latin typeface="Trebuchet MS"/>
              <a:ea typeface="Trebuchet MS"/>
              <a:cs typeface="Trebuchet MS"/>
              <a:sym typeface="Trebuchet MS"/>
            </a:endParaRPr>
          </a:p>
          <a:p>
            <a:pPr algn="just">
              <a:lnSpc>
                <a:spcPts val="1405"/>
              </a:lnSpc>
            </a:pPr>
            <a:r>
              <a:rPr lang="en-US" sz="1133">
                <a:solidFill>
                  <a:srgbClr val="183650"/>
                </a:solidFill>
                <a:latin typeface="Trebuchet MS"/>
                <a:ea typeface="Trebuchet MS"/>
                <a:cs typeface="Trebuchet MS"/>
                <a:sym typeface="Trebuchet MS"/>
              </a:rPr>
              <a:t>We improve the overall effectiveness of the chemical supply chain by taking the necessary steps to maximize visibility while streamlining the flow of goods from origin to destination.</a:t>
            </a:r>
          </a:p>
        </p:txBody>
      </p:sp>
      <p:sp>
        <p:nvSpPr>
          <p:cNvPr id="6" name="TextBox 6"/>
          <p:cNvSpPr txBox="1"/>
          <p:nvPr/>
        </p:nvSpPr>
        <p:spPr>
          <a:xfrm>
            <a:off x="835241" y="1677524"/>
            <a:ext cx="5351459" cy="726802"/>
          </a:xfrm>
          <a:prstGeom prst="rect">
            <a:avLst/>
          </a:prstGeom>
        </p:spPr>
        <p:txBody>
          <a:bodyPr lIns="0" tIns="0" rIns="0" bIns="0" rtlCol="0" anchor="t">
            <a:spAutoFit/>
          </a:bodyPr>
          <a:lstStyle/>
          <a:p>
            <a:pPr>
              <a:lnSpc>
                <a:spcPts val="2879"/>
              </a:lnSpc>
            </a:pPr>
            <a:r>
              <a:rPr lang="en-US" sz="2399" b="1">
                <a:solidFill>
                  <a:srgbClr val="183650"/>
                </a:solidFill>
                <a:latin typeface="Montserrat 2 Bold"/>
                <a:ea typeface="Montserrat 2 Bold"/>
                <a:cs typeface="Montserrat 2 Bold"/>
                <a:sym typeface="Montserrat 2 Bold"/>
              </a:rPr>
              <a:t>UNLOCKING THE POTENTIAL OF YOUR CHEMICAL SUPPLY CHAIN </a:t>
            </a:r>
          </a:p>
        </p:txBody>
      </p:sp>
      <p:sp>
        <p:nvSpPr>
          <p:cNvPr id="7" name="TextBox 7"/>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CHEMICALS</a:t>
            </a:r>
          </a:p>
        </p:txBody>
      </p:sp>
      <p:sp>
        <p:nvSpPr>
          <p:cNvPr id="9" name="Freeform 9"/>
          <p:cNvSpPr>
            <a:spLocks noGrp="1" noRot="1" noMove="1" noResize="1" noEditPoints="1" noAdjustHandles="1" noChangeArrowheads="1" noChangeShapeType="1"/>
          </p:cNvSpPr>
          <p:nvPr/>
        </p:nvSpPr>
        <p:spPr>
          <a:xfrm>
            <a:off x="7003212" y="0"/>
            <a:ext cx="5188788" cy="6858000"/>
          </a:xfrm>
          <a:custGeom>
            <a:avLst/>
            <a:gdLst/>
            <a:ahLst/>
            <a:cxnLst/>
            <a:rect l="l" t="t" r="r" b="b"/>
            <a:pathLst>
              <a:path w="2049892" h="2709333">
                <a:moveTo>
                  <a:pt x="0" y="0"/>
                </a:moveTo>
                <a:lnTo>
                  <a:pt x="2049892" y="0"/>
                </a:lnTo>
                <a:lnTo>
                  <a:pt x="2049892"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11" name="TextBox 11"/>
          <p:cNvSpPr txBox="1"/>
          <p:nvPr/>
        </p:nvSpPr>
        <p:spPr>
          <a:xfrm>
            <a:off x="11467233" y="6153150"/>
            <a:ext cx="179536"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40</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5715457" cy="6858000"/>
          </a:xfrm>
          <a:custGeom>
            <a:avLst/>
            <a:gdLst/>
            <a:ahLst/>
            <a:cxnLst/>
            <a:rect l="l" t="t" r="r" b="b"/>
            <a:pathLst>
              <a:path w="8573185" h="10321953">
                <a:moveTo>
                  <a:pt x="0" y="0"/>
                </a:moveTo>
                <a:lnTo>
                  <a:pt x="8573185" y="0"/>
                </a:lnTo>
                <a:lnTo>
                  <a:pt x="8573185" y="10321953"/>
                </a:lnTo>
                <a:lnTo>
                  <a:pt x="0" y="10321953"/>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3" name="TextBox 3"/>
          <p:cNvSpPr txBox="1"/>
          <p:nvPr/>
        </p:nvSpPr>
        <p:spPr>
          <a:xfrm>
            <a:off x="6725049" y="1626486"/>
            <a:ext cx="4708027" cy="732123"/>
          </a:xfrm>
          <a:prstGeom prst="rect">
            <a:avLst/>
          </a:prstGeom>
        </p:spPr>
        <p:txBody>
          <a:bodyPr lIns="0" tIns="0" rIns="0" bIns="0" rtlCol="0" anchor="t">
            <a:spAutoFit/>
          </a:bodyPr>
          <a:lstStyle/>
          <a:p>
            <a:pPr>
              <a:lnSpc>
                <a:spcPts val="2881"/>
              </a:lnSpc>
            </a:pPr>
            <a:r>
              <a:rPr lang="en-US" sz="2401" b="1" dirty="0">
                <a:solidFill>
                  <a:srgbClr val="183650"/>
                </a:solidFill>
                <a:latin typeface="Montserrat 2 Bold"/>
                <a:ea typeface="Montserrat 2 Bold"/>
                <a:cs typeface="Montserrat 2 Bold"/>
                <a:sym typeface="Montserrat 2 Bold"/>
              </a:rPr>
              <a:t>SPECIALIZED </a:t>
            </a:r>
            <a:br>
              <a:rPr lang="en-US" sz="2401" b="1" dirty="0">
                <a:solidFill>
                  <a:srgbClr val="183650"/>
                </a:solidFill>
                <a:latin typeface="Montserrat 2 Bold"/>
                <a:ea typeface="Montserrat 2 Bold"/>
                <a:cs typeface="Montserrat 2 Bold"/>
                <a:sym typeface="Montserrat 2 Bold"/>
              </a:rPr>
            </a:br>
            <a:r>
              <a:rPr lang="en-US" sz="2401" b="1" dirty="0">
                <a:solidFill>
                  <a:srgbClr val="183650"/>
                </a:solidFill>
                <a:latin typeface="Montserrat 2 Bold"/>
                <a:ea typeface="Montserrat 2 Bold"/>
                <a:cs typeface="Montserrat 2 Bold"/>
                <a:sym typeface="Montserrat 2 Bold"/>
              </a:rPr>
              <a:t>SERVICES INCLUDE</a:t>
            </a:r>
          </a:p>
        </p:txBody>
      </p:sp>
      <p:sp>
        <p:nvSpPr>
          <p:cNvPr id="21" name="Freeform 16">
            <a:extLst>
              <a:ext uri="{FF2B5EF4-FFF2-40B4-BE49-F238E27FC236}">
                <a16:creationId xmlns:a16="http://schemas.microsoft.com/office/drawing/2014/main" id="{CEFE4CCA-93F0-FB68-B3EB-6A6255C5C81E}"/>
              </a:ext>
            </a:extLst>
          </p:cNvPr>
          <p:cNvSpPr>
            <a:spLocks noGrp="1" noRot="1" noMove="1" noResize="1" noEditPoints="1" noAdjustHandles="1" noChangeArrowheads="1" noChangeShapeType="1"/>
          </p:cNvSpPr>
          <p:nvPr/>
        </p:nvSpPr>
        <p:spPr>
          <a:xfrm>
            <a:off x="0" y="643"/>
            <a:ext cx="5715457" cy="6858000"/>
          </a:xfrm>
          <a:custGeom>
            <a:avLst/>
            <a:gdLst/>
            <a:ahLst/>
            <a:cxnLst/>
            <a:rect l="l" t="t" r="r" b="b"/>
            <a:pathLst>
              <a:path w="2257958" h="2709333">
                <a:moveTo>
                  <a:pt x="0" y="0"/>
                </a:moveTo>
                <a:lnTo>
                  <a:pt x="2257958" y="0"/>
                </a:lnTo>
                <a:lnTo>
                  <a:pt x="2257958"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grpSp>
        <p:nvGrpSpPr>
          <p:cNvPr id="4" name="Group 4"/>
          <p:cNvGrpSpPr/>
          <p:nvPr/>
        </p:nvGrpSpPr>
        <p:grpSpPr>
          <a:xfrm>
            <a:off x="6633177" y="2569800"/>
            <a:ext cx="4593083" cy="3258528"/>
            <a:chOff x="0" y="-28575"/>
            <a:chExt cx="9186165" cy="6517056"/>
          </a:xfrm>
        </p:grpSpPr>
        <p:sp>
          <p:nvSpPr>
            <p:cNvPr id="5" name="TextBox 5"/>
            <p:cNvSpPr txBox="1"/>
            <p:nvPr/>
          </p:nvSpPr>
          <p:spPr>
            <a:xfrm>
              <a:off x="0" y="3405351"/>
              <a:ext cx="9186165"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Temperature controlled units.</a:t>
              </a:r>
            </a:p>
          </p:txBody>
        </p:sp>
        <p:sp>
          <p:nvSpPr>
            <p:cNvPr id="6" name="TextBox 6"/>
            <p:cNvSpPr txBox="1"/>
            <p:nvPr/>
          </p:nvSpPr>
          <p:spPr>
            <a:xfrm>
              <a:off x="0" y="4092135"/>
              <a:ext cx="9186165"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ISO tanks.</a:t>
              </a:r>
            </a:p>
          </p:txBody>
        </p:sp>
        <p:sp>
          <p:nvSpPr>
            <p:cNvPr id="7" name="TextBox 7"/>
            <p:cNvSpPr txBox="1"/>
            <p:nvPr/>
          </p:nvSpPr>
          <p:spPr>
            <a:xfrm>
              <a:off x="0" y="4778921"/>
              <a:ext cx="9186165"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Transport - totes, drums, pails and more in-house.</a:t>
              </a:r>
            </a:p>
          </p:txBody>
        </p:sp>
        <p:sp>
          <p:nvSpPr>
            <p:cNvPr id="8" name="TextBox 8"/>
            <p:cNvSpPr txBox="1"/>
            <p:nvPr/>
          </p:nvSpPr>
          <p:spPr>
            <a:xfrm>
              <a:off x="0" y="5465705"/>
              <a:ext cx="9186165"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LCL consolidations.</a:t>
              </a:r>
            </a:p>
          </p:txBody>
        </p:sp>
        <p:sp>
          <p:nvSpPr>
            <p:cNvPr id="9" name="TextBox 9"/>
            <p:cNvSpPr txBox="1"/>
            <p:nvPr/>
          </p:nvSpPr>
          <p:spPr>
            <a:xfrm>
              <a:off x="0" y="6152491"/>
              <a:ext cx="9186165"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4PL solutions – reporting, track &amp; trace and other visibility tools.</a:t>
              </a:r>
            </a:p>
          </p:txBody>
        </p:sp>
        <p:sp>
          <p:nvSpPr>
            <p:cNvPr id="10" name="TextBox 10"/>
            <p:cNvSpPr txBox="1"/>
            <p:nvPr/>
          </p:nvSpPr>
          <p:spPr>
            <a:xfrm>
              <a:off x="0" y="-28575"/>
              <a:ext cx="5979509"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Repackaging.</a:t>
              </a:r>
            </a:p>
          </p:txBody>
        </p:sp>
        <p:sp>
          <p:nvSpPr>
            <p:cNvPr id="11" name="TextBox 11"/>
            <p:cNvSpPr txBox="1"/>
            <p:nvPr/>
          </p:nvSpPr>
          <p:spPr>
            <a:xfrm>
              <a:off x="0" y="658211"/>
              <a:ext cx="5979509"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DG handling &amp; Warehousing.</a:t>
              </a:r>
            </a:p>
          </p:txBody>
        </p:sp>
        <p:sp>
          <p:nvSpPr>
            <p:cNvPr id="12" name="TextBox 12"/>
            <p:cNvSpPr txBox="1"/>
            <p:nvPr/>
          </p:nvSpPr>
          <p:spPr>
            <a:xfrm>
              <a:off x="0" y="1344995"/>
              <a:ext cx="5979509"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Hazmat &amp; DG airfreight.</a:t>
              </a:r>
            </a:p>
          </p:txBody>
        </p:sp>
        <p:sp>
          <p:nvSpPr>
            <p:cNvPr id="13" name="TextBox 13"/>
            <p:cNvSpPr txBox="1"/>
            <p:nvPr/>
          </p:nvSpPr>
          <p:spPr>
            <a:xfrm>
              <a:off x="0" y="2031781"/>
              <a:ext cx="5979509"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Air Charters.</a:t>
              </a:r>
            </a:p>
          </p:txBody>
        </p:sp>
        <p:sp>
          <p:nvSpPr>
            <p:cNvPr id="14" name="TextBox 14"/>
            <p:cNvSpPr txBox="1"/>
            <p:nvPr/>
          </p:nvSpPr>
          <p:spPr>
            <a:xfrm>
              <a:off x="0" y="2718565"/>
              <a:ext cx="5979509"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Drumming.</a:t>
              </a:r>
            </a:p>
          </p:txBody>
        </p:sp>
      </p:grpSp>
      <p:sp>
        <p:nvSpPr>
          <p:cNvPr id="18" name="TextBox 18"/>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CHEMICALS</a:t>
            </a:r>
          </a:p>
        </p:txBody>
      </p:sp>
      <p:sp>
        <p:nvSpPr>
          <p:cNvPr id="19" name="TextBox 19"/>
          <p:cNvSpPr txBox="1"/>
          <p:nvPr/>
        </p:nvSpPr>
        <p:spPr>
          <a:xfrm>
            <a:off x="11487270" y="6153150"/>
            <a:ext cx="139462"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41</a:t>
            </a:r>
          </a:p>
        </p:txBody>
      </p:sp>
      <p:sp>
        <p:nvSpPr>
          <p:cNvPr id="20" name="Freeform 20"/>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0" y="-72330"/>
            <a:ext cx="12192000" cy="6930330"/>
            <a:chOff x="0" y="-28575"/>
            <a:chExt cx="4816593" cy="2737908"/>
          </a:xfrm>
        </p:grpSpPr>
        <p:sp>
          <p:nvSpPr>
            <p:cNvPr id="4" name="Freeform 4"/>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435"/>
                </a:lnSpc>
              </a:pPr>
              <a:endParaRPr sz="1200"/>
            </a:p>
          </p:txBody>
        </p:sp>
      </p:grpSp>
      <p:sp>
        <p:nvSpPr>
          <p:cNvPr id="6" name="TextBox 6"/>
          <p:cNvSpPr txBox="1">
            <a:spLocks noGrp="1" noRot="1" noMove="1" noResize="1" noEditPoints="1" noAdjustHandles="1" noChangeArrowheads="1" noChangeShapeType="1"/>
          </p:cNvSpPr>
          <p:nvPr/>
        </p:nvSpPr>
        <p:spPr>
          <a:xfrm>
            <a:off x="685801" y="5307838"/>
            <a:ext cx="11196815" cy="859210"/>
          </a:xfrm>
          <a:prstGeom prst="rect">
            <a:avLst/>
          </a:prstGeom>
        </p:spPr>
        <p:txBody>
          <a:bodyPr lIns="0" tIns="0" rIns="0" bIns="0" rtlCol="0" anchor="t">
            <a:spAutoFit/>
          </a:bodyPr>
          <a:lstStyle/>
          <a:p>
            <a:pPr>
              <a:lnSpc>
                <a:spcPts val="6744"/>
              </a:lnSpc>
            </a:pPr>
            <a:r>
              <a:rPr lang="en-US" sz="6000" b="1">
                <a:solidFill>
                  <a:srgbClr val="FFFFFF"/>
                </a:solidFill>
                <a:latin typeface="Montserrat 2 Bold"/>
                <a:ea typeface="Montserrat 2 Bold"/>
                <a:cs typeface="Montserrat 2 Bold"/>
                <a:sym typeface="Montserrat 2 Bold"/>
              </a:rPr>
              <a:t>CUSTOMS BROKERAGE</a:t>
            </a:r>
          </a:p>
        </p:txBody>
      </p:sp>
      <p:sp>
        <p:nvSpPr>
          <p:cNvPr id="7" name="Freeform 7"/>
          <p:cNvSpPr>
            <a:spLocks noGrp="1" noRot="1" noMove="1" noResize="1" noEditPoints="1" noAdjustHandles="1" noChangeArrowheads="1" noChangeShapeType="1"/>
          </p:cNvSpPr>
          <p:nvPr/>
        </p:nvSpPr>
        <p:spPr>
          <a:xfrm>
            <a:off x="787400" y="7874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0" y="0"/>
            <a:ext cx="12192000" cy="6858000"/>
            <a:chOff x="0" y="0"/>
            <a:chExt cx="4816593" cy="2709333"/>
          </a:xfrm>
        </p:grpSpPr>
        <p:sp>
          <p:nvSpPr>
            <p:cNvPr id="4" name="Freeform 4"/>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435"/>
                </a:lnSpc>
              </a:pPr>
              <a:endParaRPr sz="1200"/>
            </a:p>
          </p:txBody>
        </p:sp>
      </p:grpSp>
      <p:sp>
        <p:nvSpPr>
          <p:cNvPr id="6" name="TextBox 6"/>
          <p:cNvSpPr txBox="1">
            <a:spLocks noGrp="1" noRot="1" noMove="1" noResize="1" noEditPoints="1" noAdjustHandles="1" noChangeArrowheads="1" noChangeShapeType="1"/>
          </p:cNvSpPr>
          <p:nvPr/>
        </p:nvSpPr>
        <p:spPr>
          <a:xfrm>
            <a:off x="685801" y="5831536"/>
            <a:ext cx="11196815" cy="346249"/>
          </a:xfrm>
          <a:prstGeom prst="rect">
            <a:avLst/>
          </a:prstGeom>
        </p:spPr>
        <p:txBody>
          <a:bodyPr lIns="0" tIns="0" rIns="0" bIns="0" rtlCol="0" anchor="t">
            <a:spAutoFit/>
          </a:bodyPr>
          <a:lstStyle/>
          <a:p>
            <a:pPr>
              <a:lnSpc>
                <a:spcPts val="2697"/>
              </a:lnSpc>
            </a:pPr>
            <a:r>
              <a:rPr lang="en-US" sz="2400" b="1">
                <a:solidFill>
                  <a:srgbClr val="FFFFFF"/>
                </a:solidFill>
                <a:latin typeface="Montserrat 2 Bold"/>
                <a:ea typeface="Montserrat 2 Bold"/>
                <a:cs typeface="Montserrat 2 Bold"/>
                <a:sym typeface="Montserrat 2 Bold"/>
              </a:rPr>
              <a:t>CUSTOMS BROKERAGE</a:t>
            </a:r>
          </a:p>
        </p:txBody>
      </p:sp>
      <p:sp>
        <p:nvSpPr>
          <p:cNvPr id="7" name="Freeform 7"/>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p:nvPr/>
        </p:nvSpPr>
        <p:spPr>
          <a:xfrm>
            <a:off x="0" y="-3481"/>
            <a:ext cx="6345747" cy="6858000"/>
          </a:xfrm>
          <a:custGeom>
            <a:avLst/>
            <a:gdLst/>
            <a:ahLst/>
            <a:cxnLst/>
            <a:rect l="l" t="t" r="r" b="b"/>
            <a:pathLst>
              <a:path w="9518620" h="10306219">
                <a:moveTo>
                  <a:pt x="0" y="0"/>
                </a:moveTo>
                <a:lnTo>
                  <a:pt x="9518620" y="0"/>
                </a:lnTo>
                <a:lnTo>
                  <a:pt x="9518620" y="10306219"/>
                </a:lnTo>
                <a:lnTo>
                  <a:pt x="0" y="10306219"/>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 name="Freeform 5"/>
          <p:cNvSpPr>
            <a:spLocks noGrp="1" noRot="1" noMove="1" noResize="1" noEditPoints="1" noAdjustHandles="1" noChangeArrowheads="1" noChangeShapeType="1"/>
          </p:cNvSpPr>
          <p:nvPr/>
        </p:nvSpPr>
        <p:spPr>
          <a:xfrm>
            <a:off x="-1" y="13313"/>
            <a:ext cx="6345747" cy="6852323"/>
          </a:xfrm>
          <a:custGeom>
            <a:avLst/>
            <a:gdLst/>
            <a:ahLst/>
            <a:cxnLst/>
            <a:rect l="l" t="t" r="r" b="b"/>
            <a:pathLst>
              <a:path w="2506962" h="2709333">
                <a:moveTo>
                  <a:pt x="0" y="0"/>
                </a:moveTo>
                <a:lnTo>
                  <a:pt x="2506962" y="0"/>
                </a:lnTo>
                <a:lnTo>
                  <a:pt x="2506962"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CUSTOMS BROKERAGE</a:t>
            </a:r>
          </a:p>
        </p:txBody>
      </p:sp>
      <p:sp>
        <p:nvSpPr>
          <p:cNvPr id="8" name="TextBox 8"/>
          <p:cNvSpPr txBox="1"/>
          <p:nvPr/>
        </p:nvSpPr>
        <p:spPr>
          <a:xfrm>
            <a:off x="7216682" y="3230853"/>
            <a:ext cx="3863694" cy="2142894"/>
          </a:xfrm>
          <a:prstGeom prst="rect">
            <a:avLst/>
          </a:prstGeom>
        </p:spPr>
        <p:txBody>
          <a:bodyPr wrap="square" lIns="0" tIns="0" rIns="0" bIns="0" rtlCol="0" anchor="t">
            <a:spAutoFit/>
          </a:bodyPr>
          <a:lstStyle/>
          <a:p>
            <a:pPr algn="just">
              <a:lnSpc>
                <a:spcPts val="1405"/>
              </a:lnSpc>
            </a:pPr>
            <a:r>
              <a:rPr lang="en-US" sz="1133" spc="10" dirty="0">
                <a:solidFill>
                  <a:srgbClr val="183650"/>
                </a:solidFill>
                <a:latin typeface="Trebuchet MS"/>
                <a:ea typeface="Trebuchet MS"/>
                <a:cs typeface="Trebuchet MS"/>
                <a:sym typeface="Trebuchet MS"/>
              </a:rPr>
              <a:t>We understand that customs regulations are complex and numerous, and compliance is essential to maintaining smooth international trade.</a:t>
            </a:r>
          </a:p>
          <a:p>
            <a:pPr algn="just">
              <a:lnSpc>
                <a:spcPts val="1405"/>
              </a:lnSpc>
            </a:pPr>
            <a:endParaRPr lang="en-US" sz="1133" spc="10" dirty="0">
              <a:solidFill>
                <a:srgbClr val="183650"/>
              </a:solidFill>
              <a:latin typeface="Trebuchet MS"/>
              <a:ea typeface="Trebuchet MS"/>
              <a:cs typeface="Trebuchet MS"/>
              <a:sym typeface="Trebuchet MS"/>
            </a:endParaRPr>
          </a:p>
          <a:p>
            <a:pPr algn="just">
              <a:lnSpc>
                <a:spcPts val="1405"/>
              </a:lnSpc>
            </a:pPr>
            <a:r>
              <a:rPr lang="en-US" sz="1133" spc="10" dirty="0">
                <a:solidFill>
                  <a:srgbClr val="183650"/>
                </a:solidFill>
                <a:latin typeface="Trebuchet MS"/>
                <a:ea typeface="Trebuchet MS"/>
                <a:cs typeface="Trebuchet MS"/>
                <a:sym typeface="Trebuchet MS"/>
              </a:rPr>
              <a:t>With our extensive knowledge, attention to detail, and commitment to compliance, we streamline your customs clearance process.</a:t>
            </a:r>
          </a:p>
          <a:p>
            <a:pPr algn="just">
              <a:lnSpc>
                <a:spcPts val="1405"/>
              </a:lnSpc>
            </a:pPr>
            <a:br>
              <a:rPr lang="en-US" sz="1133" spc="10" dirty="0">
                <a:solidFill>
                  <a:srgbClr val="183650"/>
                </a:solidFill>
                <a:latin typeface="Trebuchet MS"/>
                <a:ea typeface="Trebuchet MS"/>
                <a:cs typeface="Trebuchet MS"/>
                <a:sym typeface="Trebuchet MS"/>
              </a:rPr>
            </a:br>
            <a:endParaRPr lang="en-US" sz="1133" spc="10" dirty="0">
              <a:solidFill>
                <a:srgbClr val="183650"/>
              </a:solidFill>
              <a:latin typeface="Trebuchet MS"/>
              <a:ea typeface="Trebuchet MS"/>
              <a:cs typeface="Trebuchet MS"/>
              <a:sym typeface="Trebuchet MS"/>
            </a:endParaRPr>
          </a:p>
          <a:p>
            <a:pPr algn="just">
              <a:lnSpc>
                <a:spcPts val="1405"/>
              </a:lnSpc>
            </a:pPr>
            <a:r>
              <a:rPr lang="en-US" sz="1133" spc="10" dirty="0">
                <a:solidFill>
                  <a:srgbClr val="183650"/>
                </a:solidFill>
                <a:latin typeface="Trebuchet MS"/>
                <a:ea typeface="Trebuchet MS"/>
                <a:cs typeface="Trebuchet MS"/>
                <a:sym typeface="Trebuchet MS"/>
              </a:rPr>
              <a:t>Our expert customs teams ensure your goods cross international borders without any problem and that your customs clearance operations run as smoothly as possible.</a:t>
            </a:r>
          </a:p>
        </p:txBody>
      </p:sp>
      <p:sp>
        <p:nvSpPr>
          <p:cNvPr id="9" name="TextBox 9"/>
          <p:cNvSpPr txBox="1"/>
          <p:nvPr/>
        </p:nvSpPr>
        <p:spPr>
          <a:xfrm>
            <a:off x="7216682" y="1818639"/>
            <a:ext cx="4530485" cy="726866"/>
          </a:xfrm>
          <a:prstGeom prst="rect">
            <a:avLst/>
          </a:prstGeom>
        </p:spPr>
        <p:txBody>
          <a:bodyPr lIns="0" tIns="0" rIns="0" bIns="0" rtlCol="0" anchor="t">
            <a:spAutoFit/>
          </a:bodyPr>
          <a:lstStyle/>
          <a:p>
            <a:pPr>
              <a:lnSpc>
                <a:spcPts val="2880"/>
              </a:lnSpc>
            </a:pPr>
            <a:r>
              <a:rPr lang="en-US" sz="2400" b="1" dirty="0">
                <a:solidFill>
                  <a:srgbClr val="183650"/>
                </a:solidFill>
                <a:latin typeface="Montserrat 2 Bold"/>
                <a:ea typeface="Montserrat 2 Bold"/>
                <a:cs typeface="Montserrat 2 Bold"/>
                <a:sym typeface="Montserrat 2 Bold"/>
              </a:rPr>
              <a:t>CHOOSE A SEAMLESS </a:t>
            </a:r>
            <a:br>
              <a:rPr lang="en-US" sz="2400" b="1" dirty="0">
                <a:solidFill>
                  <a:srgbClr val="183650"/>
                </a:solidFill>
                <a:latin typeface="Montserrat 2 Bold"/>
                <a:ea typeface="Montserrat 2 Bold"/>
                <a:cs typeface="Montserrat 2 Bold"/>
                <a:sym typeface="Montserrat 2 Bold"/>
              </a:rPr>
            </a:br>
            <a:r>
              <a:rPr lang="en-US" sz="2400" b="1" dirty="0">
                <a:solidFill>
                  <a:srgbClr val="183650"/>
                </a:solidFill>
                <a:latin typeface="Montserrat 2 Bold"/>
                <a:ea typeface="Montserrat 2 Bold"/>
                <a:cs typeface="Montserrat 2 Bold"/>
                <a:sym typeface="Montserrat 2 Bold"/>
              </a:rPr>
              <a:t>CUSTOMS COMPLIANCE</a:t>
            </a:r>
          </a:p>
        </p:txBody>
      </p:sp>
      <p:sp>
        <p:nvSpPr>
          <p:cNvPr id="10" name="TextBox 13">
            <a:extLst>
              <a:ext uri="{FF2B5EF4-FFF2-40B4-BE49-F238E27FC236}">
                <a16:creationId xmlns:a16="http://schemas.microsoft.com/office/drawing/2014/main" id="{F570D1D8-6F53-B1B2-C520-9701327A1552}"/>
              </a:ext>
            </a:extLst>
          </p:cNvPr>
          <p:cNvSpPr txBox="1"/>
          <p:nvPr/>
        </p:nvSpPr>
        <p:spPr>
          <a:xfrm>
            <a:off x="11377688" y="6153150"/>
            <a:ext cx="179536"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44</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p:nvPr/>
        </p:nvSpPr>
        <p:spPr>
          <a:xfrm>
            <a:off x="0" y="-12813"/>
            <a:ext cx="6345747" cy="6870813"/>
          </a:xfrm>
          <a:custGeom>
            <a:avLst/>
            <a:gdLst/>
            <a:ahLst/>
            <a:cxnLst/>
            <a:rect l="l" t="t" r="r" b="b"/>
            <a:pathLst>
              <a:path w="9518620" h="10306219">
                <a:moveTo>
                  <a:pt x="0" y="0"/>
                </a:moveTo>
                <a:lnTo>
                  <a:pt x="9518620" y="0"/>
                </a:lnTo>
                <a:lnTo>
                  <a:pt x="9518620" y="10306219"/>
                </a:lnTo>
                <a:lnTo>
                  <a:pt x="0" y="10306219"/>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2" name="Freeform 5">
            <a:extLst>
              <a:ext uri="{FF2B5EF4-FFF2-40B4-BE49-F238E27FC236}">
                <a16:creationId xmlns:a16="http://schemas.microsoft.com/office/drawing/2014/main" id="{72B38F5A-07FD-48D2-C10D-ECF2A5D56679}"/>
              </a:ext>
            </a:extLst>
          </p:cNvPr>
          <p:cNvSpPr>
            <a:spLocks noGrp="1" noRot="1" noMove="1" noResize="1" noEditPoints="1" noAdjustHandles="1" noChangeArrowheads="1" noChangeShapeType="1"/>
          </p:cNvSpPr>
          <p:nvPr/>
        </p:nvSpPr>
        <p:spPr>
          <a:xfrm>
            <a:off x="0" y="0"/>
            <a:ext cx="6345747" cy="6858000"/>
          </a:xfrm>
          <a:custGeom>
            <a:avLst/>
            <a:gdLst/>
            <a:ahLst/>
            <a:cxnLst/>
            <a:rect l="l" t="t" r="r" b="b"/>
            <a:pathLst>
              <a:path w="2506962" h="2709333">
                <a:moveTo>
                  <a:pt x="0" y="0"/>
                </a:moveTo>
                <a:lnTo>
                  <a:pt x="2506962" y="0"/>
                </a:lnTo>
                <a:lnTo>
                  <a:pt x="2506962"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CUSTOMS BROKERAGE</a:t>
            </a:r>
          </a:p>
        </p:txBody>
      </p:sp>
      <p:sp>
        <p:nvSpPr>
          <p:cNvPr id="8" name="TextBox 8"/>
          <p:cNvSpPr txBox="1"/>
          <p:nvPr/>
        </p:nvSpPr>
        <p:spPr>
          <a:xfrm>
            <a:off x="7161768" y="2940683"/>
            <a:ext cx="4162561" cy="347531"/>
          </a:xfrm>
          <a:prstGeom prst="rect">
            <a:avLst/>
          </a:prstGeom>
        </p:spPr>
        <p:txBody>
          <a:bodyPr lIns="0" tIns="0" rIns="0" bIns="0" rtlCol="0" anchor="t">
            <a:spAutoFit/>
          </a:bodyPr>
          <a:lstStyle/>
          <a:p>
            <a:pPr algn="just">
              <a:lnSpc>
                <a:spcPts val="1405"/>
              </a:lnSpc>
            </a:pPr>
            <a:r>
              <a:rPr lang="en-US" sz="1133" spc="10">
                <a:solidFill>
                  <a:srgbClr val="183650"/>
                </a:solidFill>
                <a:latin typeface="Trebuchet MS"/>
                <a:ea typeface="Trebuchet MS"/>
                <a:cs typeface="Trebuchet MS"/>
                <a:sym typeface="Trebuchet MS"/>
              </a:rPr>
              <a:t>From documentation to customs duty payment, we handle every step, allowing you to focus on your core business.</a:t>
            </a:r>
          </a:p>
        </p:txBody>
      </p:sp>
      <p:sp>
        <p:nvSpPr>
          <p:cNvPr id="9" name="TextBox 9"/>
          <p:cNvSpPr txBox="1"/>
          <p:nvPr/>
        </p:nvSpPr>
        <p:spPr>
          <a:xfrm>
            <a:off x="7161768" y="1718531"/>
            <a:ext cx="4530485" cy="726866"/>
          </a:xfrm>
          <a:prstGeom prst="rect">
            <a:avLst/>
          </a:prstGeom>
        </p:spPr>
        <p:txBody>
          <a:bodyPr lIns="0" tIns="0" rIns="0" bIns="0" rtlCol="0" anchor="t">
            <a:spAutoFit/>
          </a:bodyPr>
          <a:lstStyle/>
          <a:p>
            <a:pPr>
              <a:lnSpc>
                <a:spcPts val="2880"/>
              </a:lnSpc>
            </a:pPr>
            <a:r>
              <a:rPr lang="en-US" sz="2400" b="1" dirty="0">
                <a:solidFill>
                  <a:srgbClr val="183650"/>
                </a:solidFill>
                <a:latin typeface="Montserrat 2 Bold"/>
                <a:ea typeface="Montserrat 2 Bold"/>
                <a:cs typeface="Montserrat 2 Bold"/>
                <a:sym typeface="Montserrat 2 Bold"/>
              </a:rPr>
              <a:t>OUR SERVICES, FOR BOTH </a:t>
            </a:r>
            <a:br>
              <a:rPr lang="en-US" sz="2400" b="1" dirty="0">
                <a:solidFill>
                  <a:srgbClr val="183650"/>
                </a:solidFill>
                <a:latin typeface="Montserrat 2 Bold"/>
                <a:ea typeface="Montserrat 2 Bold"/>
                <a:cs typeface="Montserrat 2 Bold"/>
                <a:sym typeface="Montserrat 2 Bold"/>
              </a:rPr>
            </a:br>
            <a:r>
              <a:rPr lang="en-US" sz="2400" b="1" dirty="0">
                <a:solidFill>
                  <a:srgbClr val="183650"/>
                </a:solidFill>
                <a:latin typeface="Montserrat 2 Bold"/>
                <a:ea typeface="Montserrat 2 Bold"/>
                <a:cs typeface="Montserrat 2 Bold"/>
                <a:sym typeface="Montserrat 2 Bold"/>
              </a:rPr>
              <a:t>IMPORT AND EXPORT</a:t>
            </a:r>
          </a:p>
        </p:txBody>
      </p:sp>
      <p:sp>
        <p:nvSpPr>
          <p:cNvPr id="10" name="TextBox 10"/>
          <p:cNvSpPr txBox="1"/>
          <p:nvPr/>
        </p:nvSpPr>
        <p:spPr>
          <a:xfrm>
            <a:off x="7085542" y="3571869"/>
            <a:ext cx="4420658" cy="1963358"/>
          </a:xfrm>
          <a:prstGeom prst="rect">
            <a:avLst/>
          </a:prstGeom>
        </p:spPr>
        <p:txBody>
          <a:bodyPr lIns="0" tIns="0" rIns="0" bIns="0" rtlCol="0" anchor="t">
            <a:spAutoFit/>
          </a:bodyPr>
          <a:lstStyle/>
          <a:p>
            <a:pPr marL="244698" lvl="1" indent="-122349">
              <a:lnSpc>
                <a:spcPts val="1405"/>
              </a:lnSpc>
              <a:buFont typeface="Arial"/>
              <a:buChar char="•"/>
            </a:pPr>
            <a:r>
              <a:rPr lang="en-US" sz="1133" spc="10">
                <a:solidFill>
                  <a:srgbClr val="183650"/>
                </a:solidFill>
                <a:latin typeface="Trebuchet MS"/>
                <a:ea typeface="Trebuchet MS"/>
                <a:cs typeface="Trebuchet MS"/>
                <a:sym typeface="Trebuchet MS"/>
              </a:rPr>
              <a:t>Analysis and optimization of duties and taxes.</a:t>
            </a:r>
          </a:p>
          <a:p>
            <a:pPr>
              <a:lnSpc>
                <a:spcPts val="1405"/>
              </a:lnSpc>
            </a:pPr>
            <a:endParaRPr lang="en-US" sz="1133" spc="1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a:solidFill>
                  <a:srgbClr val="183650"/>
                </a:solidFill>
                <a:latin typeface="Trebuchet MS"/>
                <a:ea typeface="Trebuchet MS"/>
                <a:cs typeface="Trebuchet MS"/>
                <a:sym typeface="Trebuchet MS"/>
              </a:rPr>
              <a:t>Customs duty management.</a:t>
            </a:r>
          </a:p>
          <a:p>
            <a:pPr>
              <a:lnSpc>
                <a:spcPts val="1405"/>
              </a:lnSpc>
            </a:pPr>
            <a:endParaRPr lang="en-US" sz="1133" spc="1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a:solidFill>
                  <a:srgbClr val="183650"/>
                </a:solidFill>
                <a:latin typeface="Trebuchet MS"/>
                <a:ea typeface="Trebuchet MS"/>
                <a:cs typeface="Trebuchet MS"/>
                <a:sym typeface="Trebuchet MS"/>
              </a:rPr>
              <a:t>VAT and excise duty management.</a:t>
            </a:r>
          </a:p>
          <a:p>
            <a:pPr>
              <a:lnSpc>
                <a:spcPts val="1405"/>
              </a:lnSpc>
            </a:pPr>
            <a:endParaRPr lang="en-US" sz="1133" spc="1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a:solidFill>
                  <a:srgbClr val="183650"/>
                </a:solidFill>
                <a:latin typeface="Trebuchet MS"/>
                <a:ea typeface="Trebuchet MS"/>
                <a:cs typeface="Trebuchet MS"/>
                <a:sym typeface="Trebuchet MS"/>
              </a:rPr>
              <a:t>Assistance with customs classification of goods.</a:t>
            </a:r>
          </a:p>
          <a:p>
            <a:pPr>
              <a:lnSpc>
                <a:spcPts val="1405"/>
              </a:lnSpc>
            </a:pPr>
            <a:endParaRPr lang="en-US" sz="1133" spc="1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a:solidFill>
                  <a:srgbClr val="183650"/>
                </a:solidFill>
                <a:latin typeface="Trebuchet MS"/>
                <a:ea typeface="Trebuchet MS"/>
                <a:cs typeface="Trebuchet MS"/>
                <a:sym typeface="Trebuchet MS"/>
              </a:rPr>
              <a:t>Duty refund assistance.</a:t>
            </a:r>
          </a:p>
          <a:p>
            <a:pPr>
              <a:lnSpc>
                <a:spcPts val="1405"/>
              </a:lnSpc>
            </a:pPr>
            <a:endParaRPr lang="en-US" sz="1133" spc="1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a:solidFill>
                  <a:srgbClr val="183650"/>
                </a:solidFill>
                <a:latin typeface="Trebuchet MS"/>
                <a:ea typeface="Trebuchet MS"/>
                <a:cs typeface="Trebuchet MS"/>
                <a:sym typeface="Trebuchet MS"/>
              </a:rPr>
              <a:t>Audit.</a:t>
            </a:r>
          </a:p>
        </p:txBody>
      </p:sp>
      <p:sp>
        <p:nvSpPr>
          <p:cNvPr id="11" name="TextBox 13">
            <a:extLst>
              <a:ext uri="{FF2B5EF4-FFF2-40B4-BE49-F238E27FC236}">
                <a16:creationId xmlns:a16="http://schemas.microsoft.com/office/drawing/2014/main" id="{8986E67D-3C21-80A9-327F-1E4A9FD94486}"/>
              </a:ext>
            </a:extLst>
          </p:cNvPr>
          <p:cNvSpPr txBox="1"/>
          <p:nvPr/>
        </p:nvSpPr>
        <p:spPr>
          <a:xfrm>
            <a:off x="11384100" y="6153150"/>
            <a:ext cx="166712"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45</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a:off x="7956173" y="0"/>
            <a:ext cx="4235827" cy="6858000"/>
          </a:xfrm>
          <a:custGeom>
            <a:avLst/>
            <a:gdLst/>
            <a:ahLst/>
            <a:cxnLst/>
            <a:rect l="l" t="t" r="r" b="b"/>
            <a:pathLst>
              <a:path w="6353741" h="10287000">
                <a:moveTo>
                  <a:pt x="0" y="0"/>
                </a:moveTo>
                <a:lnTo>
                  <a:pt x="6353741" y="0"/>
                </a:lnTo>
                <a:lnTo>
                  <a:pt x="6353741" y="10287000"/>
                </a:lnTo>
                <a:lnTo>
                  <a:pt x="0" y="1028700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TextBox 4"/>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CUSTOMS BROKERAGE</a:t>
            </a:r>
          </a:p>
        </p:txBody>
      </p:sp>
      <p:sp>
        <p:nvSpPr>
          <p:cNvPr id="5" name="TextBox 5"/>
          <p:cNvSpPr txBox="1"/>
          <p:nvPr/>
        </p:nvSpPr>
        <p:spPr>
          <a:xfrm>
            <a:off x="11488071" y="6153150"/>
            <a:ext cx="137858" cy="180370"/>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46</a:t>
            </a:r>
          </a:p>
        </p:txBody>
      </p:sp>
      <p:sp>
        <p:nvSpPr>
          <p:cNvPr id="6" name="Freeform 6"/>
          <p:cNvSpPr/>
          <p:nvPr/>
        </p:nvSpPr>
        <p:spPr>
          <a:xfrm>
            <a:off x="9738880" y="362531"/>
            <a:ext cx="1767320" cy="300445"/>
          </a:xfrm>
          <a:custGeom>
            <a:avLst/>
            <a:gdLst/>
            <a:ahLst/>
            <a:cxnLst/>
            <a:rect l="l" t="t" r="r" b="b"/>
            <a:pathLst>
              <a:path w="2650980" h="450667">
                <a:moveTo>
                  <a:pt x="0" y="0"/>
                </a:moveTo>
                <a:lnTo>
                  <a:pt x="2650980" y="0"/>
                </a:lnTo>
                <a:lnTo>
                  <a:pt x="2650980" y="450667"/>
                </a:lnTo>
                <a:lnTo>
                  <a:pt x="0" y="450667"/>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TextBox 7"/>
          <p:cNvSpPr txBox="1"/>
          <p:nvPr/>
        </p:nvSpPr>
        <p:spPr>
          <a:xfrm>
            <a:off x="1083825" y="1527770"/>
            <a:ext cx="6348803"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AN EFFICIENT COMPLIANCE JOURNEY</a:t>
            </a:r>
          </a:p>
        </p:txBody>
      </p:sp>
      <p:sp>
        <p:nvSpPr>
          <p:cNvPr id="8" name="TextBox 8"/>
          <p:cNvSpPr txBox="1"/>
          <p:nvPr/>
        </p:nvSpPr>
        <p:spPr>
          <a:xfrm>
            <a:off x="1083825" y="2490512"/>
            <a:ext cx="6107843" cy="167995"/>
          </a:xfrm>
          <a:prstGeom prst="rect">
            <a:avLst/>
          </a:prstGeom>
        </p:spPr>
        <p:txBody>
          <a:bodyPr lIns="0" tIns="0" rIns="0" bIns="0" rtlCol="0" anchor="t">
            <a:spAutoFit/>
          </a:bodyPr>
          <a:lstStyle/>
          <a:p>
            <a:pPr algn="just">
              <a:lnSpc>
                <a:spcPts val="1405"/>
              </a:lnSpc>
              <a:spcBef>
                <a:spcPct val="0"/>
              </a:spcBef>
            </a:pPr>
            <a:r>
              <a:rPr lang="en-US" sz="1133">
                <a:solidFill>
                  <a:srgbClr val="183650"/>
                </a:solidFill>
                <a:latin typeface="Trebuchet MS"/>
                <a:ea typeface="Trebuchet MS"/>
                <a:cs typeface="Trebuchet MS"/>
                <a:sym typeface="Trebuchet MS"/>
              </a:rPr>
              <a:t>Our teams draw on in-depth knowledge and specific expertise in your sector.</a:t>
            </a:r>
          </a:p>
        </p:txBody>
      </p:sp>
      <p:sp>
        <p:nvSpPr>
          <p:cNvPr id="9" name="TextBox 9"/>
          <p:cNvSpPr txBox="1"/>
          <p:nvPr/>
        </p:nvSpPr>
        <p:spPr>
          <a:xfrm>
            <a:off x="1083825" y="2833879"/>
            <a:ext cx="6107843" cy="886140"/>
          </a:xfrm>
          <a:prstGeom prst="rect">
            <a:avLst/>
          </a:prstGeom>
        </p:spPr>
        <p:txBody>
          <a:bodyPr lIns="0" tIns="0" rIns="0" bIns="0" rtlCol="0" anchor="t">
            <a:spAutoFit/>
          </a:bodyPr>
          <a:lstStyle/>
          <a:p>
            <a:pPr marL="244698" lvl="1" indent="-122349" algn="just">
              <a:lnSpc>
                <a:spcPts val="1405"/>
              </a:lnSpc>
              <a:spcBef>
                <a:spcPct val="0"/>
              </a:spcBef>
              <a:buFont typeface="Arial"/>
              <a:buChar char="•"/>
            </a:pPr>
            <a:r>
              <a:rPr lang="en-US" sz="1133">
                <a:solidFill>
                  <a:srgbClr val="183650"/>
                </a:solidFill>
                <a:latin typeface="Trebuchet MS"/>
                <a:ea typeface="Trebuchet MS"/>
                <a:cs typeface="Trebuchet MS"/>
                <a:sym typeface="Trebuchet MS"/>
              </a:rPr>
              <a:t>Working with you, we develop a comprehensive classification database for your products line, maintaining the consistency and accuracy of your customs processes.</a:t>
            </a:r>
          </a:p>
          <a:p>
            <a:pPr algn="just">
              <a:lnSpc>
                <a:spcPts val="1405"/>
              </a:lnSpc>
              <a:spcBef>
                <a:spcPct val="0"/>
              </a:spcBef>
            </a:pPr>
            <a:endParaRPr lang="en-US" sz="1133">
              <a:solidFill>
                <a:srgbClr val="183650"/>
              </a:solidFill>
              <a:latin typeface="Trebuchet MS"/>
              <a:ea typeface="Trebuchet MS"/>
              <a:cs typeface="Trebuchet MS"/>
              <a:sym typeface="Trebuchet MS"/>
            </a:endParaRPr>
          </a:p>
          <a:p>
            <a:pPr marL="244698" lvl="1" indent="-122349" algn="just">
              <a:lnSpc>
                <a:spcPts val="1405"/>
              </a:lnSpc>
              <a:spcBef>
                <a:spcPct val="0"/>
              </a:spcBef>
              <a:buFont typeface="Arial"/>
              <a:buChar char="•"/>
            </a:pPr>
            <a:r>
              <a:rPr lang="en-US" sz="1133">
                <a:solidFill>
                  <a:srgbClr val="183650"/>
                </a:solidFill>
                <a:latin typeface="Trebuchet MS"/>
                <a:ea typeface="Trebuchet MS"/>
                <a:cs typeface="Trebuchet MS"/>
                <a:sym typeface="Trebuchet MS"/>
              </a:rPr>
              <a:t>We stay abreast of regulatory changes and promptly communicate any impactful updates to you, ensuring you are always informed and prepared.</a:t>
            </a:r>
          </a:p>
        </p:txBody>
      </p:sp>
      <p:sp>
        <p:nvSpPr>
          <p:cNvPr id="10" name="TextBox 10"/>
          <p:cNvSpPr txBox="1"/>
          <p:nvPr/>
        </p:nvSpPr>
        <p:spPr>
          <a:xfrm>
            <a:off x="1083825" y="4132804"/>
            <a:ext cx="6107843" cy="886140"/>
          </a:xfrm>
          <a:prstGeom prst="rect">
            <a:avLst/>
          </a:prstGeom>
        </p:spPr>
        <p:txBody>
          <a:bodyPr lIns="0" tIns="0" rIns="0" bIns="0" rtlCol="0" anchor="t">
            <a:spAutoFit/>
          </a:bodyPr>
          <a:lstStyle/>
          <a:p>
            <a:pPr algn="just">
              <a:lnSpc>
                <a:spcPts val="1405"/>
              </a:lnSpc>
              <a:spcBef>
                <a:spcPct val="0"/>
              </a:spcBef>
            </a:pPr>
            <a:r>
              <a:rPr lang="en-US" sz="1270" b="1" dirty="0">
                <a:solidFill>
                  <a:srgbClr val="5BC2E7"/>
                </a:solidFill>
                <a:latin typeface="Montserrat 1 Bold" panose="020B0604020202020204" charset="0"/>
                <a:ea typeface="Trebuchet MS Bold"/>
                <a:cs typeface="Trebuchet MS Bold" panose="020B0604020202020204" charset="0"/>
                <a:sym typeface="Trebuchet MS Bold"/>
              </a:rPr>
              <a:t>PARTNERSHIP AT THE HEART OF SUCCESS</a:t>
            </a:r>
          </a:p>
          <a:p>
            <a:pPr algn="just">
              <a:lnSpc>
                <a:spcPts val="1405"/>
              </a:lnSpc>
              <a:spcBef>
                <a:spcPct val="0"/>
              </a:spcBef>
            </a:pPr>
            <a:endParaRPr lang="en-US" sz="1133" b="1" dirty="0">
              <a:solidFill>
                <a:srgbClr val="5BC2E7"/>
              </a:solidFill>
              <a:latin typeface="Trebuchet MS Bold"/>
              <a:ea typeface="Trebuchet MS Bold"/>
              <a:cs typeface="Trebuchet MS Bold"/>
              <a:sym typeface="Trebuchet MS Bold"/>
            </a:endParaRPr>
          </a:p>
          <a:p>
            <a:pPr algn="just">
              <a:lnSpc>
                <a:spcPts val="1405"/>
              </a:lnSpc>
              <a:spcBef>
                <a:spcPct val="0"/>
              </a:spcBef>
            </a:pPr>
            <a:r>
              <a:rPr lang="en-US" sz="1133" dirty="0">
                <a:solidFill>
                  <a:srgbClr val="183650"/>
                </a:solidFill>
                <a:latin typeface="Trebuchet MS"/>
                <a:ea typeface="Trebuchet MS"/>
                <a:cs typeface="Trebuchet MS"/>
                <a:sym typeface="Trebuchet MS"/>
              </a:rPr>
              <a:t>Fracht goes beyond simply providing a service. We strive to build strategic and consultative relationships with our clients. Our team becomes an extension of your business, providing a single point of contact for superior service.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
            <a:ext cx="12191997" cy="6858000"/>
          </a:xfrm>
          <a:custGeom>
            <a:avLst/>
            <a:gdLst/>
            <a:ahLst/>
            <a:cxnLst/>
            <a:rect l="l" t="t" r="r" b="b"/>
            <a:pathLst>
              <a:path w="19361939" h="11313232">
                <a:moveTo>
                  <a:pt x="0" y="0"/>
                </a:moveTo>
                <a:lnTo>
                  <a:pt x="19361940" y="0"/>
                </a:lnTo>
                <a:lnTo>
                  <a:pt x="19361940" y="11313232"/>
                </a:lnTo>
                <a:lnTo>
                  <a:pt x="0" y="1131323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0" y="0"/>
            <a:ext cx="12191997" cy="6858000"/>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5" name="TextBox 5"/>
          <p:cNvSpPr txBox="1"/>
          <p:nvPr/>
        </p:nvSpPr>
        <p:spPr>
          <a:xfrm>
            <a:off x="0" y="-72330"/>
            <a:ext cx="12192000" cy="6930330"/>
          </a:xfrm>
          <a:prstGeom prst="rect">
            <a:avLst/>
          </a:prstGeom>
        </p:spPr>
        <p:txBody>
          <a:bodyPr lIns="33867" tIns="33867" rIns="33867" bIns="33867" rtlCol="0" anchor="ctr"/>
          <a:lstStyle/>
          <a:p>
            <a:pPr algn="ctr">
              <a:lnSpc>
                <a:spcPts val="1435"/>
              </a:lnSpc>
            </a:pPr>
            <a:endParaRPr sz="1200"/>
          </a:p>
        </p:txBody>
      </p:sp>
      <p:sp>
        <p:nvSpPr>
          <p:cNvPr id="6" name="Freeform 6"/>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685800" y="5382769"/>
            <a:ext cx="5897428" cy="859210"/>
          </a:xfrm>
          <a:prstGeom prst="rect">
            <a:avLst/>
          </a:prstGeom>
        </p:spPr>
        <p:txBody>
          <a:bodyPr lIns="0" tIns="0" rIns="0" bIns="0" rtlCol="0" anchor="t">
            <a:spAutoFit/>
          </a:bodyPr>
          <a:lstStyle/>
          <a:p>
            <a:pPr>
              <a:lnSpc>
                <a:spcPts val="6744"/>
              </a:lnSpc>
            </a:pPr>
            <a:r>
              <a:rPr lang="en-US" sz="6000" b="1">
                <a:solidFill>
                  <a:srgbClr val="FFFFFF"/>
                </a:solidFill>
                <a:latin typeface="Montserrat 2 Bold"/>
                <a:ea typeface="Montserrat 2 Bold"/>
                <a:cs typeface="Montserrat 2 Bold"/>
                <a:sym typeface="Montserrat 2 Bold"/>
              </a:rPr>
              <a:t>EPC</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2">
            <a:extLst>
              <a:ext uri="{FF2B5EF4-FFF2-40B4-BE49-F238E27FC236}">
                <a16:creationId xmlns:a16="http://schemas.microsoft.com/office/drawing/2014/main" id="{D8C2088B-6734-26F9-D587-22C5166296A0}"/>
              </a:ext>
            </a:extLst>
          </p:cNvPr>
          <p:cNvSpPr/>
          <p:nvPr/>
        </p:nvSpPr>
        <p:spPr>
          <a:xfrm>
            <a:off x="0" y="1"/>
            <a:ext cx="12191997" cy="6858000"/>
          </a:xfrm>
          <a:custGeom>
            <a:avLst/>
            <a:gdLst/>
            <a:ahLst/>
            <a:cxnLst/>
            <a:rect l="l" t="t" r="r" b="b"/>
            <a:pathLst>
              <a:path w="19361939" h="11313232">
                <a:moveTo>
                  <a:pt x="0" y="0"/>
                </a:moveTo>
                <a:lnTo>
                  <a:pt x="19361940" y="0"/>
                </a:lnTo>
                <a:lnTo>
                  <a:pt x="19361940" y="11313232"/>
                </a:lnTo>
                <a:lnTo>
                  <a:pt x="0" y="1131323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9" name="Freeform 4">
            <a:extLst>
              <a:ext uri="{FF2B5EF4-FFF2-40B4-BE49-F238E27FC236}">
                <a16:creationId xmlns:a16="http://schemas.microsoft.com/office/drawing/2014/main" id="{3493B982-C5BD-9D0F-46E5-438101003D60}"/>
              </a:ext>
            </a:extLst>
          </p:cNvPr>
          <p:cNvSpPr>
            <a:spLocks noGrp="1" noRot="1" noMove="1" noResize="1" noEditPoints="1" noAdjustHandles="1" noChangeArrowheads="1" noChangeShapeType="1"/>
          </p:cNvSpPr>
          <p:nvPr/>
        </p:nvSpPr>
        <p:spPr>
          <a:xfrm>
            <a:off x="0" y="0"/>
            <a:ext cx="12191997" cy="6858000"/>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685800" y="5831536"/>
            <a:ext cx="5897428" cy="346249"/>
          </a:xfrm>
          <a:prstGeom prst="rect">
            <a:avLst/>
          </a:prstGeom>
        </p:spPr>
        <p:txBody>
          <a:bodyPr lIns="0" tIns="0" rIns="0" bIns="0" rtlCol="0" anchor="t">
            <a:spAutoFit/>
          </a:bodyPr>
          <a:lstStyle/>
          <a:p>
            <a:pPr>
              <a:lnSpc>
                <a:spcPts val="2697"/>
              </a:lnSpc>
            </a:pPr>
            <a:r>
              <a:rPr lang="en-US" sz="2400" b="1">
                <a:solidFill>
                  <a:srgbClr val="FFFFFF"/>
                </a:solidFill>
                <a:latin typeface="Montserrat 2 Bold"/>
                <a:ea typeface="Montserrat 2 Bold"/>
                <a:cs typeface="Montserrat 2 Bold"/>
                <a:sym typeface="Montserrat 2 Bold"/>
              </a:rPr>
              <a:t>EPC</a:t>
            </a:r>
          </a:p>
        </p:txBody>
      </p:sp>
      <p:sp>
        <p:nvSpPr>
          <p:cNvPr id="7" name="Freeform 7"/>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4738040" cy="6858000"/>
            <a:chOff x="0" y="0"/>
            <a:chExt cx="735210" cy="1064168"/>
          </a:xfrm>
        </p:grpSpPr>
        <p:sp>
          <p:nvSpPr>
            <p:cNvPr id="3" name="Freeform 3"/>
            <p:cNvSpPr/>
            <p:nvPr/>
          </p:nvSpPr>
          <p:spPr>
            <a:xfrm>
              <a:off x="0" y="0"/>
              <a:ext cx="735210" cy="1064168"/>
            </a:xfrm>
            <a:custGeom>
              <a:avLst/>
              <a:gdLst/>
              <a:ahLst/>
              <a:cxnLst/>
              <a:rect l="l" t="t" r="r" b="b"/>
              <a:pathLst>
                <a:path w="735210" h="1064168">
                  <a:moveTo>
                    <a:pt x="0" y="0"/>
                  </a:moveTo>
                  <a:lnTo>
                    <a:pt x="735210" y="0"/>
                  </a:lnTo>
                  <a:lnTo>
                    <a:pt x="735210" y="1064168"/>
                  </a:lnTo>
                  <a:lnTo>
                    <a:pt x="0" y="1064168"/>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sp>
        <p:nvSpPr>
          <p:cNvPr id="5" name="Freeform 5"/>
          <p:cNvSpPr/>
          <p:nvPr/>
        </p:nvSpPr>
        <p:spPr>
          <a:xfrm>
            <a:off x="0" y="0"/>
            <a:ext cx="4738040" cy="687244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7843"/>
            </a:srgbClr>
          </a:solidFill>
        </p:spPr>
        <p:txBody>
          <a:bodyPr/>
          <a:lstStyle/>
          <a:p>
            <a:endParaRPr lang="en-US" sz="1200"/>
          </a:p>
        </p:txBody>
      </p:sp>
      <p:sp>
        <p:nvSpPr>
          <p:cNvPr id="6" name="Freeform 6"/>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Freeform 8"/>
          <p:cNvSpPr>
            <a:spLocks noGrp="1" noRot="1" noMove="1" noResize="1" noEditPoints="1" noAdjustHandles="1" noChangeArrowheads="1" noChangeShapeType="1"/>
          </p:cNvSpPr>
          <p:nvPr/>
        </p:nvSpPr>
        <p:spPr>
          <a:xfrm>
            <a:off x="0" y="0"/>
            <a:ext cx="4740864" cy="6872440"/>
          </a:xfrm>
          <a:custGeom>
            <a:avLst/>
            <a:gdLst/>
            <a:ahLst/>
            <a:cxnLst/>
            <a:rect l="l" t="t" r="r" b="b"/>
            <a:pathLst>
              <a:path w="2157592" h="2715038">
                <a:moveTo>
                  <a:pt x="0" y="0"/>
                </a:moveTo>
                <a:lnTo>
                  <a:pt x="2157592" y="0"/>
                </a:lnTo>
                <a:lnTo>
                  <a:pt x="2157592" y="2715038"/>
                </a:lnTo>
                <a:lnTo>
                  <a:pt x="0" y="2715038"/>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9" name="TextBox 9"/>
          <p:cNvSpPr txBox="1"/>
          <p:nvPr/>
        </p:nvSpPr>
        <p:spPr>
          <a:xfrm>
            <a:off x="0" y="0"/>
            <a:ext cx="4740864" cy="6872440"/>
          </a:xfrm>
          <a:prstGeom prst="rect">
            <a:avLst/>
          </a:prstGeom>
        </p:spPr>
        <p:txBody>
          <a:bodyPr lIns="33867" tIns="33867" rIns="33867" bIns="33867" rtlCol="0" anchor="ctr"/>
          <a:lstStyle/>
          <a:p>
            <a:pPr algn="ctr">
              <a:lnSpc>
                <a:spcPts val="1400"/>
              </a:lnSpc>
            </a:pPr>
            <a:endParaRPr sz="1200"/>
          </a:p>
        </p:txBody>
      </p:sp>
      <p:sp>
        <p:nvSpPr>
          <p:cNvPr id="10" name="TextBox 10"/>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EPC</a:t>
            </a:r>
          </a:p>
        </p:txBody>
      </p:sp>
      <p:sp>
        <p:nvSpPr>
          <p:cNvPr id="11" name="TextBox 11"/>
          <p:cNvSpPr txBox="1"/>
          <p:nvPr/>
        </p:nvSpPr>
        <p:spPr>
          <a:xfrm>
            <a:off x="6004225" y="3417170"/>
            <a:ext cx="4804941" cy="1604285"/>
          </a:xfrm>
          <a:prstGeom prst="rect">
            <a:avLst/>
          </a:prstGeom>
        </p:spPr>
        <p:txBody>
          <a:bodyPr lIns="0" tIns="0" rIns="0" bIns="0" rtlCol="0" anchor="t">
            <a:spAutoFit/>
          </a:bodyPr>
          <a:lstStyle/>
          <a:p>
            <a:pPr algn="just">
              <a:lnSpc>
                <a:spcPts val="1435"/>
              </a:lnSpc>
            </a:pPr>
            <a:r>
              <a:rPr lang="en-US" sz="1133" spc="10">
                <a:solidFill>
                  <a:srgbClr val="183650"/>
                </a:solidFill>
                <a:latin typeface="Trebuchet MS"/>
                <a:ea typeface="Trebuchet MS"/>
                <a:cs typeface="Trebuchet MS"/>
                <a:sym typeface="Trebuchet MS"/>
              </a:rPr>
              <a:t>Fracht delivers end-to-end logistics for the EPC (Engineering, Procurement, and Construction) sector — with a focus on safety, precision, and operational control. Our global team of experts ensures that heavy, oversized, and high-value project cargo reaches even the most remote or complex job sites.</a:t>
            </a:r>
          </a:p>
          <a:p>
            <a:pPr algn="just">
              <a:lnSpc>
                <a:spcPts val="1435"/>
              </a:lnSpc>
            </a:pPr>
            <a:endParaRPr lang="en-US" sz="1133" spc="10">
              <a:solidFill>
                <a:srgbClr val="183650"/>
              </a:solidFill>
              <a:latin typeface="Trebuchet MS"/>
              <a:ea typeface="Trebuchet MS"/>
              <a:cs typeface="Trebuchet MS"/>
              <a:sym typeface="Trebuchet MS"/>
            </a:endParaRPr>
          </a:p>
          <a:p>
            <a:pPr algn="just">
              <a:lnSpc>
                <a:spcPts val="1435"/>
              </a:lnSpc>
            </a:pPr>
            <a:r>
              <a:rPr lang="en-US" sz="1133" spc="10">
                <a:solidFill>
                  <a:srgbClr val="183650"/>
                </a:solidFill>
                <a:latin typeface="Trebuchet MS"/>
                <a:ea typeface="Trebuchet MS"/>
                <a:cs typeface="Trebuchet MS"/>
                <a:sym typeface="Trebuchet MS"/>
              </a:rPr>
              <a:t>From Breakbulk and OOG cargo to FCL, LCL, full and part charters (sea or air), trucking, barging, and railway — we provide multimodal transport and engineering services tailored to your project's lifecycle.</a:t>
            </a:r>
          </a:p>
        </p:txBody>
      </p:sp>
      <p:sp>
        <p:nvSpPr>
          <p:cNvPr id="12" name="TextBox 12"/>
          <p:cNvSpPr txBox="1"/>
          <p:nvPr/>
        </p:nvSpPr>
        <p:spPr>
          <a:xfrm>
            <a:off x="5978825" y="2234122"/>
            <a:ext cx="5099909"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CUSTOMIZED SOLUTIONS FOR COMPLEX PROJECTS </a:t>
            </a:r>
          </a:p>
        </p:txBody>
      </p:sp>
      <p:sp>
        <p:nvSpPr>
          <p:cNvPr id="13" name="TextBox 13"/>
          <p:cNvSpPr txBox="1"/>
          <p:nvPr/>
        </p:nvSpPr>
        <p:spPr>
          <a:xfrm>
            <a:off x="11470438" y="6153150"/>
            <a:ext cx="173124"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49</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9"/>
          <p:cNvSpPr/>
          <p:nvPr/>
        </p:nvSpPr>
        <p:spPr>
          <a:xfrm>
            <a:off x="6757798" y="0"/>
            <a:ext cx="5447586" cy="6872441"/>
          </a:xfrm>
          <a:custGeom>
            <a:avLst/>
            <a:gdLst/>
            <a:ahLst/>
            <a:cxnLst/>
            <a:rect l="l" t="t" r="r" b="b"/>
            <a:pathLst>
              <a:path w="9833354" h="10915815">
                <a:moveTo>
                  <a:pt x="0" y="0"/>
                </a:moveTo>
                <a:lnTo>
                  <a:pt x="9833353" y="0"/>
                </a:lnTo>
                <a:lnTo>
                  <a:pt x="9833353" y="10915815"/>
                </a:lnTo>
                <a:lnTo>
                  <a:pt x="0" y="10915815"/>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17" name="Freeform 17"/>
          <p:cNvSpPr>
            <a:spLocks noGrp="1" noRot="1" noMove="1" noResize="1" noEditPoints="1" noAdjustHandles="1" noChangeArrowheads="1" noChangeShapeType="1"/>
          </p:cNvSpPr>
          <p:nvPr/>
        </p:nvSpPr>
        <p:spPr>
          <a:xfrm>
            <a:off x="6752953" y="2111"/>
            <a:ext cx="5447586" cy="6872440"/>
          </a:xfrm>
          <a:custGeom>
            <a:avLst/>
            <a:gdLst/>
            <a:ahLst/>
            <a:cxnLst/>
            <a:rect l="l" t="t" r="r" b="b"/>
            <a:pathLst>
              <a:path w="2157592" h="2715038">
                <a:moveTo>
                  <a:pt x="0" y="0"/>
                </a:moveTo>
                <a:lnTo>
                  <a:pt x="2157592" y="0"/>
                </a:lnTo>
                <a:lnTo>
                  <a:pt x="2157592" y="2715038"/>
                </a:lnTo>
                <a:lnTo>
                  <a:pt x="0" y="2715038"/>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18" name="TextBox 18"/>
          <p:cNvSpPr txBox="1"/>
          <p:nvPr/>
        </p:nvSpPr>
        <p:spPr>
          <a:xfrm>
            <a:off x="6730597" y="-110881"/>
            <a:ext cx="5461403" cy="6968881"/>
          </a:xfrm>
          <a:prstGeom prst="rect">
            <a:avLst/>
          </a:prstGeom>
        </p:spPr>
        <p:txBody>
          <a:bodyPr lIns="33867" tIns="33867" rIns="33867" bIns="33867" rtlCol="0" anchor="ctr"/>
          <a:lstStyle/>
          <a:p>
            <a:pPr algn="ctr">
              <a:lnSpc>
                <a:spcPts val="1400"/>
              </a:lnSpc>
            </a:pPr>
            <a:endParaRPr sz="1200"/>
          </a:p>
        </p:txBody>
      </p:sp>
      <p:sp>
        <p:nvSpPr>
          <p:cNvPr id="19" name="Freeform 19"/>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0" name="Freeform 20"/>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1" name="TextBox 21"/>
          <p:cNvSpPr txBox="1"/>
          <p:nvPr/>
        </p:nvSpPr>
        <p:spPr>
          <a:xfrm>
            <a:off x="1260478" y="1555494"/>
            <a:ext cx="5111533"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OUR EPC LOGISTICS EXPERTISE SPANS INDUSTRIES SUCH AS:</a:t>
            </a:r>
          </a:p>
        </p:txBody>
      </p:sp>
      <p:sp>
        <p:nvSpPr>
          <p:cNvPr id="22" name="TextBox 22"/>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EPC</a:t>
            </a:r>
          </a:p>
        </p:txBody>
      </p:sp>
      <p:sp>
        <p:nvSpPr>
          <p:cNvPr id="23" name="TextBox 23"/>
          <p:cNvSpPr txBox="1"/>
          <p:nvPr/>
        </p:nvSpPr>
        <p:spPr>
          <a:xfrm>
            <a:off x="11473644" y="6153150"/>
            <a:ext cx="166713"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50</a:t>
            </a:r>
          </a:p>
        </p:txBody>
      </p:sp>
      <p:sp>
        <p:nvSpPr>
          <p:cNvPr id="24" name="TextBox 24"/>
          <p:cNvSpPr txBox="1"/>
          <p:nvPr/>
        </p:nvSpPr>
        <p:spPr>
          <a:xfrm>
            <a:off x="1168376" y="2631059"/>
            <a:ext cx="3864877" cy="2319225"/>
          </a:xfrm>
          <a:prstGeom prst="rect">
            <a:avLst/>
          </a:prstGeom>
        </p:spPr>
        <p:txBody>
          <a:bodyPr lIns="0" tIns="0" rIns="0" bIns="0" rtlCol="0" anchor="t">
            <a:spAutoFit/>
          </a:bodyPr>
          <a:lstStyle/>
          <a:p>
            <a:pPr marL="244702" lvl="1" indent="-122351" algn="just">
              <a:lnSpc>
                <a:spcPts val="2267"/>
              </a:lnSpc>
              <a:buFont typeface="Arial"/>
              <a:buChar char="•"/>
            </a:pPr>
            <a:r>
              <a:rPr lang="en-US" sz="1133" spc="10">
                <a:solidFill>
                  <a:srgbClr val="183650"/>
                </a:solidFill>
                <a:latin typeface="Trebuchet MS"/>
                <a:ea typeface="Trebuchet MS"/>
                <a:cs typeface="Trebuchet MS"/>
                <a:sym typeface="Trebuchet MS"/>
              </a:rPr>
              <a:t>Capital project logistics &amp; freight forwarding.</a:t>
            </a:r>
          </a:p>
          <a:p>
            <a:pPr marL="244702" lvl="1" indent="-122351" algn="just">
              <a:lnSpc>
                <a:spcPts val="2267"/>
              </a:lnSpc>
              <a:buFont typeface="Arial"/>
              <a:buChar char="•"/>
            </a:pPr>
            <a:r>
              <a:rPr lang="en-US" sz="1133" spc="10">
                <a:solidFill>
                  <a:srgbClr val="183650"/>
                </a:solidFill>
                <a:latin typeface="Trebuchet MS"/>
                <a:ea typeface="Trebuchet MS"/>
                <a:cs typeface="Trebuchet MS"/>
                <a:sym typeface="Trebuchet MS"/>
              </a:rPr>
              <a:t>Oil &amp; gas.</a:t>
            </a:r>
          </a:p>
          <a:p>
            <a:pPr marL="244702" lvl="1" indent="-122351" algn="just">
              <a:lnSpc>
                <a:spcPts val="2267"/>
              </a:lnSpc>
              <a:buFont typeface="Arial"/>
              <a:buChar char="•"/>
            </a:pPr>
            <a:r>
              <a:rPr lang="en-US" sz="1133" spc="10">
                <a:solidFill>
                  <a:srgbClr val="183650"/>
                </a:solidFill>
                <a:latin typeface="Trebuchet MS"/>
                <a:ea typeface="Trebuchet MS"/>
                <a:cs typeface="Trebuchet MS"/>
                <a:sym typeface="Trebuchet MS"/>
              </a:rPr>
              <a:t>Mining.</a:t>
            </a:r>
          </a:p>
          <a:p>
            <a:pPr marL="244702" lvl="1" indent="-122351" algn="just">
              <a:lnSpc>
                <a:spcPts val="2267"/>
              </a:lnSpc>
              <a:buFont typeface="Arial"/>
              <a:buChar char="•"/>
            </a:pPr>
            <a:r>
              <a:rPr lang="en-US" sz="1133" spc="10">
                <a:solidFill>
                  <a:srgbClr val="183650"/>
                </a:solidFill>
                <a:latin typeface="Trebuchet MS"/>
                <a:ea typeface="Trebuchet MS"/>
                <a:cs typeface="Trebuchet MS"/>
                <a:sym typeface="Trebuchet MS"/>
              </a:rPr>
              <a:t>Power generation.</a:t>
            </a:r>
          </a:p>
          <a:p>
            <a:pPr marL="244702" lvl="1" indent="-122351" algn="just">
              <a:lnSpc>
                <a:spcPts val="2267"/>
              </a:lnSpc>
              <a:buFont typeface="Arial"/>
              <a:buChar char="•"/>
            </a:pPr>
            <a:r>
              <a:rPr lang="en-US" sz="1133" spc="10">
                <a:solidFill>
                  <a:srgbClr val="183650"/>
                </a:solidFill>
                <a:latin typeface="Trebuchet MS"/>
                <a:ea typeface="Trebuchet MS"/>
                <a:cs typeface="Trebuchet MS"/>
                <a:sym typeface="Trebuchet MS"/>
              </a:rPr>
              <a:t>Pulp &amp; paper.</a:t>
            </a:r>
          </a:p>
          <a:p>
            <a:pPr marL="244702" lvl="1" indent="-122351" algn="just">
              <a:lnSpc>
                <a:spcPts val="2267"/>
              </a:lnSpc>
              <a:buFont typeface="Arial"/>
              <a:buChar char="•"/>
            </a:pPr>
            <a:r>
              <a:rPr lang="en-US" sz="1133" spc="10">
                <a:solidFill>
                  <a:srgbClr val="183650"/>
                </a:solidFill>
                <a:latin typeface="Trebuchet MS"/>
                <a:ea typeface="Trebuchet MS"/>
                <a:cs typeface="Trebuchet MS"/>
                <a:sym typeface="Trebuchet MS"/>
              </a:rPr>
              <a:t>Renewable energy (hydro, wind, solar, biomass).</a:t>
            </a:r>
          </a:p>
          <a:p>
            <a:pPr marL="244702" lvl="1" indent="-122351" algn="just">
              <a:lnSpc>
                <a:spcPts val="2267"/>
              </a:lnSpc>
              <a:buFont typeface="Arial"/>
              <a:buChar char="•"/>
            </a:pPr>
            <a:r>
              <a:rPr lang="en-US" sz="1133" spc="10">
                <a:solidFill>
                  <a:srgbClr val="183650"/>
                </a:solidFill>
                <a:latin typeface="Trebuchet MS"/>
                <a:ea typeface="Trebuchet MS"/>
                <a:cs typeface="Trebuchet MS"/>
                <a:sym typeface="Trebuchet MS"/>
              </a:rPr>
              <a:t>Supply chain consultancy &amp; control tower solutions.</a:t>
            </a:r>
          </a:p>
          <a:p>
            <a:pPr marL="244702" lvl="1" indent="-122351" algn="just">
              <a:lnSpc>
                <a:spcPts val="2267"/>
              </a:lnSpc>
              <a:buFont typeface="Arial"/>
              <a:buChar char="•"/>
            </a:pPr>
            <a:r>
              <a:rPr lang="en-US" sz="1133" spc="10">
                <a:solidFill>
                  <a:srgbClr val="183650"/>
                </a:solidFill>
                <a:latin typeface="Trebuchet MS"/>
                <a:ea typeface="Trebuchet MS"/>
                <a:cs typeface="Trebuchet MS"/>
                <a:sym typeface="Trebuchet MS"/>
              </a:rPr>
              <a:t>Lead logistics provider (LLP) models.</a:t>
            </a:r>
          </a:p>
        </p:txBody>
      </p:sp>
      <p:sp>
        <p:nvSpPr>
          <p:cNvPr id="25" name="TextBox 25"/>
          <p:cNvSpPr txBox="1"/>
          <p:nvPr/>
        </p:nvSpPr>
        <p:spPr>
          <a:xfrm>
            <a:off x="1260478" y="5267981"/>
            <a:ext cx="5027473" cy="347531"/>
          </a:xfrm>
          <a:prstGeom prst="rect">
            <a:avLst/>
          </a:prstGeom>
        </p:spPr>
        <p:txBody>
          <a:bodyPr lIns="0" tIns="0" rIns="0" bIns="0" rtlCol="0" anchor="t">
            <a:spAutoFit/>
          </a:bodyPr>
          <a:lstStyle/>
          <a:p>
            <a:pPr>
              <a:lnSpc>
                <a:spcPts val="1359"/>
              </a:lnSpc>
            </a:pPr>
            <a:r>
              <a:rPr lang="en-US" sz="1133" b="1" dirty="0">
                <a:solidFill>
                  <a:srgbClr val="183650"/>
                </a:solidFill>
                <a:latin typeface="Trebuchet MS Bold"/>
                <a:ea typeface="Trebuchet MS Bold"/>
                <a:cs typeface="Trebuchet MS Bold"/>
                <a:sym typeface="Trebuchet MS Bold"/>
              </a:rPr>
              <a:t>Fracht provides reliable solutions including risk assessment and operational manuals tailored to your requirements and specific operation.</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2184380">
                <a:moveTo>
                  <a:pt x="0" y="0"/>
                </a:moveTo>
                <a:lnTo>
                  <a:pt x="18288000" y="0"/>
                </a:lnTo>
                <a:lnTo>
                  <a:pt x="18288000" y="12184380"/>
                </a:lnTo>
                <a:lnTo>
                  <a:pt x="0" y="1218438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4" name="Freeform 4"/>
          <p:cNvSpPr>
            <a:spLocks noGrp="1" noRot="1" noMove="1" noResize="1" noEditPoints="1" noAdjustHandles="1" noChangeArrowheads="1" noChangeShapeType="1"/>
          </p:cNvSpPr>
          <p:nvPr/>
        </p:nvSpPr>
        <p:spPr>
          <a:xfrm>
            <a:off x="0" y="0"/>
            <a:ext cx="12191997" cy="6858000"/>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5" name="TextBox 5"/>
          <p:cNvSpPr txBox="1"/>
          <p:nvPr/>
        </p:nvSpPr>
        <p:spPr>
          <a:xfrm>
            <a:off x="0" y="-72330"/>
            <a:ext cx="12192000" cy="6930330"/>
          </a:xfrm>
          <a:prstGeom prst="rect">
            <a:avLst/>
          </a:prstGeom>
        </p:spPr>
        <p:txBody>
          <a:bodyPr lIns="33867" tIns="33867" rIns="33867" bIns="33867" rtlCol="0" anchor="ctr"/>
          <a:lstStyle/>
          <a:p>
            <a:pPr algn="ctr">
              <a:lnSpc>
                <a:spcPts val="1435"/>
              </a:lnSpc>
            </a:pPr>
            <a:endParaRPr sz="1200"/>
          </a:p>
        </p:txBody>
      </p:sp>
      <p:sp>
        <p:nvSpPr>
          <p:cNvPr id="6" name="Freeform 6"/>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685801" y="5441237"/>
            <a:ext cx="9677203" cy="859210"/>
          </a:xfrm>
          <a:prstGeom prst="rect">
            <a:avLst/>
          </a:prstGeom>
        </p:spPr>
        <p:txBody>
          <a:bodyPr lIns="0" tIns="0" rIns="0" bIns="0" rtlCol="0" anchor="t">
            <a:spAutoFit/>
          </a:bodyPr>
          <a:lstStyle/>
          <a:p>
            <a:pPr>
              <a:lnSpc>
                <a:spcPts val="6744"/>
              </a:lnSpc>
            </a:pPr>
            <a:r>
              <a:rPr lang="en-US" sz="6000" b="1" spc="299">
                <a:solidFill>
                  <a:srgbClr val="FFFFFF"/>
                </a:solidFill>
                <a:latin typeface="Montserrat 2 Bold"/>
                <a:ea typeface="Montserrat 2 Bold"/>
                <a:cs typeface="Montserrat 2 Bold"/>
                <a:sym typeface="Montserrat 2 Bold"/>
              </a:rPr>
              <a:t>FOOD &amp; BEVERAGES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2">
            <a:extLst>
              <a:ext uri="{FF2B5EF4-FFF2-40B4-BE49-F238E27FC236}">
                <a16:creationId xmlns:a16="http://schemas.microsoft.com/office/drawing/2014/main" id="{2B57E915-609D-ADCC-1C98-9ABF194AB2FD}"/>
              </a:ext>
            </a:extLst>
          </p:cNvPr>
          <p:cNvSpPr/>
          <p:nvPr/>
        </p:nvSpPr>
        <p:spPr>
          <a:xfrm>
            <a:off x="0" y="0"/>
            <a:ext cx="12192000" cy="6858000"/>
          </a:xfrm>
          <a:custGeom>
            <a:avLst/>
            <a:gdLst/>
            <a:ahLst/>
            <a:cxnLst/>
            <a:rect l="l" t="t" r="r" b="b"/>
            <a:pathLst>
              <a:path w="18288000" h="12184380">
                <a:moveTo>
                  <a:pt x="0" y="0"/>
                </a:moveTo>
                <a:lnTo>
                  <a:pt x="18288000" y="0"/>
                </a:lnTo>
                <a:lnTo>
                  <a:pt x="18288000" y="12184380"/>
                </a:lnTo>
                <a:lnTo>
                  <a:pt x="0" y="1218438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9" name="Freeform 4">
            <a:extLst>
              <a:ext uri="{FF2B5EF4-FFF2-40B4-BE49-F238E27FC236}">
                <a16:creationId xmlns:a16="http://schemas.microsoft.com/office/drawing/2014/main" id="{CE0B9A68-3037-62A5-3ED1-A8808395CF92}"/>
              </a:ext>
            </a:extLst>
          </p:cNvPr>
          <p:cNvSpPr>
            <a:spLocks noGrp="1" noRot="1" noMove="1" noResize="1" noEditPoints="1" noAdjustHandles="1" noChangeArrowheads="1" noChangeShapeType="1"/>
          </p:cNvSpPr>
          <p:nvPr/>
        </p:nvSpPr>
        <p:spPr>
          <a:xfrm>
            <a:off x="0" y="0"/>
            <a:ext cx="12191997" cy="6858000"/>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685801" y="5831536"/>
            <a:ext cx="9677203" cy="346249"/>
          </a:xfrm>
          <a:prstGeom prst="rect">
            <a:avLst/>
          </a:prstGeom>
        </p:spPr>
        <p:txBody>
          <a:bodyPr lIns="0" tIns="0" rIns="0" bIns="0" rtlCol="0" anchor="t">
            <a:spAutoFit/>
          </a:bodyPr>
          <a:lstStyle/>
          <a:p>
            <a:pPr>
              <a:lnSpc>
                <a:spcPts val="2697"/>
              </a:lnSpc>
            </a:pPr>
            <a:r>
              <a:rPr lang="en-US" sz="2400" b="1" spc="119">
                <a:solidFill>
                  <a:srgbClr val="FFFFFF"/>
                </a:solidFill>
                <a:latin typeface="Montserrat 2 Bold"/>
                <a:ea typeface="Montserrat 2 Bold"/>
                <a:cs typeface="Montserrat 2 Bold"/>
                <a:sym typeface="Montserrat 2 Bold"/>
              </a:rPr>
              <a:t>FOOD &amp; BEVERAGES</a:t>
            </a:r>
          </a:p>
        </p:txBody>
      </p:sp>
      <p:sp>
        <p:nvSpPr>
          <p:cNvPr id="7" name="Freeform 7"/>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457427" y="0"/>
            <a:ext cx="5734573" cy="6858000"/>
            <a:chOff x="0" y="0"/>
            <a:chExt cx="1332653" cy="1593725"/>
          </a:xfrm>
        </p:grpSpPr>
        <p:sp>
          <p:nvSpPr>
            <p:cNvPr id="3" name="Freeform 3"/>
            <p:cNvSpPr/>
            <p:nvPr/>
          </p:nvSpPr>
          <p:spPr>
            <a:xfrm>
              <a:off x="0" y="0"/>
              <a:ext cx="1332653" cy="1593725"/>
            </a:xfrm>
            <a:custGeom>
              <a:avLst/>
              <a:gdLst/>
              <a:ahLst/>
              <a:cxnLst/>
              <a:rect l="l" t="t" r="r" b="b"/>
              <a:pathLst>
                <a:path w="1332653" h="1593725">
                  <a:moveTo>
                    <a:pt x="0" y="0"/>
                  </a:moveTo>
                  <a:lnTo>
                    <a:pt x="1332653" y="0"/>
                  </a:lnTo>
                  <a:lnTo>
                    <a:pt x="1332653" y="1593725"/>
                  </a:lnTo>
                  <a:lnTo>
                    <a:pt x="0" y="1593725"/>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sp>
        <p:nvSpPr>
          <p:cNvPr id="4" name="TextBox 4"/>
          <p:cNvSpPr txBox="1"/>
          <p:nvPr/>
        </p:nvSpPr>
        <p:spPr>
          <a:xfrm>
            <a:off x="991723" y="1851890"/>
            <a:ext cx="4574908"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EXPERTISE ACROSS FOOD </a:t>
            </a:r>
          </a:p>
          <a:p>
            <a:pPr>
              <a:lnSpc>
                <a:spcPts val="2880"/>
              </a:lnSpc>
            </a:pPr>
            <a:r>
              <a:rPr lang="en-US" sz="2400" b="1">
                <a:solidFill>
                  <a:srgbClr val="183650"/>
                </a:solidFill>
                <a:latin typeface="Montserrat 2 Bold"/>
                <a:ea typeface="Montserrat 2 Bold"/>
                <a:cs typeface="Montserrat 2 Bold"/>
                <a:sym typeface="Montserrat 2 Bold"/>
              </a:rPr>
              <a:t>&amp; BEVERAGE COMMODITIES</a:t>
            </a:r>
          </a:p>
        </p:txBody>
      </p:sp>
      <p:sp>
        <p:nvSpPr>
          <p:cNvPr id="5" name="TextBox 5"/>
          <p:cNvSpPr txBox="1"/>
          <p:nvPr/>
        </p:nvSpPr>
        <p:spPr>
          <a:xfrm>
            <a:off x="991723" y="3214818"/>
            <a:ext cx="4574908" cy="1783822"/>
          </a:xfrm>
          <a:prstGeom prst="rect">
            <a:avLst/>
          </a:prstGeom>
        </p:spPr>
        <p:txBody>
          <a:bodyPr lIns="0" tIns="0" rIns="0" bIns="0" rtlCol="0" anchor="t">
            <a:spAutoFit/>
          </a:bodyPr>
          <a:lstStyle/>
          <a:p>
            <a:pPr algn="just">
              <a:lnSpc>
                <a:spcPts val="1405"/>
              </a:lnSpc>
            </a:pPr>
            <a:r>
              <a:rPr lang="en-US" sz="1133">
                <a:solidFill>
                  <a:srgbClr val="183650"/>
                </a:solidFill>
                <a:latin typeface="Trebuchet MS"/>
                <a:ea typeface="Trebuchet MS"/>
                <a:cs typeface="Trebuchet MS"/>
                <a:sym typeface="Trebuchet MS"/>
              </a:rPr>
              <a:t>Fracht brings deep expertise across a wide range of food and beverage commodities — from frozen goods and perishables to dry bulk, beverages, and specialty products.</a:t>
            </a:r>
          </a:p>
          <a:p>
            <a:pPr algn="just">
              <a:lnSpc>
                <a:spcPts val="1405"/>
              </a:lnSpc>
            </a:pPr>
            <a:endParaRPr lang="en-US" sz="1133">
              <a:solidFill>
                <a:srgbClr val="183650"/>
              </a:solidFill>
              <a:latin typeface="Trebuchet MS"/>
              <a:ea typeface="Trebuchet MS"/>
              <a:cs typeface="Trebuchet MS"/>
              <a:sym typeface="Trebuchet MS"/>
            </a:endParaRPr>
          </a:p>
          <a:p>
            <a:pPr algn="just">
              <a:lnSpc>
                <a:spcPts val="1405"/>
              </a:lnSpc>
            </a:pPr>
            <a:r>
              <a:rPr lang="en-US" sz="1133">
                <a:solidFill>
                  <a:srgbClr val="183650"/>
                </a:solidFill>
                <a:latin typeface="Trebuchet MS"/>
                <a:ea typeface="Trebuchet MS"/>
                <a:cs typeface="Trebuchet MS"/>
                <a:sym typeface="Trebuchet MS"/>
              </a:rPr>
              <a:t>Whether you're shipping soybeans, peanuts, or beer, we ensure your cargo arrives safely, fresh, and on time.</a:t>
            </a:r>
          </a:p>
          <a:p>
            <a:pPr algn="just">
              <a:lnSpc>
                <a:spcPts val="1405"/>
              </a:lnSpc>
            </a:pPr>
            <a:endParaRPr lang="en-US" sz="1133">
              <a:solidFill>
                <a:srgbClr val="183650"/>
              </a:solidFill>
              <a:latin typeface="Trebuchet MS"/>
              <a:ea typeface="Trebuchet MS"/>
              <a:cs typeface="Trebuchet MS"/>
              <a:sym typeface="Trebuchet MS"/>
            </a:endParaRPr>
          </a:p>
          <a:p>
            <a:pPr algn="just">
              <a:lnSpc>
                <a:spcPts val="1405"/>
              </a:lnSpc>
            </a:pPr>
            <a:r>
              <a:rPr lang="en-US" sz="1133">
                <a:solidFill>
                  <a:srgbClr val="183650"/>
                </a:solidFill>
                <a:latin typeface="Trebuchet MS"/>
                <a:ea typeface="Trebuchet MS"/>
                <a:cs typeface="Trebuchet MS"/>
                <a:sym typeface="Trebuchet MS"/>
              </a:rPr>
              <a:t>Our dedicated teams monitor each shipment closely to guarantee temperature control, regulatory compliance, and reliable delivery from origin to destination.</a:t>
            </a:r>
          </a:p>
        </p:txBody>
      </p:sp>
      <p:grpSp>
        <p:nvGrpSpPr>
          <p:cNvPr id="6" name="Group 6"/>
          <p:cNvGrpSpPr>
            <a:grpSpLocks noGrp="1" noUngrp="1" noRot="1" noMove="1" noResize="1"/>
          </p:cNvGrpSpPr>
          <p:nvPr/>
        </p:nvGrpSpPr>
        <p:grpSpPr>
          <a:xfrm>
            <a:off x="6457427" y="0"/>
            <a:ext cx="5734573" cy="6858000"/>
            <a:chOff x="0" y="0"/>
            <a:chExt cx="2265510" cy="2709333"/>
          </a:xfrm>
        </p:grpSpPr>
        <p:sp>
          <p:nvSpPr>
            <p:cNvPr id="7" name="Freeform 7"/>
            <p:cNvSpPr>
              <a:spLocks noGrp="1" noRot="1" noMove="1" noResize="1" noEditPoints="1" noAdjustHandles="1" noChangeArrowheads="1" noChangeShapeType="1"/>
            </p:cNvSpPr>
            <p:nvPr/>
          </p:nvSpPr>
          <p:spPr>
            <a:xfrm>
              <a:off x="0" y="0"/>
              <a:ext cx="2265511" cy="2709333"/>
            </a:xfrm>
            <a:custGeom>
              <a:avLst/>
              <a:gdLst/>
              <a:ahLst/>
              <a:cxnLst/>
              <a:rect l="l" t="t" r="r" b="b"/>
              <a:pathLst>
                <a:path w="2265511" h="2709333">
                  <a:moveTo>
                    <a:pt x="0" y="0"/>
                  </a:moveTo>
                  <a:lnTo>
                    <a:pt x="2265511" y="0"/>
                  </a:lnTo>
                  <a:lnTo>
                    <a:pt x="2265511"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8" name="TextBox 8"/>
            <p:cNvSpPr txBox="1">
              <a:spLocks noGrp="1" noRot="1" noMove="1" noResize="1" noEditPoints="1" noAdjustHandles="1" noChangeArrowheads="1" noChangeShapeType="1"/>
            </p:cNvSpPr>
            <p:nvPr/>
          </p:nvSpPr>
          <p:spPr>
            <a:xfrm>
              <a:off x="0" y="-38100"/>
              <a:ext cx="2265510" cy="2747433"/>
            </a:xfrm>
            <a:prstGeom prst="rect">
              <a:avLst/>
            </a:prstGeom>
          </p:spPr>
          <p:txBody>
            <a:bodyPr lIns="33867" tIns="33867" rIns="33867" bIns="33867" rtlCol="0" anchor="ctr"/>
            <a:lstStyle/>
            <a:p>
              <a:pPr algn="ctr">
                <a:lnSpc>
                  <a:spcPts val="1400"/>
                </a:lnSpc>
              </a:pPr>
              <a:endParaRPr sz="1200"/>
            </a:p>
          </p:txBody>
        </p:sp>
      </p:grpSp>
      <p:sp>
        <p:nvSpPr>
          <p:cNvPr id="9" name="Freeform 9"/>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FOOD &amp; BEVERAGES</a:t>
            </a:r>
          </a:p>
        </p:txBody>
      </p:sp>
      <p:sp>
        <p:nvSpPr>
          <p:cNvPr id="11" name="TextBox 11"/>
          <p:cNvSpPr txBox="1"/>
          <p:nvPr/>
        </p:nvSpPr>
        <p:spPr>
          <a:xfrm>
            <a:off x="11480056" y="6153150"/>
            <a:ext cx="153888"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53</a:t>
            </a:r>
          </a:p>
        </p:txBody>
      </p:sp>
      <p:sp>
        <p:nvSpPr>
          <p:cNvPr id="12" name="Freeform 12"/>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Grp="1" noUngrp="1" noRot="1" noMove="1" noResize="1"/>
          </p:cNvGrpSpPr>
          <p:nvPr/>
        </p:nvGrpSpPr>
        <p:grpSpPr>
          <a:xfrm>
            <a:off x="6804587" y="2841610"/>
            <a:ext cx="1993268" cy="1371533"/>
            <a:chOff x="0" y="0"/>
            <a:chExt cx="787464" cy="541840"/>
          </a:xfrm>
        </p:grpSpPr>
        <p:sp>
          <p:nvSpPr>
            <p:cNvPr id="3" name="Freeform 3"/>
            <p:cNvSpPr>
              <a:spLocks noGrp="1" noRot="1" noMove="1" noResize="1" noEditPoints="1" noAdjustHandles="1" noChangeArrowheads="1" noChangeShapeType="1"/>
            </p:cNvSpPr>
            <p:nvPr/>
          </p:nvSpPr>
          <p:spPr>
            <a:xfrm>
              <a:off x="0" y="0"/>
              <a:ext cx="787464" cy="541840"/>
            </a:xfrm>
            <a:custGeom>
              <a:avLst/>
              <a:gdLst/>
              <a:ahLst/>
              <a:cxnLst/>
              <a:rect l="l" t="t" r="r" b="b"/>
              <a:pathLst>
                <a:path w="787464" h="541840">
                  <a:moveTo>
                    <a:pt x="0" y="0"/>
                  </a:moveTo>
                  <a:lnTo>
                    <a:pt x="787464" y="0"/>
                  </a:lnTo>
                  <a:lnTo>
                    <a:pt x="787464" y="541840"/>
                  </a:lnTo>
                  <a:lnTo>
                    <a:pt x="0" y="541840"/>
                  </a:lnTo>
                  <a:close/>
                </a:path>
              </a:pathLst>
            </a:custGeom>
            <a:solidFill>
              <a:srgbClr val="FFFFFF"/>
            </a:solidFill>
          </p:spPr>
          <p:txBody>
            <a:bodyPr/>
            <a:lstStyle/>
            <a:p>
              <a:endParaRPr lang="en-US" sz="1200"/>
            </a:p>
          </p:txBody>
        </p:sp>
        <p:sp>
          <p:nvSpPr>
            <p:cNvPr id="4" name="TextBox 4"/>
            <p:cNvSpPr txBox="1">
              <a:spLocks noGrp="1" noRot="1" noMove="1" noResize="1" noEditPoints="1" noAdjustHandles="1" noChangeArrowheads="1" noChangeShapeType="1"/>
            </p:cNvSpPr>
            <p:nvPr/>
          </p:nvSpPr>
          <p:spPr>
            <a:xfrm>
              <a:off x="0" y="-19050"/>
              <a:ext cx="787464" cy="560890"/>
            </a:xfrm>
            <a:prstGeom prst="rect">
              <a:avLst/>
            </a:prstGeom>
          </p:spPr>
          <p:txBody>
            <a:bodyPr lIns="33867" tIns="33867" rIns="33867" bIns="33867" rtlCol="0" anchor="ctr"/>
            <a:lstStyle/>
            <a:p>
              <a:pPr algn="ctr">
                <a:lnSpc>
                  <a:spcPts val="1351"/>
                </a:lnSpc>
              </a:pPr>
              <a:endParaRPr sz="1200"/>
            </a:p>
          </p:txBody>
        </p:sp>
      </p:grpSp>
      <p:grpSp>
        <p:nvGrpSpPr>
          <p:cNvPr id="5" name="Group 5"/>
          <p:cNvGrpSpPr>
            <a:grpSpLocks noGrp="1" noUngrp="1" noRot="1" noMove="1" noResize="1"/>
          </p:cNvGrpSpPr>
          <p:nvPr/>
        </p:nvGrpSpPr>
        <p:grpSpPr>
          <a:xfrm>
            <a:off x="6804587" y="4361491"/>
            <a:ext cx="1993268" cy="1371533"/>
            <a:chOff x="0" y="0"/>
            <a:chExt cx="787464" cy="541840"/>
          </a:xfrm>
        </p:grpSpPr>
        <p:sp>
          <p:nvSpPr>
            <p:cNvPr id="6" name="Freeform 6"/>
            <p:cNvSpPr>
              <a:spLocks noGrp="1" noRot="1" noMove="1" noResize="1" noEditPoints="1" noAdjustHandles="1" noChangeArrowheads="1" noChangeShapeType="1"/>
            </p:cNvSpPr>
            <p:nvPr/>
          </p:nvSpPr>
          <p:spPr>
            <a:xfrm>
              <a:off x="0" y="0"/>
              <a:ext cx="787464" cy="541840"/>
            </a:xfrm>
            <a:custGeom>
              <a:avLst/>
              <a:gdLst/>
              <a:ahLst/>
              <a:cxnLst/>
              <a:rect l="l" t="t" r="r" b="b"/>
              <a:pathLst>
                <a:path w="787464" h="541840">
                  <a:moveTo>
                    <a:pt x="0" y="0"/>
                  </a:moveTo>
                  <a:lnTo>
                    <a:pt x="787464" y="0"/>
                  </a:lnTo>
                  <a:lnTo>
                    <a:pt x="787464" y="541840"/>
                  </a:lnTo>
                  <a:lnTo>
                    <a:pt x="0" y="541840"/>
                  </a:lnTo>
                  <a:close/>
                </a:path>
              </a:pathLst>
            </a:custGeom>
            <a:solidFill>
              <a:srgbClr val="FFFFFF"/>
            </a:solid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0" y="-19050"/>
              <a:ext cx="787464" cy="560890"/>
            </a:xfrm>
            <a:prstGeom prst="rect">
              <a:avLst/>
            </a:prstGeom>
          </p:spPr>
          <p:txBody>
            <a:bodyPr lIns="33867" tIns="33867" rIns="33867" bIns="33867" rtlCol="0" anchor="ctr"/>
            <a:lstStyle/>
            <a:p>
              <a:pPr algn="ctr">
                <a:lnSpc>
                  <a:spcPts val="1351"/>
                </a:lnSpc>
              </a:pPr>
              <a:endParaRPr sz="1200"/>
            </a:p>
          </p:txBody>
        </p:sp>
      </p:grpSp>
      <p:grpSp>
        <p:nvGrpSpPr>
          <p:cNvPr id="8" name="Group 8"/>
          <p:cNvGrpSpPr>
            <a:grpSpLocks noGrp="1" noUngrp="1" noRot="1" noMove="1" noResize="1"/>
          </p:cNvGrpSpPr>
          <p:nvPr/>
        </p:nvGrpSpPr>
        <p:grpSpPr>
          <a:xfrm>
            <a:off x="9040482" y="2841610"/>
            <a:ext cx="1993268" cy="1371533"/>
            <a:chOff x="0" y="0"/>
            <a:chExt cx="787464" cy="541840"/>
          </a:xfrm>
        </p:grpSpPr>
        <p:sp>
          <p:nvSpPr>
            <p:cNvPr id="9" name="Freeform 9"/>
            <p:cNvSpPr>
              <a:spLocks noGrp="1" noRot="1" noMove="1" noResize="1" noEditPoints="1" noAdjustHandles="1" noChangeArrowheads="1" noChangeShapeType="1"/>
            </p:cNvSpPr>
            <p:nvPr/>
          </p:nvSpPr>
          <p:spPr>
            <a:xfrm>
              <a:off x="0" y="0"/>
              <a:ext cx="787464" cy="541840"/>
            </a:xfrm>
            <a:custGeom>
              <a:avLst/>
              <a:gdLst/>
              <a:ahLst/>
              <a:cxnLst/>
              <a:rect l="l" t="t" r="r" b="b"/>
              <a:pathLst>
                <a:path w="787464" h="541840">
                  <a:moveTo>
                    <a:pt x="0" y="0"/>
                  </a:moveTo>
                  <a:lnTo>
                    <a:pt x="787464" y="0"/>
                  </a:lnTo>
                  <a:lnTo>
                    <a:pt x="787464" y="541840"/>
                  </a:lnTo>
                  <a:lnTo>
                    <a:pt x="0" y="541840"/>
                  </a:lnTo>
                  <a:close/>
                </a:path>
              </a:pathLst>
            </a:custGeom>
            <a:solidFill>
              <a:srgbClr val="FFFFFF"/>
            </a:solidFill>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0" y="-19050"/>
              <a:ext cx="787464" cy="560890"/>
            </a:xfrm>
            <a:prstGeom prst="rect">
              <a:avLst/>
            </a:prstGeom>
          </p:spPr>
          <p:txBody>
            <a:bodyPr lIns="33867" tIns="33867" rIns="33867" bIns="33867" rtlCol="0" anchor="ctr"/>
            <a:lstStyle/>
            <a:p>
              <a:pPr algn="ctr">
                <a:lnSpc>
                  <a:spcPts val="1351"/>
                </a:lnSpc>
              </a:pPr>
              <a:endParaRPr sz="1200"/>
            </a:p>
          </p:txBody>
        </p:sp>
      </p:grpSp>
      <p:grpSp>
        <p:nvGrpSpPr>
          <p:cNvPr id="11" name="Group 11"/>
          <p:cNvGrpSpPr>
            <a:grpSpLocks noGrp="1" noUngrp="1" noRot="1" noMove="1" noResize="1"/>
          </p:cNvGrpSpPr>
          <p:nvPr/>
        </p:nvGrpSpPr>
        <p:grpSpPr>
          <a:xfrm>
            <a:off x="9040482" y="4361491"/>
            <a:ext cx="1993268" cy="1371533"/>
            <a:chOff x="0" y="0"/>
            <a:chExt cx="787464" cy="541840"/>
          </a:xfrm>
        </p:grpSpPr>
        <p:sp>
          <p:nvSpPr>
            <p:cNvPr id="12" name="Freeform 12"/>
            <p:cNvSpPr>
              <a:spLocks noGrp="1" noRot="1" noMove="1" noResize="1" noEditPoints="1" noAdjustHandles="1" noChangeArrowheads="1" noChangeShapeType="1"/>
            </p:cNvSpPr>
            <p:nvPr/>
          </p:nvSpPr>
          <p:spPr>
            <a:xfrm>
              <a:off x="0" y="0"/>
              <a:ext cx="787464" cy="541840"/>
            </a:xfrm>
            <a:custGeom>
              <a:avLst/>
              <a:gdLst/>
              <a:ahLst/>
              <a:cxnLst/>
              <a:rect l="l" t="t" r="r" b="b"/>
              <a:pathLst>
                <a:path w="787464" h="541840">
                  <a:moveTo>
                    <a:pt x="0" y="0"/>
                  </a:moveTo>
                  <a:lnTo>
                    <a:pt x="787464" y="0"/>
                  </a:lnTo>
                  <a:lnTo>
                    <a:pt x="787464" y="541840"/>
                  </a:lnTo>
                  <a:lnTo>
                    <a:pt x="0" y="541840"/>
                  </a:lnTo>
                  <a:close/>
                </a:path>
              </a:pathLst>
            </a:custGeom>
            <a:solidFill>
              <a:srgbClr val="FFFFFF"/>
            </a:solidFill>
          </p:spPr>
          <p:txBody>
            <a:bodyPr/>
            <a:lstStyle/>
            <a:p>
              <a:endParaRPr lang="en-US" sz="1200"/>
            </a:p>
          </p:txBody>
        </p:sp>
        <p:sp>
          <p:nvSpPr>
            <p:cNvPr id="13" name="TextBox 13"/>
            <p:cNvSpPr txBox="1">
              <a:spLocks noGrp="1" noRot="1" noMove="1" noResize="1" noEditPoints="1" noAdjustHandles="1" noChangeArrowheads="1" noChangeShapeType="1"/>
            </p:cNvSpPr>
            <p:nvPr/>
          </p:nvSpPr>
          <p:spPr>
            <a:xfrm>
              <a:off x="0" y="-19050"/>
              <a:ext cx="787464" cy="560890"/>
            </a:xfrm>
            <a:prstGeom prst="rect">
              <a:avLst/>
            </a:prstGeom>
          </p:spPr>
          <p:txBody>
            <a:bodyPr lIns="33867" tIns="33867" rIns="33867" bIns="33867" rtlCol="0" anchor="ctr"/>
            <a:lstStyle/>
            <a:p>
              <a:pPr algn="ctr">
                <a:lnSpc>
                  <a:spcPts val="1351"/>
                </a:lnSpc>
              </a:pPr>
              <a:endParaRPr sz="1200"/>
            </a:p>
          </p:txBody>
        </p:sp>
      </p:grpSp>
      <p:grpSp>
        <p:nvGrpSpPr>
          <p:cNvPr id="14" name="Group 14"/>
          <p:cNvGrpSpPr>
            <a:grpSpLocks noGrp="1" noUngrp="1" noRot="1" noMove="1" noResize="1"/>
          </p:cNvGrpSpPr>
          <p:nvPr/>
        </p:nvGrpSpPr>
        <p:grpSpPr>
          <a:xfrm>
            <a:off x="0" y="0"/>
            <a:ext cx="5850677" cy="6858000"/>
            <a:chOff x="0" y="0"/>
            <a:chExt cx="1359635" cy="1593725"/>
          </a:xfrm>
        </p:grpSpPr>
        <p:sp>
          <p:nvSpPr>
            <p:cNvPr id="15" name="Freeform 15"/>
            <p:cNvSpPr>
              <a:spLocks noGrp="1" noRot="1" noMove="1" noResize="1" noEditPoints="1" noAdjustHandles="1" noChangeArrowheads="1" noChangeShapeType="1"/>
            </p:cNvSpPr>
            <p:nvPr/>
          </p:nvSpPr>
          <p:spPr>
            <a:xfrm>
              <a:off x="0" y="0"/>
              <a:ext cx="1359635" cy="1593725"/>
            </a:xfrm>
            <a:custGeom>
              <a:avLst/>
              <a:gdLst/>
              <a:ahLst/>
              <a:cxnLst/>
              <a:rect l="l" t="t" r="r" b="b"/>
              <a:pathLst>
                <a:path w="1359635" h="1593725">
                  <a:moveTo>
                    <a:pt x="0" y="0"/>
                  </a:moveTo>
                  <a:lnTo>
                    <a:pt x="1359635" y="0"/>
                  </a:lnTo>
                  <a:lnTo>
                    <a:pt x="1359635" y="1593725"/>
                  </a:lnTo>
                  <a:lnTo>
                    <a:pt x="0" y="1593725"/>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sp>
        <p:nvSpPr>
          <p:cNvPr id="16" name="Freeform 16"/>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7" name="TextBox 17"/>
          <p:cNvSpPr txBox="1"/>
          <p:nvPr/>
        </p:nvSpPr>
        <p:spPr>
          <a:xfrm>
            <a:off x="6804588" y="1685910"/>
            <a:ext cx="4293990" cy="726866"/>
          </a:xfrm>
          <a:prstGeom prst="rect">
            <a:avLst/>
          </a:prstGeom>
        </p:spPr>
        <p:txBody>
          <a:bodyPr lIns="0" tIns="0" rIns="0" bIns="0" rtlCol="0" anchor="t">
            <a:spAutoFit/>
          </a:bodyPr>
          <a:lstStyle/>
          <a:p>
            <a:pPr>
              <a:lnSpc>
                <a:spcPts val="2880"/>
              </a:lnSpc>
            </a:pPr>
            <a:r>
              <a:rPr lang="en-US" sz="2400" b="1" dirty="0">
                <a:solidFill>
                  <a:srgbClr val="183650"/>
                </a:solidFill>
                <a:latin typeface="Montserrat 2 Bold"/>
                <a:ea typeface="Montserrat 2 Bold"/>
                <a:cs typeface="Montserrat 2 Bold"/>
                <a:sym typeface="Montserrat 2 Bold"/>
              </a:rPr>
              <a:t>OUR TAILOR-MADE </a:t>
            </a:r>
            <a:br>
              <a:rPr lang="en-US" sz="2400" b="1" dirty="0">
                <a:solidFill>
                  <a:srgbClr val="183650"/>
                </a:solidFill>
                <a:latin typeface="Montserrat 2 Bold"/>
                <a:ea typeface="Montserrat 2 Bold"/>
                <a:cs typeface="Montserrat 2 Bold"/>
                <a:sym typeface="Montserrat 2 Bold"/>
              </a:rPr>
            </a:br>
            <a:r>
              <a:rPr lang="en-US" sz="2400" b="1" dirty="0">
                <a:solidFill>
                  <a:srgbClr val="183650"/>
                </a:solidFill>
                <a:latin typeface="Montserrat 2 Bold"/>
                <a:ea typeface="Montserrat 2 Bold"/>
                <a:cs typeface="Montserrat 2 Bold"/>
                <a:sym typeface="Montserrat 2 Bold"/>
              </a:rPr>
              <a:t>SOLUTIONS INCLUDE</a:t>
            </a:r>
          </a:p>
        </p:txBody>
      </p:sp>
      <p:sp>
        <p:nvSpPr>
          <p:cNvPr id="18" name="TextBox 18"/>
          <p:cNvSpPr txBox="1"/>
          <p:nvPr/>
        </p:nvSpPr>
        <p:spPr>
          <a:xfrm>
            <a:off x="6981274" y="3522832"/>
            <a:ext cx="1572045" cy="445186"/>
          </a:xfrm>
          <a:prstGeom prst="rect">
            <a:avLst/>
          </a:prstGeom>
        </p:spPr>
        <p:txBody>
          <a:bodyPr lIns="0" tIns="0" rIns="0" bIns="0" rtlCol="0" anchor="t">
            <a:spAutoFit/>
          </a:bodyPr>
          <a:lstStyle/>
          <a:p>
            <a:pPr algn="just">
              <a:lnSpc>
                <a:spcPts val="1773"/>
              </a:lnSpc>
            </a:pPr>
            <a:r>
              <a:rPr lang="en-US" sz="1400" spc="12">
                <a:solidFill>
                  <a:srgbClr val="183650"/>
                </a:solidFill>
                <a:latin typeface="Trebuchet MS"/>
                <a:ea typeface="Trebuchet MS"/>
                <a:cs typeface="Trebuchet MS"/>
                <a:sym typeface="Trebuchet MS"/>
              </a:rPr>
              <a:t>TEMP-CONTROLLED</a:t>
            </a:r>
          </a:p>
          <a:p>
            <a:pPr algn="just">
              <a:lnSpc>
                <a:spcPts val="1773"/>
              </a:lnSpc>
            </a:pPr>
            <a:r>
              <a:rPr lang="en-US" sz="1400" spc="12">
                <a:solidFill>
                  <a:srgbClr val="183650"/>
                </a:solidFill>
                <a:latin typeface="Trebuchet MS"/>
                <a:ea typeface="Trebuchet MS"/>
                <a:cs typeface="Trebuchet MS"/>
                <a:sym typeface="Trebuchet MS"/>
              </a:rPr>
              <a:t>CONTAINERS</a:t>
            </a:r>
          </a:p>
        </p:txBody>
      </p:sp>
      <p:sp>
        <p:nvSpPr>
          <p:cNvPr id="19" name="TextBox 19"/>
          <p:cNvSpPr txBox="1"/>
          <p:nvPr/>
        </p:nvSpPr>
        <p:spPr>
          <a:xfrm>
            <a:off x="6981274" y="5042712"/>
            <a:ext cx="1572045" cy="445186"/>
          </a:xfrm>
          <a:prstGeom prst="rect">
            <a:avLst/>
          </a:prstGeom>
        </p:spPr>
        <p:txBody>
          <a:bodyPr lIns="0" tIns="0" rIns="0" bIns="0" rtlCol="0" anchor="t">
            <a:spAutoFit/>
          </a:bodyPr>
          <a:lstStyle/>
          <a:p>
            <a:pPr>
              <a:lnSpc>
                <a:spcPts val="1773"/>
              </a:lnSpc>
            </a:pPr>
            <a:r>
              <a:rPr lang="en-US" sz="1400" spc="12" dirty="0">
                <a:solidFill>
                  <a:srgbClr val="183650"/>
                </a:solidFill>
                <a:latin typeface="Trebuchet MS"/>
                <a:ea typeface="Trebuchet MS"/>
                <a:cs typeface="Trebuchet MS"/>
                <a:sym typeface="Trebuchet MS"/>
              </a:rPr>
              <a:t>FAST TRANSIT OPTIONS</a:t>
            </a:r>
          </a:p>
        </p:txBody>
      </p:sp>
      <p:sp>
        <p:nvSpPr>
          <p:cNvPr id="20" name="TextBox 20"/>
          <p:cNvSpPr txBox="1"/>
          <p:nvPr/>
        </p:nvSpPr>
        <p:spPr>
          <a:xfrm>
            <a:off x="9217169" y="3522832"/>
            <a:ext cx="1572045" cy="445186"/>
          </a:xfrm>
          <a:prstGeom prst="rect">
            <a:avLst/>
          </a:prstGeom>
        </p:spPr>
        <p:txBody>
          <a:bodyPr lIns="0" tIns="0" rIns="0" bIns="0" rtlCol="0" anchor="t">
            <a:spAutoFit/>
          </a:bodyPr>
          <a:lstStyle/>
          <a:p>
            <a:pPr>
              <a:lnSpc>
                <a:spcPts val="1773"/>
              </a:lnSpc>
            </a:pPr>
            <a:r>
              <a:rPr lang="en-US" sz="1400" spc="12">
                <a:solidFill>
                  <a:srgbClr val="183650"/>
                </a:solidFill>
                <a:latin typeface="Trebuchet MS"/>
                <a:ea typeface="Trebuchet MS"/>
                <a:cs typeface="Trebuchet MS"/>
                <a:sym typeface="Trebuchet MS"/>
              </a:rPr>
              <a:t>CONTROL TOWER SERVICES</a:t>
            </a:r>
          </a:p>
        </p:txBody>
      </p:sp>
      <p:sp>
        <p:nvSpPr>
          <p:cNvPr id="21" name="TextBox 21"/>
          <p:cNvSpPr txBox="1"/>
          <p:nvPr/>
        </p:nvSpPr>
        <p:spPr>
          <a:xfrm>
            <a:off x="9217169" y="5042712"/>
            <a:ext cx="1572045" cy="214354"/>
          </a:xfrm>
          <a:prstGeom prst="rect">
            <a:avLst/>
          </a:prstGeom>
        </p:spPr>
        <p:txBody>
          <a:bodyPr lIns="0" tIns="0" rIns="0" bIns="0" rtlCol="0" anchor="t">
            <a:spAutoFit/>
          </a:bodyPr>
          <a:lstStyle/>
          <a:p>
            <a:pPr algn="just">
              <a:lnSpc>
                <a:spcPts val="1773"/>
              </a:lnSpc>
            </a:pPr>
            <a:r>
              <a:rPr lang="en-US" sz="1400" spc="12">
                <a:solidFill>
                  <a:srgbClr val="183650"/>
                </a:solidFill>
                <a:latin typeface="Trebuchet MS"/>
                <a:ea typeface="Trebuchet MS"/>
                <a:cs typeface="Trebuchet MS"/>
                <a:sym typeface="Trebuchet MS"/>
              </a:rPr>
              <a:t>DIRECT SAILINGS</a:t>
            </a:r>
          </a:p>
        </p:txBody>
      </p:sp>
      <p:sp>
        <p:nvSpPr>
          <p:cNvPr id="22" name="TextBox 22"/>
          <p:cNvSpPr txBox="1"/>
          <p:nvPr/>
        </p:nvSpPr>
        <p:spPr>
          <a:xfrm>
            <a:off x="6981274" y="2975968"/>
            <a:ext cx="1396491" cy="359201"/>
          </a:xfrm>
          <a:prstGeom prst="rect">
            <a:avLst/>
          </a:prstGeom>
        </p:spPr>
        <p:txBody>
          <a:bodyPr lIns="0" tIns="0" rIns="0" bIns="0" rtlCol="0" anchor="t">
            <a:spAutoFit/>
          </a:bodyPr>
          <a:lstStyle/>
          <a:p>
            <a:pPr algn="just">
              <a:lnSpc>
                <a:spcPts val="3041"/>
              </a:lnSpc>
            </a:pPr>
            <a:r>
              <a:rPr lang="en-US" sz="2400" b="1" spc="21">
                <a:solidFill>
                  <a:srgbClr val="183650"/>
                </a:solidFill>
                <a:latin typeface="Trebuchet MS Bold"/>
                <a:ea typeface="Trebuchet MS Bold"/>
                <a:cs typeface="Trebuchet MS Bold"/>
                <a:sym typeface="Trebuchet MS Bold"/>
              </a:rPr>
              <a:t>1.</a:t>
            </a:r>
          </a:p>
        </p:txBody>
      </p:sp>
      <p:sp>
        <p:nvSpPr>
          <p:cNvPr id="23" name="TextBox 23"/>
          <p:cNvSpPr txBox="1"/>
          <p:nvPr/>
        </p:nvSpPr>
        <p:spPr>
          <a:xfrm>
            <a:off x="6981274" y="4495848"/>
            <a:ext cx="1396491" cy="359201"/>
          </a:xfrm>
          <a:prstGeom prst="rect">
            <a:avLst/>
          </a:prstGeom>
        </p:spPr>
        <p:txBody>
          <a:bodyPr lIns="0" tIns="0" rIns="0" bIns="0" rtlCol="0" anchor="t">
            <a:spAutoFit/>
          </a:bodyPr>
          <a:lstStyle/>
          <a:p>
            <a:pPr algn="just">
              <a:lnSpc>
                <a:spcPts val="3041"/>
              </a:lnSpc>
            </a:pPr>
            <a:r>
              <a:rPr lang="en-US" sz="2400" b="1" spc="21">
                <a:solidFill>
                  <a:srgbClr val="183650"/>
                </a:solidFill>
                <a:latin typeface="Trebuchet MS Bold"/>
                <a:ea typeface="Trebuchet MS Bold"/>
                <a:cs typeface="Trebuchet MS Bold"/>
                <a:sym typeface="Trebuchet MS Bold"/>
              </a:rPr>
              <a:t>3.</a:t>
            </a:r>
          </a:p>
        </p:txBody>
      </p:sp>
      <p:sp>
        <p:nvSpPr>
          <p:cNvPr id="24" name="TextBox 24"/>
          <p:cNvSpPr txBox="1"/>
          <p:nvPr/>
        </p:nvSpPr>
        <p:spPr>
          <a:xfrm>
            <a:off x="9217169" y="2975968"/>
            <a:ext cx="1396491" cy="359201"/>
          </a:xfrm>
          <a:prstGeom prst="rect">
            <a:avLst/>
          </a:prstGeom>
        </p:spPr>
        <p:txBody>
          <a:bodyPr lIns="0" tIns="0" rIns="0" bIns="0" rtlCol="0" anchor="t">
            <a:spAutoFit/>
          </a:bodyPr>
          <a:lstStyle/>
          <a:p>
            <a:pPr algn="just">
              <a:lnSpc>
                <a:spcPts val="3041"/>
              </a:lnSpc>
            </a:pPr>
            <a:r>
              <a:rPr lang="en-US" sz="2400" b="1" spc="21">
                <a:solidFill>
                  <a:srgbClr val="183650"/>
                </a:solidFill>
                <a:latin typeface="Trebuchet MS Bold"/>
                <a:ea typeface="Trebuchet MS Bold"/>
                <a:cs typeface="Trebuchet MS Bold"/>
                <a:sym typeface="Trebuchet MS Bold"/>
              </a:rPr>
              <a:t>2.</a:t>
            </a:r>
          </a:p>
        </p:txBody>
      </p:sp>
      <p:sp>
        <p:nvSpPr>
          <p:cNvPr id="25" name="TextBox 25"/>
          <p:cNvSpPr txBox="1"/>
          <p:nvPr/>
        </p:nvSpPr>
        <p:spPr>
          <a:xfrm>
            <a:off x="9217169" y="4495848"/>
            <a:ext cx="1396491" cy="359201"/>
          </a:xfrm>
          <a:prstGeom prst="rect">
            <a:avLst/>
          </a:prstGeom>
        </p:spPr>
        <p:txBody>
          <a:bodyPr lIns="0" tIns="0" rIns="0" bIns="0" rtlCol="0" anchor="t">
            <a:spAutoFit/>
          </a:bodyPr>
          <a:lstStyle/>
          <a:p>
            <a:pPr algn="just">
              <a:lnSpc>
                <a:spcPts val="3041"/>
              </a:lnSpc>
            </a:pPr>
            <a:r>
              <a:rPr lang="en-US" sz="2400" b="1" spc="21">
                <a:solidFill>
                  <a:srgbClr val="183650"/>
                </a:solidFill>
                <a:latin typeface="Trebuchet MS Bold"/>
                <a:ea typeface="Trebuchet MS Bold"/>
                <a:cs typeface="Trebuchet MS Bold"/>
                <a:sym typeface="Trebuchet MS Bold"/>
              </a:rPr>
              <a:t>4.</a:t>
            </a:r>
          </a:p>
        </p:txBody>
      </p:sp>
      <p:sp>
        <p:nvSpPr>
          <p:cNvPr id="26" name="TextBox 26"/>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FOOD &amp; BEVERAGES</a:t>
            </a:r>
          </a:p>
        </p:txBody>
      </p:sp>
      <p:sp>
        <p:nvSpPr>
          <p:cNvPr id="27" name="TextBox 27"/>
          <p:cNvSpPr txBox="1"/>
          <p:nvPr/>
        </p:nvSpPr>
        <p:spPr>
          <a:xfrm>
            <a:off x="11473644" y="6153150"/>
            <a:ext cx="166713"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54</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1997" cy="6858000"/>
          </a:xfrm>
          <a:custGeom>
            <a:avLst/>
            <a:gdLst/>
            <a:ahLst/>
            <a:cxnLst/>
            <a:rect l="l" t="t" r="r" b="b"/>
            <a:pathLst>
              <a:path w="20170258" h="13589712">
                <a:moveTo>
                  <a:pt x="0" y="0"/>
                </a:moveTo>
                <a:lnTo>
                  <a:pt x="20170258" y="0"/>
                </a:lnTo>
                <a:lnTo>
                  <a:pt x="20170258" y="13589712"/>
                </a:lnTo>
                <a:lnTo>
                  <a:pt x="0" y="1358971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grpSp>
        <p:nvGrpSpPr>
          <p:cNvPr id="3" name="Group 3"/>
          <p:cNvGrpSpPr>
            <a:grpSpLocks noGrp="1" noUngrp="1" noRot="1" noMove="1" noResize="1"/>
          </p:cNvGrpSpPr>
          <p:nvPr/>
        </p:nvGrpSpPr>
        <p:grpSpPr>
          <a:xfrm>
            <a:off x="0" y="0"/>
            <a:ext cx="12192000" cy="6858000"/>
            <a:chOff x="0" y="0"/>
            <a:chExt cx="4816593" cy="2709333"/>
          </a:xfrm>
        </p:grpSpPr>
        <p:sp>
          <p:nvSpPr>
            <p:cNvPr id="4" name="Freeform 4"/>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435"/>
                </a:lnSpc>
              </a:pPr>
              <a:endParaRPr sz="1200"/>
            </a:p>
          </p:txBody>
        </p:sp>
      </p:grpSp>
      <p:sp>
        <p:nvSpPr>
          <p:cNvPr id="6" name="Freeform 6"/>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685800" y="4601850"/>
            <a:ext cx="10588119" cy="1718419"/>
          </a:xfrm>
          <a:prstGeom prst="rect">
            <a:avLst/>
          </a:prstGeom>
        </p:spPr>
        <p:txBody>
          <a:bodyPr lIns="0" tIns="0" rIns="0" bIns="0" rtlCol="0" anchor="t">
            <a:spAutoFit/>
          </a:bodyPr>
          <a:lstStyle/>
          <a:p>
            <a:pPr>
              <a:lnSpc>
                <a:spcPts val="6744"/>
              </a:lnSpc>
            </a:pPr>
            <a:r>
              <a:rPr lang="en-US" sz="6000" b="1" dirty="0">
                <a:solidFill>
                  <a:srgbClr val="FFFFFF"/>
                </a:solidFill>
                <a:latin typeface="Montserrat 2 Bold"/>
                <a:ea typeface="Montserrat 2 Bold"/>
                <a:cs typeface="Montserrat 2 Bold"/>
                <a:sym typeface="Montserrat 2 Bold"/>
              </a:rPr>
              <a:t>HUMANITARIAN AID </a:t>
            </a:r>
          </a:p>
          <a:p>
            <a:pPr>
              <a:lnSpc>
                <a:spcPts val="6744"/>
              </a:lnSpc>
            </a:pPr>
            <a:r>
              <a:rPr lang="en-US" sz="6000" b="1" dirty="0">
                <a:solidFill>
                  <a:srgbClr val="FFFFFF"/>
                </a:solidFill>
                <a:latin typeface="Montserrat 2 Bold"/>
                <a:ea typeface="Montserrat 2 Bold"/>
                <a:cs typeface="Montserrat 2 Bold"/>
                <a:sym typeface="Montserrat 2 Bold"/>
              </a:rPr>
              <a:t>AND RELIEF </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2">
            <a:extLst>
              <a:ext uri="{FF2B5EF4-FFF2-40B4-BE49-F238E27FC236}">
                <a16:creationId xmlns:a16="http://schemas.microsoft.com/office/drawing/2014/main" id="{926E2370-0194-6652-9170-9FA49B4E919C}"/>
              </a:ext>
            </a:extLst>
          </p:cNvPr>
          <p:cNvSpPr/>
          <p:nvPr/>
        </p:nvSpPr>
        <p:spPr>
          <a:xfrm>
            <a:off x="0" y="0"/>
            <a:ext cx="12191997" cy="6858000"/>
          </a:xfrm>
          <a:custGeom>
            <a:avLst/>
            <a:gdLst/>
            <a:ahLst/>
            <a:cxnLst/>
            <a:rect l="l" t="t" r="r" b="b"/>
            <a:pathLst>
              <a:path w="20170258" h="13589712">
                <a:moveTo>
                  <a:pt x="0" y="0"/>
                </a:moveTo>
                <a:lnTo>
                  <a:pt x="20170258" y="0"/>
                </a:lnTo>
                <a:lnTo>
                  <a:pt x="20170258" y="13589712"/>
                </a:lnTo>
                <a:lnTo>
                  <a:pt x="0" y="1358971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grpSp>
        <p:nvGrpSpPr>
          <p:cNvPr id="9" name="Group 3">
            <a:extLst>
              <a:ext uri="{FF2B5EF4-FFF2-40B4-BE49-F238E27FC236}">
                <a16:creationId xmlns:a16="http://schemas.microsoft.com/office/drawing/2014/main" id="{F5190CEC-5540-1DD8-02A5-66BF8D581C3A}"/>
              </a:ext>
            </a:extLst>
          </p:cNvPr>
          <p:cNvGrpSpPr>
            <a:grpSpLocks noGrp="1" noUngrp="1" noRot="1" noMove="1" noResize="1"/>
          </p:cNvGrpSpPr>
          <p:nvPr/>
        </p:nvGrpSpPr>
        <p:grpSpPr>
          <a:xfrm>
            <a:off x="0" y="0"/>
            <a:ext cx="12192000" cy="6858000"/>
            <a:chOff x="0" y="0"/>
            <a:chExt cx="4816593" cy="2709333"/>
          </a:xfrm>
        </p:grpSpPr>
        <p:sp>
          <p:nvSpPr>
            <p:cNvPr id="10" name="Freeform 4">
              <a:extLst>
                <a:ext uri="{FF2B5EF4-FFF2-40B4-BE49-F238E27FC236}">
                  <a16:creationId xmlns:a16="http://schemas.microsoft.com/office/drawing/2014/main" id="{5C4A8BA9-771E-CDD4-C3C6-5C6C1AF6AE99}"/>
                </a:ext>
              </a:extLst>
            </p:cNvPr>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dirty="0"/>
            </a:p>
          </p:txBody>
        </p:sp>
        <p:sp>
          <p:nvSpPr>
            <p:cNvPr id="11" name="TextBox 5">
              <a:extLst>
                <a:ext uri="{FF2B5EF4-FFF2-40B4-BE49-F238E27FC236}">
                  <a16:creationId xmlns:a16="http://schemas.microsoft.com/office/drawing/2014/main" id="{539F2234-4D05-272B-5BA0-5BC37408A381}"/>
                </a:ext>
              </a:extLst>
            </p:cNvPr>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435"/>
                </a:lnSpc>
              </a:pPr>
              <a:endParaRPr sz="1200"/>
            </a:p>
          </p:txBody>
        </p:sp>
      </p:grpSp>
      <p:sp>
        <p:nvSpPr>
          <p:cNvPr id="6" name="TextBox 6"/>
          <p:cNvSpPr txBox="1">
            <a:spLocks noGrp="1" noRot="1" noMove="1" noResize="1" noEditPoints="1" noAdjustHandles="1" noChangeArrowheads="1" noChangeShapeType="1"/>
          </p:cNvSpPr>
          <p:nvPr/>
        </p:nvSpPr>
        <p:spPr>
          <a:xfrm>
            <a:off x="685800" y="5831536"/>
            <a:ext cx="10588119" cy="346249"/>
          </a:xfrm>
          <a:prstGeom prst="rect">
            <a:avLst/>
          </a:prstGeom>
        </p:spPr>
        <p:txBody>
          <a:bodyPr lIns="0" tIns="0" rIns="0" bIns="0" rtlCol="0" anchor="t">
            <a:spAutoFit/>
          </a:bodyPr>
          <a:lstStyle/>
          <a:p>
            <a:pPr>
              <a:lnSpc>
                <a:spcPts val="2697"/>
              </a:lnSpc>
            </a:pPr>
            <a:r>
              <a:rPr lang="en-US" sz="2400" b="1">
                <a:solidFill>
                  <a:srgbClr val="FFFFFF"/>
                </a:solidFill>
                <a:latin typeface="Montserrat 2 Bold"/>
                <a:ea typeface="Montserrat 2 Bold"/>
                <a:cs typeface="Montserrat 2 Bold"/>
                <a:sym typeface="Montserrat 2 Bold"/>
              </a:rPr>
              <a:t>HUMANITARIAN AID AND RELIEF </a:t>
            </a:r>
          </a:p>
        </p:txBody>
      </p:sp>
      <p:sp>
        <p:nvSpPr>
          <p:cNvPr id="7" name="Freeform 7"/>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5721807" cy="6858000"/>
          </a:xfrm>
          <a:custGeom>
            <a:avLst/>
            <a:gdLst/>
            <a:ahLst/>
            <a:cxnLst/>
            <a:rect l="l" t="t" r="r" b="b"/>
            <a:pathLst>
              <a:path w="8582710" h="10287000">
                <a:moveTo>
                  <a:pt x="0" y="0"/>
                </a:moveTo>
                <a:lnTo>
                  <a:pt x="8582710" y="0"/>
                </a:lnTo>
                <a:lnTo>
                  <a:pt x="858271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1242" y="-1"/>
            <a:ext cx="5721807" cy="6858001"/>
            <a:chOff x="0" y="0"/>
            <a:chExt cx="2260467" cy="2709333"/>
          </a:xfrm>
        </p:grpSpPr>
        <p:sp>
          <p:nvSpPr>
            <p:cNvPr id="4" name="Freeform 4"/>
            <p:cNvSpPr>
              <a:spLocks noGrp="1" noRot="1" noMove="1" noResize="1" noEditPoints="1" noAdjustHandles="1" noChangeArrowheads="1" noChangeShapeType="1"/>
            </p:cNvSpPr>
            <p:nvPr/>
          </p:nvSpPr>
          <p:spPr>
            <a:xfrm>
              <a:off x="0" y="0"/>
              <a:ext cx="2260467" cy="2709333"/>
            </a:xfrm>
            <a:custGeom>
              <a:avLst/>
              <a:gdLst/>
              <a:ahLst/>
              <a:cxnLst/>
              <a:rect l="l" t="t" r="r" b="b"/>
              <a:pathLst>
                <a:path w="2260467" h="2709333">
                  <a:moveTo>
                    <a:pt x="0" y="0"/>
                  </a:moveTo>
                  <a:lnTo>
                    <a:pt x="2260467" y="0"/>
                  </a:lnTo>
                  <a:lnTo>
                    <a:pt x="2260467" y="2709333"/>
                  </a:lnTo>
                  <a:lnTo>
                    <a:pt x="0" y="2709333"/>
                  </a:lnTo>
                  <a:close/>
                </a:path>
              </a:pathLst>
            </a:custGeom>
            <a:solidFill>
              <a:srgbClr val="000000">
                <a:alpha val="49804"/>
              </a:srgbClr>
            </a:soli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28575"/>
              <a:ext cx="2260467" cy="2737908"/>
            </a:xfrm>
            <a:prstGeom prst="rect">
              <a:avLst/>
            </a:prstGeom>
          </p:spPr>
          <p:txBody>
            <a:bodyPr lIns="33867" tIns="33867" rIns="33867" bIns="33867" rtlCol="0" anchor="ctr"/>
            <a:lstStyle/>
            <a:p>
              <a:pPr algn="ctr">
                <a:lnSpc>
                  <a:spcPts val="1435"/>
                </a:lnSpc>
              </a:pPr>
              <a:endParaRPr sz="1200"/>
            </a:p>
          </p:txBody>
        </p:sp>
      </p:grpSp>
      <p:sp>
        <p:nvSpPr>
          <p:cNvPr id="6" name="TextBox 6"/>
          <p:cNvSpPr txBox="1"/>
          <p:nvPr/>
        </p:nvSpPr>
        <p:spPr>
          <a:xfrm>
            <a:off x="6655566" y="3428999"/>
            <a:ext cx="4527905" cy="886140"/>
          </a:xfrm>
          <a:prstGeom prst="rect">
            <a:avLst/>
          </a:prstGeom>
        </p:spPr>
        <p:txBody>
          <a:bodyPr wrap="square" lIns="0" tIns="0" rIns="0" bIns="0" rtlCol="0" anchor="t">
            <a:spAutoFit/>
          </a:bodyPr>
          <a:lstStyle/>
          <a:p>
            <a:pPr algn="just">
              <a:lnSpc>
                <a:spcPts val="1405"/>
              </a:lnSpc>
            </a:pPr>
            <a:r>
              <a:rPr lang="en-US" sz="1133" dirty="0">
                <a:solidFill>
                  <a:srgbClr val="183650"/>
                </a:solidFill>
                <a:latin typeface="Trebuchet MS"/>
                <a:ea typeface="Trebuchet MS"/>
                <a:cs typeface="Trebuchet MS"/>
                <a:sym typeface="Trebuchet MS"/>
              </a:rPr>
              <a:t>Fracht supports NGOs, charitable foundations, and intergovernmental organizations in some of the world’s most challenging regions by providing local expertise on freight rates, regulatory compliance, and logistics coordination — assisting at every stage of the transport chain to ensure that help arrives where it’s needed most.</a:t>
            </a:r>
          </a:p>
        </p:txBody>
      </p:sp>
      <p:sp>
        <p:nvSpPr>
          <p:cNvPr id="7" name="TextBox 7"/>
          <p:cNvSpPr txBox="1"/>
          <p:nvPr/>
        </p:nvSpPr>
        <p:spPr>
          <a:xfrm>
            <a:off x="6655565" y="2329176"/>
            <a:ext cx="4527905" cy="726866"/>
          </a:xfrm>
          <a:prstGeom prst="rect">
            <a:avLst/>
          </a:prstGeom>
        </p:spPr>
        <p:txBody>
          <a:bodyPr wrap="square" lIns="0" tIns="0" rIns="0" bIns="0" rtlCol="0" anchor="t">
            <a:spAutoFit/>
          </a:bodyPr>
          <a:lstStyle/>
          <a:p>
            <a:pPr>
              <a:lnSpc>
                <a:spcPts val="2880"/>
              </a:lnSpc>
            </a:pPr>
            <a:r>
              <a:rPr lang="en-US" sz="2400" b="1" dirty="0">
                <a:solidFill>
                  <a:srgbClr val="183650"/>
                </a:solidFill>
                <a:latin typeface="Montserrat 2 Bold"/>
                <a:ea typeface="Montserrat 2 Bold"/>
                <a:cs typeface="Montserrat 2 Bold"/>
                <a:sym typeface="Montserrat 2 Bold"/>
              </a:rPr>
              <a:t>UNLEASHING THE POWER OF COMPASSION</a:t>
            </a:r>
          </a:p>
        </p:txBody>
      </p:sp>
      <p:sp>
        <p:nvSpPr>
          <p:cNvPr id="8" name="Freeform 8"/>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9" name="TextBox 9"/>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HUMANITARIAN AID AND RELIEF </a:t>
            </a:r>
          </a:p>
        </p:txBody>
      </p:sp>
      <p:sp>
        <p:nvSpPr>
          <p:cNvPr id="10" name="TextBox 10"/>
          <p:cNvSpPr txBox="1"/>
          <p:nvPr/>
        </p:nvSpPr>
        <p:spPr>
          <a:xfrm>
            <a:off x="11478454" y="6153150"/>
            <a:ext cx="157094"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57</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649130" y="0"/>
            <a:ext cx="5542870" cy="6858000"/>
          </a:xfrm>
          <a:custGeom>
            <a:avLst/>
            <a:gdLst/>
            <a:ahLst/>
            <a:cxnLst/>
            <a:rect l="l" t="t" r="r" b="b"/>
            <a:pathLst>
              <a:path w="8314305" h="10287000">
                <a:moveTo>
                  <a:pt x="0" y="0"/>
                </a:moveTo>
                <a:lnTo>
                  <a:pt x="8314305" y="0"/>
                </a:lnTo>
                <a:lnTo>
                  <a:pt x="8314305"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TextBox 3"/>
          <p:cNvSpPr txBox="1"/>
          <p:nvPr/>
        </p:nvSpPr>
        <p:spPr>
          <a:xfrm>
            <a:off x="1206791" y="2246054"/>
            <a:ext cx="3936395" cy="886140"/>
          </a:xfrm>
          <a:prstGeom prst="rect">
            <a:avLst/>
          </a:prstGeom>
        </p:spPr>
        <p:txBody>
          <a:bodyPr lIns="0" tIns="0" rIns="0" bIns="0" rtlCol="0" anchor="t">
            <a:spAutoFit/>
          </a:bodyPr>
          <a:lstStyle/>
          <a:p>
            <a:pPr algn="just">
              <a:lnSpc>
                <a:spcPts val="1405"/>
              </a:lnSpc>
            </a:pPr>
            <a:r>
              <a:rPr lang="en-US" sz="1133">
                <a:solidFill>
                  <a:srgbClr val="183650"/>
                </a:solidFill>
                <a:latin typeface="Trebuchet MS"/>
                <a:ea typeface="Trebuchet MS"/>
                <a:cs typeface="Trebuchet MS"/>
                <a:sym typeface="Trebuchet MS"/>
              </a:rPr>
              <a:t>Our work is crucial in ensuring that essential resources, such as food, medical supplies, shelter, and clean water, reach affected communities promptly and efficiently. Efficient aid and relief logistics are essential for timely and effective humanitarian responses.</a:t>
            </a:r>
          </a:p>
        </p:txBody>
      </p:sp>
      <p:grpSp>
        <p:nvGrpSpPr>
          <p:cNvPr id="4" name="Group 4"/>
          <p:cNvGrpSpPr>
            <a:grpSpLocks noGrp="1" noUngrp="1" noRot="1" noMove="1" noResize="1"/>
          </p:cNvGrpSpPr>
          <p:nvPr/>
        </p:nvGrpSpPr>
        <p:grpSpPr>
          <a:xfrm>
            <a:off x="6649130" y="0"/>
            <a:ext cx="5542870" cy="6858000"/>
            <a:chOff x="0" y="0"/>
            <a:chExt cx="2189776" cy="2709333"/>
          </a:xfrm>
        </p:grpSpPr>
        <p:sp>
          <p:nvSpPr>
            <p:cNvPr id="5" name="Freeform 5"/>
            <p:cNvSpPr>
              <a:spLocks noGrp="1" noRot="1" noMove="1" noResize="1" noEditPoints="1" noAdjustHandles="1" noChangeArrowheads="1" noChangeShapeType="1"/>
            </p:cNvSpPr>
            <p:nvPr/>
          </p:nvSpPr>
          <p:spPr>
            <a:xfrm>
              <a:off x="0" y="0"/>
              <a:ext cx="2189776" cy="2709333"/>
            </a:xfrm>
            <a:custGeom>
              <a:avLst/>
              <a:gdLst/>
              <a:ahLst/>
              <a:cxnLst/>
              <a:rect l="l" t="t" r="r" b="b"/>
              <a:pathLst>
                <a:path w="2189776" h="2709333">
                  <a:moveTo>
                    <a:pt x="0" y="0"/>
                  </a:moveTo>
                  <a:lnTo>
                    <a:pt x="2189776" y="0"/>
                  </a:lnTo>
                  <a:lnTo>
                    <a:pt x="2189776"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38100"/>
              <a:ext cx="2189776" cy="2747433"/>
            </a:xfrm>
            <a:prstGeom prst="rect">
              <a:avLst/>
            </a:prstGeom>
          </p:spPr>
          <p:txBody>
            <a:bodyPr lIns="33867" tIns="33867" rIns="33867" bIns="33867" rtlCol="0" anchor="ctr"/>
            <a:lstStyle/>
            <a:p>
              <a:pPr algn="ctr">
                <a:lnSpc>
                  <a:spcPts val="1400"/>
                </a:lnSpc>
              </a:pPr>
              <a:endParaRPr sz="1200"/>
            </a:p>
          </p:txBody>
        </p:sp>
      </p:grpSp>
      <p:sp>
        <p:nvSpPr>
          <p:cNvPr id="7" name="TextBox 7"/>
          <p:cNvSpPr txBox="1"/>
          <p:nvPr/>
        </p:nvSpPr>
        <p:spPr>
          <a:xfrm>
            <a:off x="1175041" y="3506236"/>
            <a:ext cx="3648797" cy="192360"/>
          </a:xfrm>
          <a:prstGeom prst="rect">
            <a:avLst/>
          </a:prstGeom>
        </p:spPr>
        <p:txBody>
          <a:bodyPr lIns="0" tIns="0" rIns="0" bIns="0" rtlCol="0" anchor="t">
            <a:spAutoFit/>
          </a:bodyPr>
          <a:lstStyle/>
          <a:p>
            <a:pPr>
              <a:lnSpc>
                <a:spcPts val="1519"/>
              </a:lnSpc>
            </a:pPr>
            <a:r>
              <a:rPr lang="en-US" sz="1266" b="1" dirty="0">
                <a:solidFill>
                  <a:srgbClr val="5BC2E7"/>
                </a:solidFill>
                <a:latin typeface="Montserrat 1 Bold" panose="020B0604020202020204" charset="0"/>
                <a:ea typeface="Trebuchet MS Bold"/>
                <a:cs typeface="Trebuchet MS Bold"/>
                <a:sym typeface="Trebuchet MS Bold"/>
              </a:rPr>
              <a:t>SPECIALIZED SERVICES INCLUDE</a:t>
            </a:r>
          </a:p>
        </p:txBody>
      </p:sp>
      <p:sp>
        <p:nvSpPr>
          <p:cNvPr id="8" name="TextBox 8"/>
          <p:cNvSpPr txBox="1"/>
          <p:nvPr/>
        </p:nvSpPr>
        <p:spPr>
          <a:xfrm>
            <a:off x="1175041" y="1353664"/>
            <a:ext cx="4093913"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GUIDING YOU THROUGH COMPLEX CHALLENGES</a:t>
            </a:r>
          </a:p>
        </p:txBody>
      </p:sp>
      <p:sp>
        <p:nvSpPr>
          <p:cNvPr id="9" name="TextBox 9"/>
          <p:cNvSpPr txBox="1"/>
          <p:nvPr/>
        </p:nvSpPr>
        <p:spPr>
          <a:xfrm>
            <a:off x="1175041" y="3798727"/>
            <a:ext cx="3311059" cy="167995"/>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Handling &amp; loading.</a:t>
            </a:r>
          </a:p>
        </p:txBody>
      </p:sp>
      <p:sp>
        <p:nvSpPr>
          <p:cNvPr id="10" name="TextBox 10"/>
          <p:cNvSpPr txBox="1"/>
          <p:nvPr/>
        </p:nvSpPr>
        <p:spPr>
          <a:xfrm>
            <a:off x="1175041" y="4178328"/>
            <a:ext cx="3311059" cy="167995"/>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Warehousing &amp; storage.</a:t>
            </a:r>
          </a:p>
        </p:txBody>
      </p:sp>
      <p:sp>
        <p:nvSpPr>
          <p:cNvPr id="11" name="TextBox 11"/>
          <p:cNvSpPr txBox="1"/>
          <p:nvPr/>
        </p:nvSpPr>
        <p:spPr>
          <a:xfrm>
            <a:off x="1175041" y="4557928"/>
            <a:ext cx="3311059" cy="167995"/>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Supervision of cargo.</a:t>
            </a:r>
          </a:p>
        </p:txBody>
      </p:sp>
      <p:sp>
        <p:nvSpPr>
          <p:cNvPr id="12" name="TextBox 12"/>
          <p:cNvSpPr txBox="1"/>
          <p:nvPr/>
        </p:nvSpPr>
        <p:spPr>
          <a:xfrm>
            <a:off x="1175041" y="4937530"/>
            <a:ext cx="3311059" cy="167995"/>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Import &amp; export documentation.</a:t>
            </a:r>
          </a:p>
        </p:txBody>
      </p:sp>
      <p:sp>
        <p:nvSpPr>
          <p:cNvPr id="13" name="TextBox 13"/>
          <p:cNvSpPr txBox="1"/>
          <p:nvPr/>
        </p:nvSpPr>
        <p:spPr>
          <a:xfrm>
            <a:off x="1175041" y="5317130"/>
            <a:ext cx="3311059" cy="167995"/>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Multimodal transport solutions.</a:t>
            </a:r>
          </a:p>
        </p:txBody>
      </p:sp>
      <p:sp>
        <p:nvSpPr>
          <p:cNvPr id="14" name="Freeform 14"/>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5" name="Freeform 15"/>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6" name="TextBox 16"/>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HUMANITARIAN AID AND RELIEF </a:t>
            </a:r>
          </a:p>
        </p:txBody>
      </p:sp>
      <p:sp>
        <p:nvSpPr>
          <p:cNvPr id="17" name="TextBox 17"/>
          <p:cNvSpPr txBox="1"/>
          <p:nvPr/>
        </p:nvSpPr>
        <p:spPr>
          <a:xfrm>
            <a:off x="11475247" y="6153150"/>
            <a:ext cx="163507"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58</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1997" cy="6858000"/>
          </a:xfrm>
          <a:custGeom>
            <a:avLst/>
            <a:gdLst/>
            <a:ahLst/>
            <a:cxnLst/>
            <a:rect l="l" t="t" r="r" b="b"/>
            <a:pathLst>
              <a:path w="18449488" h="12299659">
                <a:moveTo>
                  <a:pt x="0" y="0"/>
                </a:moveTo>
                <a:lnTo>
                  <a:pt x="18449488" y="0"/>
                </a:lnTo>
                <a:lnTo>
                  <a:pt x="18449488" y="12299659"/>
                </a:lnTo>
                <a:lnTo>
                  <a:pt x="0" y="12299659"/>
                </a:lnTo>
                <a:lnTo>
                  <a:pt x="0" y="0"/>
                </a:lnTo>
                <a:close/>
              </a:path>
            </a:pathLst>
          </a:custGeom>
          <a:blipFill>
            <a:blip r:embed="rId2" cstate="print">
              <a:extLst>
                <a:ext uri="{28A0092B-C50C-407E-A947-70E740481C1C}">
                  <a14:useLocalDpi xmlns:a14="http://schemas.microsoft.com/office/drawing/2010/main"/>
                </a:ext>
              </a:extLst>
            </a:blip>
            <a:stretch>
              <a:fillRect l="1"/>
            </a:stretch>
          </a:blipFill>
        </p:spPr>
        <p:txBody>
          <a:bodyPr/>
          <a:lstStyle/>
          <a:p>
            <a:endParaRPr lang="en-US" sz="1200"/>
          </a:p>
        </p:txBody>
      </p:sp>
      <p:grpSp>
        <p:nvGrpSpPr>
          <p:cNvPr id="3" name="Group 3"/>
          <p:cNvGrpSpPr>
            <a:grpSpLocks noGrp="1" noUngrp="1" noRot="1" noMove="1" noResize="1"/>
          </p:cNvGrpSpPr>
          <p:nvPr/>
        </p:nvGrpSpPr>
        <p:grpSpPr>
          <a:xfrm>
            <a:off x="0" y="0"/>
            <a:ext cx="12192000" cy="6858000"/>
            <a:chOff x="0" y="0"/>
            <a:chExt cx="4816593" cy="2709333"/>
          </a:xfrm>
        </p:grpSpPr>
        <p:sp>
          <p:nvSpPr>
            <p:cNvPr id="4" name="Freeform 4"/>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435"/>
                </a:lnSpc>
              </a:pPr>
              <a:endParaRPr sz="1200"/>
            </a:p>
          </p:txBody>
        </p:sp>
      </p:grpSp>
      <p:sp>
        <p:nvSpPr>
          <p:cNvPr id="6" name="Freeform 6"/>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685800" y="5457506"/>
            <a:ext cx="5897428" cy="859210"/>
          </a:xfrm>
          <a:prstGeom prst="rect">
            <a:avLst/>
          </a:prstGeom>
        </p:spPr>
        <p:txBody>
          <a:bodyPr lIns="0" tIns="0" rIns="0" bIns="0" rtlCol="0" anchor="t">
            <a:spAutoFit/>
          </a:bodyPr>
          <a:lstStyle/>
          <a:p>
            <a:pPr>
              <a:lnSpc>
                <a:spcPts val="6744"/>
              </a:lnSpc>
            </a:pPr>
            <a:r>
              <a:rPr lang="en-US" sz="6000" b="1" dirty="0">
                <a:solidFill>
                  <a:srgbClr val="FFFFFF"/>
                </a:solidFill>
                <a:latin typeface="Montserrat 2 Bold"/>
                <a:ea typeface="Montserrat 2 Bold"/>
                <a:cs typeface="Montserrat 2 Bold"/>
                <a:sym typeface="Montserrat 2 Bold"/>
              </a:rPr>
              <a:t>MINING</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2">
            <a:extLst>
              <a:ext uri="{FF2B5EF4-FFF2-40B4-BE49-F238E27FC236}">
                <a16:creationId xmlns:a16="http://schemas.microsoft.com/office/drawing/2014/main" id="{D904064B-819C-EFE5-8C5D-92C038CA23F5}"/>
              </a:ext>
            </a:extLst>
          </p:cNvPr>
          <p:cNvSpPr/>
          <p:nvPr/>
        </p:nvSpPr>
        <p:spPr>
          <a:xfrm>
            <a:off x="0" y="0"/>
            <a:ext cx="12191997" cy="6858000"/>
          </a:xfrm>
          <a:custGeom>
            <a:avLst/>
            <a:gdLst/>
            <a:ahLst/>
            <a:cxnLst/>
            <a:rect l="l" t="t" r="r" b="b"/>
            <a:pathLst>
              <a:path w="18449488" h="12299659">
                <a:moveTo>
                  <a:pt x="0" y="0"/>
                </a:moveTo>
                <a:lnTo>
                  <a:pt x="18449488" y="0"/>
                </a:lnTo>
                <a:lnTo>
                  <a:pt x="18449488" y="12299659"/>
                </a:lnTo>
                <a:lnTo>
                  <a:pt x="0" y="12299659"/>
                </a:lnTo>
                <a:lnTo>
                  <a:pt x="0" y="0"/>
                </a:lnTo>
                <a:close/>
              </a:path>
            </a:pathLst>
          </a:custGeom>
          <a:blipFill>
            <a:blip r:embed="rId2" cstate="print">
              <a:extLst>
                <a:ext uri="{28A0092B-C50C-407E-A947-70E740481C1C}">
                  <a14:useLocalDpi xmlns:a14="http://schemas.microsoft.com/office/drawing/2010/main"/>
                </a:ext>
              </a:extLst>
            </a:blip>
            <a:stretch>
              <a:fillRect l="1"/>
            </a:stretch>
          </a:blipFill>
        </p:spPr>
        <p:txBody>
          <a:bodyPr/>
          <a:lstStyle/>
          <a:p>
            <a:endParaRPr lang="en-US" sz="1200"/>
          </a:p>
        </p:txBody>
      </p:sp>
      <p:grpSp>
        <p:nvGrpSpPr>
          <p:cNvPr id="9" name="Group 3">
            <a:extLst>
              <a:ext uri="{FF2B5EF4-FFF2-40B4-BE49-F238E27FC236}">
                <a16:creationId xmlns:a16="http://schemas.microsoft.com/office/drawing/2014/main" id="{ABA8862A-65E8-83C9-26C6-683C4E38DAB9}"/>
              </a:ext>
            </a:extLst>
          </p:cNvPr>
          <p:cNvGrpSpPr>
            <a:grpSpLocks noGrp="1" noUngrp="1" noRot="1" noMove="1" noResize="1"/>
          </p:cNvGrpSpPr>
          <p:nvPr/>
        </p:nvGrpSpPr>
        <p:grpSpPr>
          <a:xfrm>
            <a:off x="0" y="0"/>
            <a:ext cx="12192000" cy="6858000"/>
            <a:chOff x="0" y="0"/>
            <a:chExt cx="4816593" cy="2709333"/>
          </a:xfrm>
        </p:grpSpPr>
        <p:sp>
          <p:nvSpPr>
            <p:cNvPr id="10" name="Freeform 4">
              <a:extLst>
                <a:ext uri="{FF2B5EF4-FFF2-40B4-BE49-F238E27FC236}">
                  <a16:creationId xmlns:a16="http://schemas.microsoft.com/office/drawing/2014/main" id="{1DE6CBA5-23C4-EF24-C684-F4E8737243EC}"/>
                </a:ext>
              </a:extLst>
            </p:cNvPr>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11" name="TextBox 5">
              <a:extLst>
                <a:ext uri="{FF2B5EF4-FFF2-40B4-BE49-F238E27FC236}">
                  <a16:creationId xmlns:a16="http://schemas.microsoft.com/office/drawing/2014/main" id="{EED23647-BE32-0F26-9D42-1FBCBC45456F}"/>
                </a:ext>
              </a:extLst>
            </p:cNvPr>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435"/>
                </a:lnSpc>
              </a:pPr>
              <a:endParaRPr sz="1200"/>
            </a:p>
          </p:txBody>
        </p:sp>
      </p:grpSp>
      <p:sp>
        <p:nvSpPr>
          <p:cNvPr id="6" name="TextBox 6"/>
          <p:cNvSpPr txBox="1">
            <a:spLocks noGrp="1" noRot="1" noMove="1" noResize="1" noEditPoints="1" noAdjustHandles="1" noChangeArrowheads="1" noChangeShapeType="1"/>
          </p:cNvSpPr>
          <p:nvPr/>
        </p:nvSpPr>
        <p:spPr>
          <a:xfrm>
            <a:off x="685800" y="5831536"/>
            <a:ext cx="5897428" cy="346249"/>
          </a:xfrm>
          <a:prstGeom prst="rect">
            <a:avLst/>
          </a:prstGeom>
        </p:spPr>
        <p:txBody>
          <a:bodyPr lIns="0" tIns="0" rIns="0" bIns="0" rtlCol="0" anchor="t">
            <a:spAutoFit/>
          </a:bodyPr>
          <a:lstStyle/>
          <a:p>
            <a:pPr>
              <a:lnSpc>
                <a:spcPts val="2697"/>
              </a:lnSpc>
            </a:pPr>
            <a:r>
              <a:rPr lang="en-US" sz="2400" b="1">
                <a:solidFill>
                  <a:srgbClr val="FFFFFF"/>
                </a:solidFill>
                <a:latin typeface="Montserrat 2 Bold"/>
                <a:ea typeface="Montserrat 2 Bold"/>
                <a:cs typeface="Montserrat 2 Bold"/>
                <a:sym typeface="Montserrat 2 Bold"/>
              </a:rPr>
              <a:t>MINING</a:t>
            </a:r>
          </a:p>
        </p:txBody>
      </p:sp>
      <p:sp>
        <p:nvSpPr>
          <p:cNvPr id="7" name="Freeform 7"/>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Freeform 7"/>
          <p:cNvSpPr/>
          <p:nvPr/>
        </p:nvSpPr>
        <p:spPr>
          <a:xfrm>
            <a:off x="9700661" y="366980"/>
            <a:ext cx="1805539" cy="306941"/>
          </a:xfrm>
          <a:custGeom>
            <a:avLst/>
            <a:gdLst/>
            <a:ahLst/>
            <a:cxnLst/>
            <a:rect l="l" t="t" r="r" b="b"/>
            <a:pathLst>
              <a:path w="2708308" h="460412">
                <a:moveTo>
                  <a:pt x="0" y="0"/>
                </a:moveTo>
                <a:lnTo>
                  <a:pt x="2708308" y="0"/>
                </a:lnTo>
                <a:lnTo>
                  <a:pt x="2708308" y="460413"/>
                </a:lnTo>
                <a:lnTo>
                  <a:pt x="0" y="460413"/>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11490475" y="6153150"/>
            <a:ext cx="13305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61</a:t>
            </a:r>
          </a:p>
        </p:txBody>
      </p:sp>
      <p:sp>
        <p:nvSpPr>
          <p:cNvPr id="9" name="Freeform 9"/>
          <p:cNvSpPr/>
          <p:nvPr/>
        </p:nvSpPr>
        <p:spPr>
          <a:xfrm>
            <a:off x="7609735" y="0"/>
            <a:ext cx="4582265" cy="6858000"/>
          </a:xfrm>
          <a:custGeom>
            <a:avLst/>
            <a:gdLst/>
            <a:ahLst/>
            <a:cxnLst/>
            <a:rect l="l" t="t" r="r" b="b"/>
            <a:pathLst>
              <a:path w="11394498" h="10439400">
                <a:moveTo>
                  <a:pt x="0" y="0"/>
                </a:moveTo>
                <a:lnTo>
                  <a:pt x="11394497" y="0"/>
                </a:lnTo>
                <a:lnTo>
                  <a:pt x="11394497" y="10439400"/>
                </a:lnTo>
                <a:lnTo>
                  <a:pt x="0" y="10439400"/>
                </a:lnTo>
                <a:lnTo>
                  <a:pt x="0" y="0"/>
                </a:lnTo>
                <a:close/>
              </a:path>
            </a:pathLst>
          </a:custGeom>
          <a:blipFill>
            <a:blip r:embed="rId5" cstate="print">
              <a:extLst>
                <a:ext uri="{28A0092B-C50C-407E-A947-70E740481C1C}">
                  <a14:useLocalDpi xmlns:a14="http://schemas.microsoft.com/office/drawing/2010/main"/>
                </a:ext>
              </a:extLst>
            </a:blip>
            <a:stretch>
              <a:fillRect t="1"/>
            </a:stretch>
          </a:blipFill>
        </p:spPr>
        <p:txBody>
          <a:bodyPr/>
          <a:lstStyle/>
          <a:p>
            <a:endParaRPr lang="en-US" sz="1200" dirty="0"/>
          </a:p>
        </p:txBody>
      </p:sp>
      <p:sp>
        <p:nvSpPr>
          <p:cNvPr id="11" name="Freeform 11"/>
          <p:cNvSpPr>
            <a:spLocks noGrp="1" noRot="1" noMove="1" noResize="1" noEditPoints="1" noAdjustHandles="1" noChangeArrowheads="1" noChangeShapeType="1"/>
          </p:cNvSpPr>
          <p:nvPr/>
        </p:nvSpPr>
        <p:spPr>
          <a:xfrm>
            <a:off x="7609734" y="0"/>
            <a:ext cx="4582265" cy="6858000"/>
          </a:xfrm>
          <a:custGeom>
            <a:avLst/>
            <a:gdLst/>
            <a:ahLst/>
            <a:cxnLst/>
            <a:rect l="l" t="t" r="r" b="b"/>
            <a:pathLst>
              <a:path w="1848915" h="2709333">
                <a:moveTo>
                  <a:pt x="0" y="0"/>
                </a:moveTo>
                <a:lnTo>
                  <a:pt x="1848915" y="0"/>
                </a:lnTo>
                <a:lnTo>
                  <a:pt x="1848915"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13" name="Freeform 13"/>
          <p:cNvSpPr>
            <a:spLocks noGrp="1" noRot="1" noMove="1" noResize="1" noEditPoints="1" noAdjustHandles="1" noChangeArrowheads="1" noChangeShapeType="1"/>
          </p:cNvSpPr>
          <p:nvPr/>
        </p:nvSpPr>
        <p:spPr>
          <a:xfrm>
            <a:off x="9802261" y="468580"/>
            <a:ext cx="1805539" cy="306941"/>
          </a:xfrm>
          <a:custGeom>
            <a:avLst/>
            <a:gdLst/>
            <a:ahLst/>
            <a:cxnLst/>
            <a:rect l="l" t="t" r="r" b="b"/>
            <a:pathLst>
              <a:path w="2708308" h="460412">
                <a:moveTo>
                  <a:pt x="0" y="0"/>
                </a:moveTo>
                <a:lnTo>
                  <a:pt x="2708308" y="0"/>
                </a:lnTo>
                <a:lnTo>
                  <a:pt x="2708308" y="460413"/>
                </a:lnTo>
                <a:lnTo>
                  <a:pt x="0" y="460413"/>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4" name="TextBox 14"/>
          <p:cNvSpPr txBox="1"/>
          <p:nvPr/>
        </p:nvSpPr>
        <p:spPr>
          <a:xfrm>
            <a:off x="1492871" y="2875471"/>
            <a:ext cx="4446315" cy="2861040"/>
          </a:xfrm>
          <a:prstGeom prst="rect">
            <a:avLst/>
          </a:prstGeom>
        </p:spPr>
        <p:txBody>
          <a:bodyPr lIns="0" tIns="0" rIns="0" bIns="0" rtlCol="0" anchor="t">
            <a:spAutoFit/>
          </a:bodyPr>
          <a:lstStyle/>
          <a:p>
            <a:pPr algn="just">
              <a:lnSpc>
                <a:spcPts val="1435"/>
              </a:lnSpc>
            </a:pPr>
            <a:r>
              <a:rPr lang="en-US" sz="1133" spc="10" dirty="0">
                <a:solidFill>
                  <a:srgbClr val="183650"/>
                </a:solidFill>
                <a:latin typeface="Trebuchet MS"/>
                <a:ea typeface="Trebuchet MS"/>
                <a:cs typeface="Trebuchet MS"/>
                <a:sym typeface="Trebuchet MS"/>
              </a:rPr>
              <a:t>Mining logistics has been a core strength of the Fracht Group for decades. We understand the unique challenges of transporting equipment and materials to remote, hard-to-reach sites with minimal infrastructure — whether in the Andes, the Gobi Desert, the Australian outback, or the Democratic Republic of Congo.</a:t>
            </a:r>
          </a:p>
          <a:p>
            <a:pPr algn="just">
              <a:lnSpc>
                <a:spcPts val="1435"/>
              </a:lnSpc>
            </a:pPr>
            <a:endParaRPr lang="en-US" sz="1133" spc="10" dirty="0">
              <a:solidFill>
                <a:srgbClr val="183650"/>
              </a:solidFill>
              <a:latin typeface="Trebuchet MS"/>
              <a:ea typeface="Trebuchet MS"/>
              <a:cs typeface="Trebuchet MS"/>
              <a:sym typeface="Trebuchet MS"/>
            </a:endParaRPr>
          </a:p>
          <a:p>
            <a:pPr algn="just">
              <a:lnSpc>
                <a:spcPts val="1435"/>
              </a:lnSpc>
            </a:pPr>
            <a:r>
              <a:rPr lang="en-US" sz="1133" spc="10" dirty="0">
                <a:solidFill>
                  <a:srgbClr val="183650"/>
                </a:solidFill>
                <a:latin typeface="Trebuchet MS"/>
                <a:ea typeface="Trebuchet MS"/>
                <a:cs typeface="Trebuchet MS"/>
                <a:sym typeface="Trebuchet MS"/>
              </a:rPr>
              <a:t>From coal, uranium, and oil sands to copper, iron ore, and rare minerals, we support every stage of your operation with dependable, cost-effective logistics solutions. Our services include full risk assessments, tailored operational manuals, and a sharp focus on safety, timing, and precision.</a:t>
            </a:r>
          </a:p>
          <a:p>
            <a:pPr algn="just">
              <a:lnSpc>
                <a:spcPts val="1435"/>
              </a:lnSpc>
            </a:pPr>
            <a:endParaRPr lang="en-US" sz="1133" spc="10" dirty="0">
              <a:solidFill>
                <a:srgbClr val="183650"/>
              </a:solidFill>
              <a:latin typeface="Trebuchet MS"/>
              <a:ea typeface="Trebuchet MS"/>
              <a:cs typeface="Trebuchet MS"/>
              <a:sym typeface="Trebuchet MS"/>
            </a:endParaRPr>
          </a:p>
          <a:p>
            <a:pPr algn="just">
              <a:lnSpc>
                <a:spcPts val="1435"/>
              </a:lnSpc>
            </a:pPr>
            <a:r>
              <a:rPr lang="en-US" sz="1133" spc="10" dirty="0">
                <a:solidFill>
                  <a:srgbClr val="183650"/>
                </a:solidFill>
                <a:latin typeface="Trebuchet MS"/>
                <a:ea typeface="Trebuchet MS"/>
                <a:cs typeface="Trebuchet MS"/>
                <a:sym typeface="Trebuchet MS"/>
              </a:rPr>
              <a:t>Fracht’s experienced teams manage the delivery of complex mining equipment such as excavators, dump trucks, crushers, ship unloaders, conveyor belt systems, tires, and drilling machines — ensuring flawless execution under the toughest conditions.</a:t>
            </a:r>
          </a:p>
        </p:txBody>
      </p:sp>
      <p:sp>
        <p:nvSpPr>
          <p:cNvPr id="15" name="TextBox 15"/>
          <p:cNvSpPr txBox="1"/>
          <p:nvPr/>
        </p:nvSpPr>
        <p:spPr>
          <a:xfrm>
            <a:off x="1486520" y="1626498"/>
            <a:ext cx="4609480"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EXPERT LOGISTICS FOR THE MINING SECTOR</a:t>
            </a:r>
          </a:p>
        </p:txBody>
      </p:sp>
      <p:sp>
        <p:nvSpPr>
          <p:cNvPr id="16" name="TextBox 16"/>
          <p:cNvSpPr txBox="1">
            <a:spLocks noGrp="1" noRot="1" noMove="1" noResize="1" noEditPoints="1" noAdjustHandles="1" noChangeArrowheads="1" noChangeShapeType="1"/>
          </p:cNvSpPr>
          <p:nvPr/>
        </p:nvSpPr>
        <p:spPr>
          <a:xfrm>
            <a:off x="787400" y="62484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MINING</a:t>
            </a:r>
          </a:p>
        </p:txBody>
      </p:sp>
      <p:sp>
        <p:nvSpPr>
          <p:cNvPr id="17" name="TextBox 13">
            <a:extLst>
              <a:ext uri="{FF2B5EF4-FFF2-40B4-BE49-F238E27FC236}">
                <a16:creationId xmlns:a16="http://schemas.microsoft.com/office/drawing/2014/main" id="{E1F40366-5735-4F9D-E403-224485045673}"/>
              </a:ext>
            </a:extLst>
          </p:cNvPr>
          <p:cNvSpPr txBox="1"/>
          <p:nvPr/>
        </p:nvSpPr>
        <p:spPr>
          <a:xfrm>
            <a:off x="11398527" y="6153150"/>
            <a:ext cx="137859" cy="180370"/>
          </a:xfrm>
          <a:prstGeom prst="rect">
            <a:avLst/>
          </a:prstGeom>
        </p:spPr>
        <p:txBody>
          <a:bodyPr wrap="none" lIns="0" tIns="0" rIns="0" bIns="0" rtlCol="0" anchor="t">
            <a:spAutoFit/>
          </a:bodyPr>
          <a:lstStyle/>
          <a:p>
            <a:pPr algn="ctr">
              <a:lnSpc>
                <a:spcPts val="1493"/>
              </a:lnSpc>
              <a:spcBef>
                <a:spcPct val="0"/>
              </a:spcBef>
            </a:pPr>
            <a:r>
              <a:rPr lang="en-US" sz="1066" dirty="0">
                <a:solidFill>
                  <a:schemeClr val="bg1"/>
                </a:solidFill>
                <a:latin typeface="Montserrat 1"/>
                <a:ea typeface="Montserrat 1"/>
                <a:cs typeface="Montserrat 1"/>
                <a:sym typeface="Montserrat 1"/>
              </a:rPr>
              <a:t>61</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3" name="Freeform 3"/>
          <p:cNvSpPr/>
          <p:nvPr/>
        </p:nvSpPr>
        <p:spPr>
          <a:xfrm>
            <a:off x="6389945" y="0"/>
            <a:ext cx="5802055" cy="6857999"/>
          </a:xfrm>
          <a:custGeom>
            <a:avLst/>
            <a:gdLst/>
            <a:ahLst/>
            <a:cxnLst/>
            <a:rect l="l" t="t" r="r" b="b"/>
            <a:pathLst>
              <a:path w="614181" h="520629">
                <a:moveTo>
                  <a:pt x="0" y="0"/>
                </a:moveTo>
                <a:lnTo>
                  <a:pt x="614181" y="0"/>
                </a:lnTo>
                <a:lnTo>
                  <a:pt x="614181" y="520629"/>
                </a:lnTo>
                <a:lnTo>
                  <a:pt x="0" y="520629"/>
                </a:lnTo>
                <a:close/>
              </a:path>
            </a:pathLst>
          </a:custGeom>
          <a:blipFill>
            <a:blip r:embed="rId2" cstate="print">
              <a:extLst>
                <a:ext uri="{28A0092B-C50C-407E-A947-70E740481C1C}">
                  <a14:useLocalDpi xmlns:a14="http://schemas.microsoft.com/office/drawing/2010/main"/>
                </a:ext>
              </a:extLst>
            </a:blip>
            <a:stretch>
              <a:fillRect b="70"/>
            </a:stretch>
          </a:blipFill>
        </p:spPr>
        <p:txBody>
          <a:bodyPr/>
          <a:lstStyle/>
          <a:p>
            <a:endParaRPr lang="en-US" sz="1200" dirty="0"/>
          </a:p>
        </p:txBody>
      </p:sp>
      <p:sp>
        <p:nvSpPr>
          <p:cNvPr id="7" name="TextBox 7"/>
          <p:cNvSpPr txBox="1"/>
          <p:nvPr/>
        </p:nvSpPr>
        <p:spPr>
          <a:xfrm>
            <a:off x="835241" y="2490373"/>
            <a:ext cx="4966816" cy="1065676"/>
          </a:xfrm>
          <a:prstGeom prst="rect">
            <a:avLst/>
          </a:prstGeom>
        </p:spPr>
        <p:txBody>
          <a:bodyPr lIns="0" tIns="0" rIns="0" bIns="0" rtlCol="0" anchor="t">
            <a:spAutoFit/>
          </a:bodyPr>
          <a:lstStyle/>
          <a:p>
            <a:pPr algn="just">
              <a:lnSpc>
                <a:spcPts val="1405"/>
              </a:lnSpc>
            </a:pPr>
            <a:r>
              <a:rPr lang="en-US" sz="1133" dirty="0">
                <a:solidFill>
                  <a:srgbClr val="183650"/>
                </a:solidFill>
                <a:latin typeface="Trebuchet MS"/>
                <a:ea typeface="Trebuchet MS"/>
                <a:cs typeface="Trebuchet MS"/>
                <a:sym typeface="Trebuchet MS"/>
              </a:rPr>
              <a:t>Fracht’s global team of mining logistics experts ensures your supply chain remains efficient and resilient, even in the harshest environments.</a:t>
            </a:r>
          </a:p>
          <a:p>
            <a:pPr algn="just">
              <a:lnSpc>
                <a:spcPts val="1405"/>
              </a:lnSpc>
            </a:pPr>
            <a:endParaRPr lang="en-US" sz="1133" dirty="0">
              <a:solidFill>
                <a:srgbClr val="183650"/>
              </a:solidFill>
              <a:latin typeface="Trebuchet MS"/>
              <a:ea typeface="Trebuchet MS"/>
              <a:cs typeface="Trebuchet MS"/>
              <a:sym typeface="Trebuchet MS"/>
            </a:endParaRPr>
          </a:p>
          <a:p>
            <a:pPr algn="just">
              <a:lnSpc>
                <a:spcPts val="1405"/>
              </a:lnSpc>
            </a:pPr>
            <a:r>
              <a:rPr lang="en-US" sz="1133" dirty="0">
                <a:solidFill>
                  <a:srgbClr val="183650"/>
                </a:solidFill>
                <a:latin typeface="Trebuchet MS"/>
                <a:ea typeface="Trebuchet MS"/>
                <a:cs typeface="Trebuchet MS"/>
                <a:sym typeface="Trebuchet MS"/>
              </a:rPr>
              <a:t>We provide seamless transport via sea freight (FCL, LCL, Out of Gauge, Breakbulk, Charter/Part Charter), airfreight, trucking, and rail — managing every step from origin to remote site delivery.</a:t>
            </a:r>
          </a:p>
        </p:txBody>
      </p:sp>
      <p:sp>
        <p:nvSpPr>
          <p:cNvPr id="8" name="TextBox 8"/>
          <p:cNvSpPr txBox="1"/>
          <p:nvPr/>
        </p:nvSpPr>
        <p:spPr>
          <a:xfrm>
            <a:off x="865503" y="3925996"/>
            <a:ext cx="3756140" cy="192360"/>
          </a:xfrm>
          <a:prstGeom prst="rect">
            <a:avLst/>
          </a:prstGeom>
        </p:spPr>
        <p:txBody>
          <a:bodyPr lIns="0" tIns="0" rIns="0" bIns="0" rtlCol="0" anchor="t">
            <a:spAutoFit/>
          </a:bodyPr>
          <a:lstStyle/>
          <a:p>
            <a:pPr>
              <a:lnSpc>
                <a:spcPts val="1519"/>
              </a:lnSpc>
            </a:pPr>
            <a:r>
              <a:rPr lang="en-US" sz="1266" b="1" dirty="0">
                <a:solidFill>
                  <a:srgbClr val="5BC2E7"/>
                </a:solidFill>
                <a:latin typeface="Montserrat 1 Bold" panose="020B0604020202020204" charset="0"/>
                <a:ea typeface="Trebuchet MS Bold"/>
                <a:cs typeface="Trebuchet MS Bold"/>
                <a:sym typeface="Trebuchet MS Bold"/>
              </a:rPr>
              <a:t>SERVICES FOR THE MINING INDUSTRY</a:t>
            </a:r>
          </a:p>
        </p:txBody>
      </p:sp>
      <p:grpSp>
        <p:nvGrpSpPr>
          <p:cNvPr id="9" name="Group 9"/>
          <p:cNvGrpSpPr/>
          <p:nvPr/>
        </p:nvGrpSpPr>
        <p:grpSpPr>
          <a:xfrm>
            <a:off x="765391" y="4175842"/>
            <a:ext cx="4439308" cy="1324146"/>
            <a:chOff x="0" y="-28575"/>
            <a:chExt cx="8878615" cy="2648293"/>
          </a:xfrm>
        </p:grpSpPr>
        <p:sp>
          <p:nvSpPr>
            <p:cNvPr id="10" name="TextBox 10"/>
            <p:cNvSpPr txBox="1"/>
            <p:nvPr/>
          </p:nvSpPr>
          <p:spPr>
            <a:xfrm>
              <a:off x="0" y="-28575"/>
              <a:ext cx="8878615"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Tower services.</a:t>
              </a:r>
            </a:p>
          </p:txBody>
        </p:sp>
        <p:sp>
          <p:nvSpPr>
            <p:cNvPr id="11" name="TextBox 11"/>
            <p:cNvSpPr txBox="1"/>
            <p:nvPr/>
          </p:nvSpPr>
          <p:spPr>
            <a:xfrm>
              <a:off x="0" y="742191"/>
              <a:ext cx="8878615"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Capital project logistics &amp; freight forwarding.</a:t>
              </a:r>
            </a:p>
          </p:txBody>
        </p:sp>
        <p:sp>
          <p:nvSpPr>
            <p:cNvPr id="12" name="TextBox 12"/>
            <p:cNvSpPr txBox="1"/>
            <p:nvPr/>
          </p:nvSpPr>
          <p:spPr>
            <a:xfrm>
              <a:off x="0" y="1512960"/>
              <a:ext cx="8878615"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Supply chain consultancy &amp; solution design.</a:t>
              </a:r>
            </a:p>
          </p:txBody>
        </p:sp>
        <p:sp>
          <p:nvSpPr>
            <p:cNvPr id="13" name="TextBox 13"/>
            <p:cNvSpPr txBox="1"/>
            <p:nvPr/>
          </p:nvSpPr>
          <p:spPr>
            <a:xfrm>
              <a:off x="0" y="2283728"/>
              <a:ext cx="8878615" cy="335990"/>
            </a:xfrm>
            <a:prstGeom prst="rect">
              <a:avLst/>
            </a:prstGeom>
          </p:spPr>
          <p:txBody>
            <a:bodyPr lIns="0" tIns="0" rIns="0" bIns="0" rtlCol="0" anchor="t">
              <a:spAutoFit/>
            </a:bodyPr>
            <a:lstStyle/>
            <a:p>
              <a:pPr marL="244700" lvl="1" indent="-122349" algn="just">
                <a:lnSpc>
                  <a:spcPts val="1435"/>
                </a:lnSpc>
                <a:buFont typeface="Arial"/>
                <a:buChar char="•"/>
              </a:pPr>
              <a:r>
                <a:rPr lang="en-US" sz="1133" spc="10">
                  <a:solidFill>
                    <a:srgbClr val="183650"/>
                  </a:solidFill>
                  <a:latin typeface="Trebuchet MS"/>
                  <a:ea typeface="Trebuchet MS"/>
                  <a:cs typeface="Trebuchet MS"/>
                  <a:sym typeface="Trebuchet MS"/>
                </a:rPr>
                <a:t>Lead logistics provider &amp; control tower service.</a:t>
              </a:r>
            </a:p>
          </p:txBody>
        </p:sp>
      </p:grpSp>
      <p:sp>
        <p:nvSpPr>
          <p:cNvPr id="14" name="TextBox 14"/>
          <p:cNvSpPr txBox="1"/>
          <p:nvPr/>
        </p:nvSpPr>
        <p:spPr>
          <a:xfrm>
            <a:off x="835241" y="1564776"/>
            <a:ext cx="5055839" cy="726866"/>
          </a:xfrm>
          <a:prstGeom prst="rect">
            <a:avLst/>
          </a:prstGeom>
        </p:spPr>
        <p:txBody>
          <a:bodyPr lIns="0" tIns="0" rIns="0" bIns="0" rtlCol="0" anchor="t">
            <a:spAutoFit/>
          </a:bodyPr>
          <a:lstStyle/>
          <a:p>
            <a:pPr>
              <a:lnSpc>
                <a:spcPts val="2880"/>
              </a:lnSpc>
            </a:pPr>
            <a:r>
              <a:rPr lang="en-US" sz="2400" b="1" dirty="0">
                <a:solidFill>
                  <a:srgbClr val="183650"/>
                </a:solidFill>
                <a:latin typeface="Montserrat 2 Bold"/>
                <a:ea typeface="Montserrat 2 Bold"/>
                <a:cs typeface="Montserrat 2 Bold"/>
                <a:sym typeface="Montserrat 2 Bold"/>
              </a:rPr>
              <a:t>FRACHT COVERS ALL YOUR NEEDS FROM START TO FINISH</a:t>
            </a:r>
          </a:p>
        </p:txBody>
      </p:sp>
      <p:sp>
        <p:nvSpPr>
          <p:cNvPr id="15" name="Freeform 15"/>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6" name="TextBox 16"/>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MINING</a:t>
            </a:r>
          </a:p>
        </p:txBody>
      </p:sp>
      <p:grpSp>
        <p:nvGrpSpPr>
          <p:cNvPr id="17" name="Group 17"/>
          <p:cNvGrpSpPr>
            <a:grpSpLocks noGrp="1" noUngrp="1" noRot="1" noMove="1" noResize="1"/>
          </p:cNvGrpSpPr>
          <p:nvPr/>
        </p:nvGrpSpPr>
        <p:grpSpPr>
          <a:xfrm>
            <a:off x="6389945" y="-1119206"/>
            <a:ext cx="5830146" cy="7996869"/>
            <a:chOff x="0" y="-38100"/>
            <a:chExt cx="2303268" cy="3159257"/>
          </a:xfrm>
        </p:grpSpPr>
        <p:sp>
          <p:nvSpPr>
            <p:cNvPr id="18" name="Freeform 18"/>
            <p:cNvSpPr>
              <a:spLocks noGrp="1" noRot="1" noMove="1" noResize="1" noEditPoints="1" noAdjustHandles="1" noChangeArrowheads="1" noChangeShapeType="1"/>
            </p:cNvSpPr>
            <p:nvPr/>
          </p:nvSpPr>
          <p:spPr>
            <a:xfrm>
              <a:off x="0" y="411824"/>
              <a:ext cx="2292170" cy="2709333"/>
            </a:xfrm>
            <a:custGeom>
              <a:avLst/>
              <a:gdLst/>
              <a:ahLst/>
              <a:cxnLst/>
              <a:rect l="l" t="t" r="r" b="b"/>
              <a:pathLst>
                <a:path w="2303268" h="3121157">
                  <a:moveTo>
                    <a:pt x="0" y="0"/>
                  </a:moveTo>
                  <a:lnTo>
                    <a:pt x="2303268" y="0"/>
                  </a:lnTo>
                  <a:lnTo>
                    <a:pt x="2303268" y="3121157"/>
                  </a:lnTo>
                  <a:lnTo>
                    <a:pt x="0" y="312115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19" name="TextBox 19"/>
            <p:cNvSpPr txBox="1">
              <a:spLocks noGrp="1" noRot="1" noMove="1" noResize="1" noEditPoints="1" noAdjustHandles="1" noChangeArrowheads="1" noChangeShapeType="1"/>
            </p:cNvSpPr>
            <p:nvPr/>
          </p:nvSpPr>
          <p:spPr>
            <a:xfrm>
              <a:off x="0" y="-38100"/>
              <a:ext cx="2303268" cy="3159257"/>
            </a:xfrm>
            <a:prstGeom prst="rect">
              <a:avLst/>
            </a:prstGeom>
          </p:spPr>
          <p:txBody>
            <a:bodyPr lIns="33867" tIns="33867" rIns="33867" bIns="33867" rtlCol="0" anchor="ctr"/>
            <a:lstStyle/>
            <a:p>
              <a:pPr algn="ctr">
                <a:lnSpc>
                  <a:spcPts val="1400"/>
                </a:lnSpc>
              </a:pPr>
              <a:endParaRPr sz="1200"/>
            </a:p>
          </p:txBody>
        </p:sp>
      </p:grpSp>
      <p:sp>
        <p:nvSpPr>
          <p:cNvPr id="20" name="TextBox 20"/>
          <p:cNvSpPr txBox="1"/>
          <p:nvPr/>
        </p:nvSpPr>
        <p:spPr>
          <a:xfrm>
            <a:off x="11476851" y="6153150"/>
            <a:ext cx="16030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62</a:t>
            </a:r>
          </a:p>
        </p:txBody>
      </p:sp>
      <p:sp>
        <p:nvSpPr>
          <p:cNvPr id="21" name="Freeform 21"/>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 name="Group 4"/>
          <p:cNvGrpSpPr>
            <a:grpSpLocks noGrp="1" noUngrp="1" noRot="1" noMove="1" noResize="1"/>
          </p:cNvGrpSpPr>
          <p:nvPr/>
        </p:nvGrpSpPr>
        <p:grpSpPr>
          <a:xfrm>
            <a:off x="0" y="0"/>
            <a:ext cx="12192000" cy="6858000"/>
            <a:chOff x="0" y="0"/>
            <a:chExt cx="4816593" cy="2709333"/>
          </a:xfrm>
        </p:grpSpPr>
        <p:sp>
          <p:nvSpPr>
            <p:cNvPr id="5" name="Freeform 5"/>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435"/>
                </a:lnSpc>
              </a:pPr>
              <a:endParaRPr sz="1200"/>
            </a:p>
          </p:txBody>
        </p:sp>
      </p:grpSp>
      <p:sp>
        <p:nvSpPr>
          <p:cNvPr id="7" name="TextBox 7"/>
          <p:cNvSpPr txBox="1">
            <a:spLocks noGrp="1" noRot="1" noMove="1" noResize="1" noEditPoints="1" noAdjustHandles="1" noChangeArrowheads="1" noChangeShapeType="1"/>
          </p:cNvSpPr>
          <p:nvPr/>
        </p:nvSpPr>
        <p:spPr>
          <a:xfrm>
            <a:off x="309385" y="5082481"/>
            <a:ext cx="11196815" cy="859210"/>
          </a:xfrm>
          <a:prstGeom prst="rect">
            <a:avLst/>
          </a:prstGeom>
        </p:spPr>
        <p:txBody>
          <a:bodyPr lIns="0" tIns="0" rIns="0" bIns="0" rtlCol="0" anchor="t">
            <a:spAutoFit/>
          </a:bodyPr>
          <a:lstStyle/>
          <a:p>
            <a:pPr>
              <a:lnSpc>
                <a:spcPts val="6744"/>
              </a:lnSpc>
            </a:pPr>
            <a:r>
              <a:rPr lang="en-US" sz="6000" b="1">
                <a:solidFill>
                  <a:srgbClr val="FFFFFF"/>
                </a:solidFill>
                <a:latin typeface="Montserrat 2 Bold"/>
                <a:ea typeface="Montserrat 2 Bold"/>
                <a:cs typeface="Montserrat 2 Bold"/>
                <a:sym typeface="Montserrat 2 Bold"/>
              </a:rPr>
              <a:t>OCEAN FREIGHT </a:t>
            </a:r>
          </a:p>
        </p:txBody>
      </p:sp>
      <p:sp>
        <p:nvSpPr>
          <p:cNvPr id="8" name="Freeform 8"/>
          <p:cNvSpPr>
            <a:spLocks noGrp="1" noRot="1" noMove="1" noResize="1" noEditPoints="1" noAdjustHandles="1" noChangeArrowheads="1" noChangeShapeType="1"/>
          </p:cNvSpPr>
          <p:nvPr/>
        </p:nvSpPr>
        <p:spPr>
          <a:xfrm>
            <a:off x="787400" y="7874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 name="Group 4"/>
          <p:cNvGrpSpPr>
            <a:grpSpLocks noGrp="1" noUngrp="1" noRot="1" noMove="1" noResize="1"/>
          </p:cNvGrpSpPr>
          <p:nvPr/>
        </p:nvGrpSpPr>
        <p:grpSpPr>
          <a:xfrm>
            <a:off x="0" y="0"/>
            <a:ext cx="12192000" cy="6858000"/>
            <a:chOff x="0" y="0"/>
            <a:chExt cx="4816593" cy="2709333"/>
          </a:xfrm>
        </p:grpSpPr>
        <p:sp>
          <p:nvSpPr>
            <p:cNvPr id="5" name="Freeform 5"/>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435"/>
                </a:lnSpc>
              </a:pPr>
              <a:endParaRPr sz="1200"/>
            </a:p>
          </p:txBody>
        </p:sp>
      </p:grpSp>
      <p:sp>
        <p:nvSpPr>
          <p:cNvPr id="7" name="TextBox 7"/>
          <p:cNvSpPr txBox="1">
            <a:spLocks noGrp="1" noRot="1" noMove="1" noResize="1" noEditPoints="1" noAdjustHandles="1" noChangeArrowheads="1" noChangeShapeType="1"/>
          </p:cNvSpPr>
          <p:nvPr/>
        </p:nvSpPr>
        <p:spPr>
          <a:xfrm>
            <a:off x="685801" y="5831536"/>
            <a:ext cx="11196815" cy="346249"/>
          </a:xfrm>
          <a:prstGeom prst="rect">
            <a:avLst/>
          </a:prstGeom>
        </p:spPr>
        <p:txBody>
          <a:bodyPr lIns="0" tIns="0" rIns="0" bIns="0" rtlCol="0" anchor="t">
            <a:spAutoFit/>
          </a:bodyPr>
          <a:lstStyle/>
          <a:p>
            <a:pPr>
              <a:lnSpc>
                <a:spcPts val="2697"/>
              </a:lnSpc>
            </a:pPr>
            <a:r>
              <a:rPr lang="en-US" sz="2400" b="1">
                <a:solidFill>
                  <a:srgbClr val="FFFFFF"/>
                </a:solidFill>
                <a:latin typeface="Montserrat 2 Bold"/>
                <a:ea typeface="Montserrat 2 Bold"/>
                <a:cs typeface="Montserrat 2 Bold"/>
                <a:sym typeface="Montserrat 2 Bold"/>
              </a:rPr>
              <a:t>OCEAN FREIGHT </a:t>
            </a:r>
          </a:p>
        </p:txBody>
      </p:sp>
      <p:sp>
        <p:nvSpPr>
          <p:cNvPr id="8" name="Freeform 8"/>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a:off x="0" y="-12813"/>
            <a:ext cx="4577755" cy="6870813"/>
          </a:xfrm>
          <a:custGeom>
            <a:avLst/>
            <a:gdLst/>
            <a:ahLst/>
            <a:cxnLst/>
            <a:rect l="l" t="t" r="r" b="b"/>
            <a:pathLst>
              <a:path w="6866632" h="10306219">
                <a:moveTo>
                  <a:pt x="0" y="0"/>
                </a:moveTo>
                <a:lnTo>
                  <a:pt x="6866632" y="0"/>
                </a:lnTo>
                <a:lnTo>
                  <a:pt x="6866632" y="10306219"/>
                </a:lnTo>
                <a:lnTo>
                  <a:pt x="0" y="10306219"/>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TextBox 4"/>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OCEAN FREIGHT</a:t>
            </a:r>
          </a:p>
        </p:txBody>
      </p:sp>
      <p:sp>
        <p:nvSpPr>
          <p:cNvPr id="5" name="TextBox 5"/>
          <p:cNvSpPr txBox="1"/>
          <p:nvPr/>
        </p:nvSpPr>
        <p:spPr>
          <a:xfrm>
            <a:off x="5320298" y="2469206"/>
            <a:ext cx="5805406" cy="1873590"/>
          </a:xfrm>
          <a:prstGeom prst="rect">
            <a:avLst/>
          </a:prstGeom>
        </p:spPr>
        <p:txBody>
          <a:bodyPr lIns="0" tIns="0" rIns="0" bIns="0" rtlCol="0" anchor="t">
            <a:spAutoFit/>
          </a:bodyPr>
          <a:lstStyle/>
          <a:p>
            <a:pPr algn="just">
              <a:lnSpc>
                <a:spcPts val="1281"/>
              </a:lnSpc>
            </a:pPr>
            <a:r>
              <a:rPr lang="en-US" sz="1133" spc="10" dirty="0">
                <a:solidFill>
                  <a:srgbClr val="183650"/>
                </a:solidFill>
                <a:latin typeface="Trebuchet MS"/>
                <a:ea typeface="Trebuchet MS"/>
                <a:cs typeface="Trebuchet MS"/>
                <a:sym typeface="Trebuchet MS"/>
              </a:rPr>
              <a:t>As a licensed and bonded NVOCC (Non-Vessel Operating Common Carrier) and traditional ocean freight forwarder, Fracht works with international leading ocean carriers. This gives us the flexibility to adapt to your specific needs and ensure cost-effective and reliable transport of your cargo.</a:t>
            </a:r>
          </a:p>
          <a:p>
            <a:pPr algn="just">
              <a:lnSpc>
                <a:spcPts val="1281"/>
              </a:lnSpc>
            </a:pPr>
            <a:endParaRPr lang="en-US" sz="1133" spc="10" dirty="0">
              <a:solidFill>
                <a:srgbClr val="183650"/>
              </a:solidFill>
              <a:latin typeface="Trebuchet MS"/>
              <a:ea typeface="Trebuchet MS"/>
              <a:cs typeface="Trebuchet MS"/>
              <a:sym typeface="Trebuchet MS"/>
            </a:endParaRPr>
          </a:p>
          <a:p>
            <a:pPr algn="just">
              <a:lnSpc>
                <a:spcPts val="1281"/>
              </a:lnSpc>
            </a:pPr>
            <a:endParaRPr lang="en-US" sz="1133" spc="10" dirty="0">
              <a:solidFill>
                <a:srgbClr val="183650"/>
              </a:solidFill>
              <a:latin typeface="Trebuchet MS"/>
              <a:ea typeface="Trebuchet MS"/>
              <a:cs typeface="Trebuchet MS"/>
              <a:sym typeface="Trebuchet MS"/>
            </a:endParaRPr>
          </a:p>
          <a:p>
            <a:pPr algn="just">
              <a:lnSpc>
                <a:spcPts val="1281"/>
              </a:lnSpc>
            </a:pPr>
            <a:endParaRPr lang="en-US" sz="1133" spc="10" dirty="0">
              <a:solidFill>
                <a:srgbClr val="183650"/>
              </a:solidFill>
              <a:latin typeface="Trebuchet MS"/>
              <a:ea typeface="Trebuchet MS"/>
              <a:cs typeface="Trebuchet MS"/>
              <a:sym typeface="Trebuchet MS"/>
            </a:endParaRPr>
          </a:p>
          <a:p>
            <a:pPr algn="just">
              <a:lnSpc>
                <a:spcPts val="1431"/>
              </a:lnSpc>
            </a:pPr>
            <a:r>
              <a:rPr lang="en-US" sz="1266" b="1" spc="11" dirty="0">
                <a:solidFill>
                  <a:srgbClr val="5BC2E7"/>
                </a:solidFill>
                <a:latin typeface="Montserrat 1 Bold" panose="020B0604020202020204" charset="0"/>
                <a:ea typeface="Trebuchet MS Bold"/>
                <a:cs typeface="Trebuchet MS Bold"/>
                <a:sym typeface="Trebuchet MS Bold"/>
              </a:rPr>
              <a:t>OUR SOLUTIONS</a:t>
            </a:r>
          </a:p>
          <a:p>
            <a:pPr algn="just">
              <a:lnSpc>
                <a:spcPts val="1431"/>
              </a:lnSpc>
            </a:pPr>
            <a:endParaRPr lang="en-US" sz="1266" b="1" spc="11" dirty="0">
              <a:solidFill>
                <a:srgbClr val="5BC2E7"/>
              </a:solidFill>
              <a:latin typeface="Trebuchet MS Bold"/>
              <a:ea typeface="Trebuchet MS Bold"/>
              <a:cs typeface="Trebuchet MS Bold"/>
              <a:sym typeface="Trebuchet MS Bold"/>
            </a:endParaRPr>
          </a:p>
          <a:p>
            <a:pPr algn="just">
              <a:lnSpc>
                <a:spcPts val="1405"/>
              </a:lnSpc>
            </a:pPr>
            <a:r>
              <a:rPr lang="en-US" sz="1133" spc="10" dirty="0">
                <a:solidFill>
                  <a:srgbClr val="183650"/>
                </a:solidFill>
                <a:latin typeface="Trebuchet MS"/>
                <a:ea typeface="Trebuchet MS"/>
                <a:cs typeface="Trebuchet MS"/>
                <a:sym typeface="Trebuchet MS"/>
              </a:rPr>
              <a:t>Whatever solution you need, Fracht is your single point of contact for the entire transport of your goods, from the removal to the final delivery.</a:t>
            </a:r>
          </a:p>
        </p:txBody>
      </p:sp>
      <p:sp>
        <p:nvSpPr>
          <p:cNvPr id="6" name="TextBox 6"/>
          <p:cNvSpPr txBox="1"/>
          <p:nvPr/>
        </p:nvSpPr>
        <p:spPr>
          <a:xfrm>
            <a:off x="5320298" y="1327924"/>
            <a:ext cx="6046247"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FRACHT IS YOUR TRUSTED PARTNER FOR OCEAN FREIGHT SOLUTIONS</a:t>
            </a:r>
          </a:p>
        </p:txBody>
      </p:sp>
      <p:sp>
        <p:nvSpPr>
          <p:cNvPr id="7" name="TextBox 7"/>
          <p:cNvSpPr txBox="1"/>
          <p:nvPr/>
        </p:nvSpPr>
        <p:spPr>
          <a:xfrm>
            <a:off x="5320298" y="4444200"/>
            <a:ext cx="5875473" cy="1424749"/>
          </a:xfrm>
          <a:prstGeom prst="rect">
            <a:avLst/>
          </a:prstGeom>
        </p:spPr>
        <p:txBody>
          <a:bodyPr lIns="0" tIns="0" rIns="0" bIns="0" rtlCol="0" anchor="t">
            <a:spAutoFit/>
          </a:bodyPr>
          <a:lstStyle/>
          <a:p>
            <a:pPr marL="244700" lvl="1" indent="-122349" algn="just">
              <a:lnSpc>
                <a:spcPts val="1405"/>
              </a:lnSpc>
              <a:buFont typeface="Arial"/>
              <a:buChar char="•"/>
            </a:pPr>
            <a:r>
              <a:rPr lang="en-US" sz="1133" b="1" spc="10" dirty="0">
                <a:solidFill>
                  <a:srgbClr val="183650"/>
                </a:solidFill>
                <a:latin typeface="Trebuchet MS Bold"/>
                <a:ea typeface="Trebuchet MS Bold"/>
                <a:cs typeface="Trebuchet MS Bold"/>
                <a:sym typeface="Trebuchet MS Bold"/>
              </a:rPr>
              <a:t>Full-Container-Load (FCL)</a:t>
            </a:r>
            <a:r>
              <a:rPr lang="en-US" sz="1133" spc="10" dirty="0">
                <a:solidFill>
                  <a:srgbClr val="183650"/>
                </a:solidFill>
                <a:latin typeface="Trebuchet MS"/>
                <a:ea typeface="Trebuchet MS"/>
                <a:cs typeface="Trebuchet MS"/>
                <a:sym typeface="Trebuchet MS"/>
              </a:rPr>
              <a:t>: If your cargo requires it, you can have a dedicated container for which you will have the loading and unloading conditions control.</a:t>
            </a:r>
          </a:p>
          <a:p>
            <a:pPr algn="just">
              <a:lnSpc>
                <a:spcPts val="1405"/>
              </a:lnSpc>
            </a:pPr>
            <a:endParaRPr lang="en-US" sz="1133" spc="10" dirty="0">
              <a:solidFill>
                <a:srgbClr val="183650"/>
              </a:solidFill>
              <a:latin typeface="Trebuchet MS"/>
              <a:ea typeface="Trebuchet MS"/>
              <a:cs typeface="Trebuchet MS"/>
              <a:sym typeface="Trebuchet MS"/>
            </a:endParaRPr>
          </a:p>
          <a:p>
            <a:pPr marL="244700" lvl="1" indent="-122349" algn="just">
              <a:lnSpc>
                <a:spcPts val="1405"/>
              </a:lnSpc>
              <a:buFont typeface="Arial"/>
              <a:buChar char="•"/>
            </a:pPr>
            <a:r>
              <a:rPr lang="en-US" sz="1133" spc="10" dirty="0">
                <a:solidFill>
                  <a:srgbClr val="183650"/>
                </a:solidFill>
                <a:latin typeface="Trebuchet MS"/>
                <a:ea typeface="Trebuchet MS"/>
                <a:cs typeface="Trebuchet MS"/>
                <a:sym typeface="Trebuchet MS"/>
              </a:rPr>
              <a:t>L</a:t>
            </a:r>
            <a:r>
              <a:rPr lang="en-US" sz="1133" b="1" spc="10" dirty="0">
                <a:solidFill>
                  <a:srgbClr val="183650"/>
                </a:solidFill>
                <a:latin typeface="Trebuchet MS Bold"/>
                <a:ea typeface="Trebuchet MS Bold"/>
                <a:cs typeface="Trebuchet MS Bold"/>
                <a:sym typeface="Trebuchet MS Bold"/>
              </a:rPr>
              <a:t>CL (Less-Than-Container-Load) service</a:t>
            </a:r>
            <a:r>
              <a:rPr lang="en-US" sz="1133" spc="10" dirty="0">
                <a:solidFill>
                  <a:srgbClr val="183650"/>
                </a:solidFill>
                <a:latin typeface="Trebuchet MS"/>
                <a:ea typeface="Trebuchet MS"/>
                <a:cs typeface="Trebuchet MS"/>
                <a:sym typeface="Trebuchet MS"/>
              </a:rPr>
              <a:t>: We consolidate shipments from multiple customers into a single container, optimizing space and reducing costs.</a:t>
            </a:r>
          </a:p>
          <a:p>
            <a:pPr algn="just">
              <a:lnSpc>
                <a:spcPts val="1405"/>
              </a:lnSpc>
            </a:pPr>
            <a:endParaRPr lang="en-US" sz="1133" spc="10" dirty="0">
              <a:solidFill>
                <a:srgbClr val="183650"/>
              </a:solidFill>
              <a:latin typeface="Trebuchet MS"/>
              <a:ea typeface="Trebuchet MS"/>
              <a:cs typeface="Trebuchet MS"/>
              <a:sym typeface="Trebuchet MS"/>
            </a:endParaRPr>
          </a:p>
          <a:p>
            <a:pPr marL="244700" lvl="1" indent="-122349" algn="just">
              <a:lnSpc>
                <a:spcPts val="1405"/>
              </a:lnSpc>
              <a:buFont typeface="Arial"/>
              <a:buChar char="•"/>
            </a:pPr>
            <a:r>
              <a:rPr lang="en-US" sz="1133" spc="10" dirty="0">
                <a:solidFill>
                  <a:srgbClr val="183650"/>
                </a:solidFill>
                <a:latin typeface="Trebuchet MS"/>
                <a:ea typeface="Trebuchet MS"/>
                <a:cs typeface="Trebuchet MS"/>
                <a:sym typeface="Trebuchet MS"/>
              </a:rPr>
              <a:t>D</a:t>
            </a:r>
            <a:r>
              <a:rPr lang="en-US" sz="1133" b="1" spc="10" dirty="0">
                <a:solidFill>
                  <a:srgbClr val="183650"/>
                </a:solidFill>
                <a:latin typeface="Trebuchet MS Bold"/>
                <a:ea typeface="Trebuchet MS Bold"/>
                <a:cs typeface="Trebuchet MS Bold"/>
                <a:sym typeface="Trebuchet MS Bold"/>
              </a:rPr>
              <a:t>oor-to-door</a:t>
            </a:r>
            <a:r>
              <a:rPr lang="en-US" sz="1133" spc="10" dirty="0">
                <a:solidFill>
                  <a:srgbClr val="183650"/>
                </a:solidFill>
                <a:latin typeface="Trebuchet MS"/>
                <a:ea typeface="Trebuchet MS"/>
                <a:cs typeface="Trebuchet MS"/>
                <a:sym typeface="Trebuchet MS"/>
              </a:rPr>
              <a:t>: Fracht manages the transport of your goods from the point of departure to the final destination.</a:t>
            </a:r>
          </a:p>
        </p:txBody>
      </p:sp>
      <p:sp>
        <p:nvSpPr>
          <p:cNvPr id="8" name="TextBox 13">
            <a:extLst>
              <a:ext uri="{FF2B5EF4-FFF2-40B4-BE49-F238E27FC236}">
                <a16:creationId xmlns:a16="http://schemas.microsoft.com/office/drawing/2014/main" id="{A1ADA5A0-FD4F-0924-6C16-3C6C09506A11}"/>
              </a:ext>
            </a:extLst>
          </p:cNvPr>
          <p:cNvSpPr txBox="1"/>
          <p:nvPr/>
        </p:nvSpPr>
        <p:spPr>
          <a:xfrm>
            <a:off x="11387306" y="6153150"/>
            <a:ext cx="160300"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65</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a:off x="7956173" y="0"/>
            <a:ext cx="4235827" cy="6858000"/>
          </a:xfrm>
          <a:custGeom>
            <a:avLst/>
            <a:gdLst/>
            <a:ahLst/>
            <a:cxnLst/>
            <a:rect l="l" t="t" r="r" b="b"/>
            <a:pathLst>
              <a:path w="6353741" h="10287000">
                <a:moveTo>
                  <a:pt x="0" y="0"/>
                </a:moveTo>
                <a:lnTo>
                  <a:pt x="6353741" y="0"/>
                </a:lnTo>
                <a:lnTo>
                  <a:pt x="6353741" y="10287000"/>
                </a:lnTo>
                <a:lnTo>
                  <a:pt x="0" y="1028700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TextBox 4"/>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OCEAN FREIGHT</a:t>
            </a:r>
          </a:p>
        </p:txBody>
      </p:sp>
      <p:sp>
        <p:nvSpPr>
          <p:cNvPr id="5" name="TextBox 5"/>
          <p:cNvSpPr txBox="1"/>
          <p:nvPr/>
        </p:nvSpPr>
        <p:spPr>
          <a:xfrm>
            <a:off x="11473644" y="6153150"/>
            <a:ext cx="166713"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66</a:t>
            </a:r>
          </a:p>
        </p:txBody>
      </p:sp>
      <p:sp>
        <p:nvSpPr>
          <p:cNvPr id="6" name="Freeform 6"/>
          <p:cNvSpPr>
            <a:spLocks noGrp="1" noRot="1" noMove="1" noResize="1" noEditPoints="1" noAdjustHandles="1" noChangeArrowheads="1" noChangeShapeType="1"/>
          </p:cNvSpPr>
          <p:nvPr/>
        </p:nvSpPr>
        <p:spPr>
          <a:xfrm>
            <a:off x="9738880" y="362531"/>
            <a:ext cx="1767320" cy="300445"/>
          </a:xfrm>
          <a:custGeom>
            <a:avLst/>
            <a:gdLst/>
            <a:ahLst/>
            <a:cxnLst/>
            <a:rect l="l" t="t" r="r" b="b"/>
            <a:pathLst>
              <a:path w="2650980" h="450667">
                <a:moveTo>
                  <a:pt x="0" y="0"/>
                </a:moveTo>
                <a:lnTo>
                  <a:pt x="2650980" y="0"/>
                </a:lnTo>
                <a:lnTo>
                  <a:pt x="2650980" y="450667"/>
                </a:lnTo>
                <a:lnTo>
                  <a:pt x="0" y="450667"/>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TextBox 7"/>
          <p:cNvSpPr txBox="1"/>
          <p:nvPr/>
        </p:nvSpPr>
        <p:spPr>
          <a:xfrm>
            <a:off x="1492870" y="1242294"/>
            <a:ext cx="5558723"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WITH FRACHT, SAIL THE WORLD'S WATERS WITH EASE</a:t>
            </a:r>
          </a:p>
        </p:txBody>
      </p:sp>
      <p:sp>
        <p:nvSpPr>
          <p:cNvPr id="8" name="TextBox 8"/>
          <p:cNvSpPr txBox="1"/>
          <p:nvPr/>
        </p:nvSpPr>
        <p:spPr>
          <a:xfrm>
            <a:off x="1492870" y="2432765"/>
            <a:ext cx="5348155" cy="1655581"/>
          </a:xfrm>
          <a:prstGeom prst="rect">
            <a:avLst/>
          </a:prstGeom>
        </p:spPr>
        <p:txBody>
          <a:bodyPr wrap="square" lIns="0" tIns="0" rIns="0" bIns="0" rtlCol="0" anchor="t">
            <a:spAutoFit/>
          </a:bodyPr>
          <a:lstStyle/>
          <a:p>
            <a:pPr algn="just">
              <a:lnSpc>
                <a:spcPts val="1405"/>
              </a:lnSpc>
              <a:spcBef>
                <a:spcPct val="0"/>
              </a:spcBef>
            </a:pPr>
            <a:r>
              <a:rPr lang="en-US" sz="1133" dirty="0">
                <a:solidFill>
                  <a:srgbClr val="183650"/>
                </a:solidFill>
                <a:latin typeface="Trebuchet MS"/>
                <a:ea typeface="Trebuchet MS"/>
                <a:cs typeface="Trebuchet MS"/>
                <a:sym typeface="Trebuchet MS"/>
              </a:rPr>
              <a:t>Because we know that the world of maritime freight is vast and complex, we are constantly developing our strengths in order to be able to offer efficient and tailor-made support.</a:t>
            </a:r>
          </a:p>
          <a:p>
            <a:pPr algn="just">
              <a:lnSpc>
                <a:spcPts val="1405"/>
              </a:lnSpc>
              <a:spcBef>
                <a:spcPct val="0"/>
              </a:spcBef>
            </a:pPr>
            <a:endParaRPr lang="en-US" sz="1133" dirty="0">
              <a:solidFill>
                <a:srgbClr val="183650"/>
              </a:solidFill>
              <a:latin typeface="Trebuchet MS"/>
              <a:ea typeface="Trebuchet MS"/>
              <a:cs typeface="Trebuchet MS"/>
              <a:sym typeface="Trebuchet MS"/>
            </a:endParaRPr>
          </a:p>
          <a:p>
            <a:pPr algn="just">
              <a:lnSpc>
                <a:spcPts val="1405"/>
              </a:lnSpc>
              <a:spcBef>
                <a:spcPct val="0"/>
              </a:spcBef>
            </a:pPr>
            <a:endParaRPr lang="en-US" sz="1133" dirty="0">
              <a:solidFill>
                <a:srgbClr val="183650"/>
              </a:solidFill>
              <a:latin typeface="Trebuchet MS"/>
              <a:ea typeface="Trebuchet MS"/>
              <a:cs typeface="Trebuchet MS"/>
              <a:sym typeface="Trebuchet MS"/>
            </a:endParaRPr>
          </a:p>
          <a:p>
            <a:pPr algn="just">
              <a:lnSpc>
                <a:spcPts val="1570"/>
              </a:lnSpc>
              <a:spcBef>
                <a:spcPct val="0"/>
              </a:spcBef>
            </a:pPr>
            <a:r>
              <a:rPr lang="en-US" sz="1266" b="1" dirty="0">
                <a:solidFill>
                  <a:srgbClr val="5BC2E7"/>
                </a:solidFill>
                <a:latin typeface="Montserrat 1 Bold" panose="020B0604020202020204" charset="0"/>
                <a:ea typeface="Trebuchet MS Bold"/>
                <a:cs typeface="Trebuchet MS Bold"/>
                <a:sym typeface="Trebuchet MS Bold"/>
              </a:rPr>
              <a:t>OUR STRENGTHS</a:t>
            </a:r>
          </a:p>
          <a:p>
            <a:pPr algn="just">
              <a:lnSpc>
                <a:spcPts val="1570"/>
              </a:lnSpc>
              <a:spcBef>
                <a:spcPct val="0"/>
              </a:spcBef>
            </a:pPr>
            <a:endParaRPr lang="en-US" sz="1266" b="1" dirty="0">
              <a:solidFill>
                <a:srgbClr val="5BC2E7"/>
              </a:solidFill>
              <a:latin typeface="Trebuchet MS Bold"/>
              <a:ea typeface="Trebuchet MS Bold"/>
              <a:cs typeface="Trebuchet MS Bold"/>
              <a:sym typeface="Trebuchet MS Bold"/>
            </a:endParaRPr>
          </a:p>
          <a:p>
            <a:pPr algn="just">
              <a:lnSpc>
                <a:spcPts val="1405"/>
              </a:lnSpc>
              <a:spcBef>
                <a:spcPct val="0"/>
              </a:spcBef>
            </a:pPr>
            <a:r>
              <a:rPr lang="en-US" sz="1133" dirty="0">
                <a:solidFill>
                  <a:srgbClr val="183650"/>
                </a:solidFill>
                <a:latin typeface="Trebuchet MS"/>
                <a:ea typeface="Trebuchet MS"/>
                <a:cs typeface="Trebuchet MS"/>
                <a:sym typeface="Trebuchet MS"/>
              </a:rPr>
              <a:t>Our global network and expertise streamline the process, ensuring efficiency and peace of mind.</a:t>
            </a:r>
          </a:p>
        </p:txBody>
      </p:sp>
      <p:sp>
        <p:nvSpPr>
          <p:cNvPr id="9" name="TextBox 9"/>
          <p:cNvSpPr txBox="1"/>
          <p:nvPr/>
        </p:nvSpPr>
        <p:spPr>
          <a:xfrm>
            <a:off x="1375728" y="4180014"/>
            <a:ext cx="5465297" cy="1424749"/>
          </a:xfrm>
          <a:prstGeom prst="rect">
            <a:avLst/>
          </a:prstGeom>
        </p:spPr>
        <p:txBody>
          <a:bodyPr lIns="0" tIns="0" rIns="0" bIns="0" rtlCol="0" anchor="t">
            <a:spAutoFit/>
          </a:bodyPr>
          <a:lstStyle/>
          <a:p>
            <a:pPr marL="244698" lvl="1" indent="-122349">
              <a:lnSpc>
                <a:spcPts val="1405"/>
              </a:lnSpc>
              <a:spcBef>
                <a:spcPct val="0"/>
              </a:spcBef>
              <a:buFont typeface="Arial"/>
              <a:buChar char="•"/>
            </a:pPr>
            <a:r>
              <a:rPr lang="en-US" sz="1133" b="1" dirty="0">
                <a:solidFill>
                  <a:srgbClr val="183650"/>
                </a:solidFill>
                <a:latin typeface="Trebuchet MS Bold"/>
                <a:ea typeface="Trebuchet MS Bold"/>
                <a:cs typeface="Trebuchet MS Bold"/>
                <a:sym typeface="Trebuchet MS Bold"/>
              </a:rPr>
              <a:t>Excellent relationships with all carriers</a:t>
            </a:r>
            <a:r>
              <a:rPr lang="en-US" sz="1133" dirty="0">
                <a:solidFill>
                  <a:srgbClr val="183650"/>
                </a:solidFill>
                <a:latin typeface="Trebuchet MS"/>
                <a:ea typeface="Trebuchet MS"/>
                <a:cs typeface="Trebuchet MS"/>
                <a:sym typeface="Trebuchet MS"/>
              </a:rPr>
              <a:t>: the quality and extent of our network allows us to offer professional service and competitive prices.</a:t>
            </a:r>
          </a:p>
          <a:p>
            <a:pPr>
              <a:lnSpc>
                <a:spcPts val="1405"/>
              </a:lnSpc>
              <a:spcBef>
                <a:spcPct val="0"/>
              </a:spcBef>
            </a:pPr>
            <a:endParaRPr lang="en-US" sz="1133" dirty="0">
              <a:solidFill>
                <a:srgbClr val="183650"/>
              </a:solidFill>
              <a:latin typeface="Trebuchet MS"/>
              <a:ea typeface="Trebuchet MS"/>
              <a:cs typeface="Trebuchet MS"/>
              <a:sym typeface="Trebuchet MS"/>
            </a:endParaRPr>
          </a:p>
          <a:p>
            <a:pPr marL="244698" lvl="1" indent="-122349">
              <a:lnSpc>
                <a:spcPts val="1405"/>
              </a:lnSpc>
              <a:spcBef>
                <a:spcPct val="0"/>
              </a:spcBef>
              <a:buFont typeface="Arial"/>
              <a:buChar char="•"/>
            </a:pPr>
            <a:r>
              <a:rPr lang="en-US" sz="1133" dirty="0">
                <a:solidFill>
                  <a:srgbClr val="183650"/>
                </a:solidFill>
                <a:latin typeface="Trebuchet MS"/>
                <a:ea typeface="Trebuchet MS"/>
                <a:cs typeface="Trebuchet MS"/>
                <a:sym typeface="Trebuchet MS"/>
              </a:rPr>
              <a:t>P</a:t>
            </a:r>
            <a:r>
              <a:rPr lang="en-US" sz="1133" b="1" dirty="0">
                <a:solidFill>
                  <a:srgbClr val="183650"/>
                </a:solidFill>
                <a:latin typeface="Trebuchet MS Bold"/>
                <a:ea typeface="Trebuchet MS Bold"/>
                <a:cs typeface="Trebuchet MS Bold"/>
                <a:sym typeface="Trebuchet MS Bold"/>
              </a:rPr>
              <a:t>riority on available space on ships and special equipment</a:t>
            </a:r>
            <a:r>
              <a:rPr lang="en-US" sz="1133" dirty="0">
                <a:solidFill>
                  <a:srgbClr val="183650"/>
                </a:solidFill>
                <a:latin typeface="Trebuchet MS"/>
                <a:ea typeface="Trebuchet MS"/>
                <a:cs typeface="Trebuchet MS"/>
                <a:sym typeface="Trebuchet MS"/>
              </a:rPr>
              <a:t>,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with many carriers.</a:t>
            </a:r>
          </a:p>
          <a:p>
            <a:pPr>
              <a:lnSpc>
                <a:spcPts val="1405"/>
              </a:lnSpc>
              <a:spcBef>
                <a:spcPct val="0"/>
              </a:spcBef>
            </a:pPr>
            <a:endParaRPr lang="en-US" sz="1133" dirty="0">
              <a:solidFill>
                <a:srgbClr val="183650"/>
              </a:solidFill>
              <a:latin typeface="Trebuchet MS"/>
              <a:ea typeface="Trebuchet MS"/>
              <a:cs typeface="Trebuchet MS"/>
              <a:sym typeface="Trebuchet MS"/>
            </a:endParaRPr>
          </a:p>
          <a:p>
            <a:pPr marL="244698" lvl="1" indent="-122349">
              <a:lnSpc>
                <a:spcPts val="1405"/>
              </a:lnSpc>
              <a:spcBef>
                <a:spcPct val="0"/>
              </a:spcBef>
              <a:buFont typeface="Arial"/>
              <a:buChar char="•"/>
            </a:pPr>
            <a:r>
              <a:rPr lang="en-US" sz="1133" b="1" dirty="0">
                <a:solidFill>
                  <a:srgbClr val="183650"/>
                </a:solidFill>
                <a:latin typeface="Trebuchet MS Bold"/>
                <a:ea typeface="Trebuchet MS Bold"/>
                <a:cs typeface="Trebuchet MS Bold"/>
                <a:sym typeface="Trebuchet MS Bold"/>
              </a:rPr>
              <a:t>Online tracking and tracing platform</a:t>
            </a:r>
            <a:r>
              <a:rPr lang="en-US" sz="1133" dirty="0">
                <a:solidFill>
                  <a:srgbClr val="183650"/>
                </a:solidFill>
                <a:latin typeface="Trebuchet MS"/>
                <a:ea typeface="Trebuchet MS"/>
                <a:cs typeface="Trebuchet MS"/>
                <a:sym typeface="Trebuchet MS"/>
              </a:rPr>
              <a:t>.</a:t>
            </a:r>
          </a:p>
          <a:p>
            <a:pPr algn="just">
              <a:lnSpc>
                <a:spcPts val="1405"/>
              </a:lnSpc>
              <a:spcBef>
                <a:spcPct val="0"/>
              </a:spcBef>
            </a:pPr>
            <a:endParaRPr lang="en-US" sz="1133" dirty="0">
              <a:solidFill>
                <a:srgbClr val="183650"/>
              </a:solidFill>
              <a:latin typeface="Trebuchet MS"/>
              <a:ea typeface="Trebuchet MS"/>
              <a:cs typeface="Trebuchet MS"/>
              <a:sym typeface="Trebuchet MS"/>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2192000" cy="6858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0" y="0"/>
            <a:ext cx="12192000" cy="6858000"/>
            <a:chOff x="0" y="0"/>
            <a:chExt cx="4816593" cy="2709333"/>
          </a:xfrm>
        </p:grpSpPr>
        <p:sp>
          <p:nvSpPr>
            <p:cNvPr id="4" name="Freeform 4"/>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435"/>
                </a:lnSpc>
              </a:pPr>
              <a:endParaRPr sz="1200"/>
            </a:p>
          </p:txBody>
        </p:sp>
      </p:grpSp>
      <p:sp>
        <p:nvSpPr>
          <p:cNvPr id="6" name="TextBox 6"/>
          <p:cNvSpPr txBox="1">
            <a:spLocks noGrp="1" noRot="1" noMove="1" noResize="1" noEditPoints="1" noAdjustHandles="1" noChangeArrowheads="1" noChangeShapeType="1"/>
          </p:cNvSpPr>
          <p:nvPr/>
        </p:nvSpPr>
        <p:spPr>
          <a:xfrm>
            <a:off x="685800" y="5307838"/>
            <a:ext cx="5897428" cy="859210"/>
          </a:xfrm>
          <a:prstGeom prst="rect">
            <a:avLst/>
          </a:prstGeom>
        </p:spPr>
        <p:txBody>
          <a:bodyPr lIns="0" tIns="0" rIns="0" bIns="0" rtlCol="0" anchor="t">
            <a:spAutoFit/>
          </a:bodyPr>
          <a:lstStyle/>
          <a:p>
            <a:pPr>
              <a:lnSpc>
                <a:spcPts val="6744"/>
              </a:lnSpc>
            </a:pPr>
            <a:r>
              <a:rPr lang="en-US" sz="6000" b="1">
                <a:solidFill>
                  <a:srgbClr val="FFFFFF"/>
                </a:solidFill>
                <a:latin typeface="Montserrat 2 Bold"/>
                <a:ea typeface="Montserrat 2 Bold"/>
                <a:cs typeface="Montserrat 2 Bold"/>
                <a:sym typeface="Montserrat 2 Bold"/>
              </a:rPr>
              <a:t>OIL &amp; GAS</a:t>
            </a:r>
          </a:p>
        </p:txBody>
      </p:sp>
      <p:sp>
        <p:nvSpPr>
          <p:cNvPr id="7" name="Freeform 7"/>
          <p:cNvSpPr>
            <a:spLocks noGrp="1" noRot="1" noMove="1" noResize="1" noEditPoints="1" noAdjustHandles="1" noChangeArrowheads="1" noChangeShapeType="1"/>
          </p:cNvSpPr>
          <p:nvPr/>
        </p:nvSpPr>
        <p:spPr>
          <a:xfrm>
            <a:off x="787400" y="7874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2192000" cy="6858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0" y="0"/>
            <a:ext cx="12192000" cy="6858000"/>
            <a:chOff x="0" y="0"/>
            <a:chExt cx="4816593" cy="2709333"/>
          </a:xfrm>
        </p:grpSpPr>
        <p:sp>
          <p:nvSpPr>
            <p:cNvPr id="4" name="Freeform 4"/>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435"/>
                </a:lnSpc>
              </a:pPr>
              <a:endParaRPr sz="1200"/>
            </a:p>
          </p:txBody>
        </p:sp>
      </p:grpSp>
      <p:sp>
        <p:nvSpPr>
          <p:cNvPr id="6" name="TextBox 6"/>
          <p:cNvSpPr txBox="1">
            <a:spLocks noGrp="1" noRot="1" noMove="1" noResize="1" noEditPoints="1" noAdjustHandles="1" noChangeArrowheads="1" noChangeShapeType="1"/>
          </p:cNvSpPr>
          <p:nvPr/>
        </p:nvSpPr>
        <p:spPr>
          <a:xfrm>
            <a:off x="685800" y="5831536"/>
            <a:ext cx="5897428" cy="346249"/>
          </a:xfrm>
          <a:prstGeom prst="rect">
            <a:avLst/>
          </a:prstGeom>
        </p:spPr>
        <p:txBody>
          <a:bodyPr lIns="0" tIns="0" rIns="0" bIns="0" rtlCol="0" anchor="t">
            <a:spAutoFit/>
          </a:bodyPr>
          <a:lstStyle/>
          <a:p>
            <a:pPr>
              <a:lnSpc>
                <a:spcPts val="2697"/>
              </a:lnSpc>
            </a:pPr>
            <a:r>
              <a:rPr lang="en-US" sz="2400" b="1" dirty="0">
                <a:solidFill>
                  <a:srgbClr val="FFFFFF"/>
                </a:solidFill>
                <a:latin typeface="Montserrat 2 Bold"/>
                <a:ea typeface="Montserrat 2 Bold"/>
                <a:cs typeface="Montserrat 2 Bold"/>
                <a:sym typeface="Montserrat 2 Bold"/>
              </a:rPr>
              <a:t>OIL &amp; GAS</a:t>
            </a:r>
          </a:p>
        </p:txBody>
      </p:sp>
      <p:sp>
        <p:nvSpPr>
          <p:cNvPr id="7" name="Freeform 7"/>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95" y="0"/>
            <a:ext cx="4534255" cy="6858000"/>
          </a:xfrm>
          <a:custGeom>
            <a:avLst/>
            <a:gdLst/>
            <a:ahLst/>
            <a:cxnLst/>
            <a:rect l="l" t="t" r="r" b="b"/>
            <a:pathLst>
              <a:path w="6801383" h="10287000">
                <a:moveTo>
                  <a:pt x="0" y="0"/>
                </a:moveTo>
                <a:lnTo>
                  <a:pt x="6801383" y="0"/>
                </a:lnTo>
                <a:lnTo>
                  <a:pt x="6801383"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12443" y="0"/>
            <a:ext cx="4534255" cy="6858000"/>
            <a:chOff x="0" y="0"/>
            <a:chExt cx="1791311" cy="2709333"/>
          </a:xfrm>
        </p:grpSpPr>
        <p:sp>
          <p:nvSpPr>
            <p:cNvPr id="4" name="Freeform 4"/>
            <p:cNvSpPr>
              <a:spLocks noGrp="1" noRot="1" noMove="1" noResize="1" noEditPoints="1" noAdjustHandles="1" noChangeArrowheads="1" noChangeShapeType="1"/>
            </p:cNvSpPr>
            <p:nvPr/>
          </p:nvSpPr>
          <p:spPr>
            <a:xfrm>
              <a:off x="0" y="0"/>
              <a:ext cx="1791311" cy="2709333"/>
            </a:xfrm>
            <a:custGeom>
              <a:avLst/>
              <a:gdLst/>
              <a:ahLst/>
              <a:cxnLst/>
              <a:rect l="l" t="t" r="r" b="b"/>
              <a:pathLst>
                <a:path w="1791311" h="2709333">
                  <a:moveTo>
                    <a:pt x="0" y="0"/>
                  </a:moveTo>
                  <a:lnTo>
                    <a:pt x="1791311" y="0"/>
                  </a:lnTo>
                  <a:lnTo>
                    <a:pt x="1791311"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38100"/>
              <a:ext cx="1791311" cy="2747433"/>
            </a:xfrm>
            <a:prstGeom prst="rect">
              <a:avLst/>
            </a:prstGeom>
          </p:spPr>
          <p:txBody>
            <a:bodyPr lIns="33867" tIns="33867" rIns="33867" bIns="33867" rtlCol="0" anchor="ctr"/>
            <a:lstStyle/>
            <a:p>
              <a:pPr algn="ctr">
                <a:lnSpc>
                  <a:spcPts val="1400"/>
                </a:lnSpc>
              </a:pPr>
              <a:endParaRPr sz="1200"/>
            </a:p>
          </p:txBody>
        </p:sp>
      </p:grpSp>
      <p:sp>
        <p:nvSpPr>
          <p:cNvPr id="6" name="TextBox 6"/>
          <p:cNvSpPr txBox="1"/>
          <p:nvPr/>
        </p:nvSpPr>
        <p:spPr>
          <a:xfrm>
            <a:off x="5351547" y="1199278"/>
            <a:ext cx="5925059" cy="1098762"/>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CUSTOM SOLUTIONS WITH RISK ASSESSMENT AND OPERATIONAL GUIDANCE</a:t>
            </a:r>
          </a:p>
        </p:txBody>
      </p:sp>
      <p:sp>
        <p:nvSpPr>
          <p:cNvPr id="7" name="TextBox 7"/>
          <p:cNvSpPr txBox="1"/>
          <p:nvPr/>
        </p:nvSpPr>
        <p:spPr>
          <a:xfrm>
            <a:off x="5343818" y="2412128"/>
            <a:ext cx="5544106" cy="1065676"/>
          </a:xfrm>
          <a:prstGeom prst="rect">
            <a:avLst/>
          </a:prstGeom>
        </p:spPr>
        <p:txBody>
          <a:bodyPr lIns="0" tIns="0" rIns="0" bIns="0" rtlCol="0" anchor="t">
            <a:spAutoFit/>
          </a:bodyPr>
          <a:lstStyle/>
          <a:p>
            <a:pPr algn="just">
              <a:lnSpc>
                <a:spcPts val="1405"/>
              </a:lnSpc>
            </a:pPr>
            <a:r>
              <a:rPr lang="en-US" sz="1133">
                <a:solidFill>
                  <a:srgbClr val="183650"/>
                </a:solidFill>
                <a:latin typeface="Trebuchet MS"/>
                <a:ea typeface="Trebuchet MS"/>
                <a:cs typeface="Trebuchet MS"/>
                <a:sym typeface="Trebuchet MS"/>
              </a:rPr>
              <a:t>We understand the importance of safety and efficiency when it comes to the transportation for Oil and Gas equipment. Whether your focus is upstream, downstream or integrated from end to end, </a:t>
            </a:r>
            <a:r>
              <a:rPr lang="en-US" sz="1133" b="1">
                <a:solidFill>
                  <a:srgbClr val="183650"/>
                </a:solidFill>
                <a:latin typeface="Trebuchet MS Bold"/>
                <a:ea typeface="Trebuchet MS Bold"/>
                <a:cs typeface="Trebuchet MS Bold"/>
                <a:sym typeface="Trebuchet MS Bold"/>
              </a:rPr>
              <a:t>Fracht</a:t>
            </a:r>
            <a:r>
              <a:rPr lang="en-US" sz="1133">
                <a:solidFill>
                  <a:srgbClr val="183650"/>
                </a:solidFill>
                <a:latin typeface="Trebuchet MS"/>
                <a:ea typeface="Trebuchet MS"/>
                <a:cs typeface="Trebuchet MS"/>
                <a:sym typeface="Trebuchet MS"/>
              </a:rPr>
              <a:t>’s global team of oil &amp; gas experts have the knowledge and experience to keep your supply chain moving smoothly and efficiently. From Airfreight, Sea freight, FCL or LCL, Break Bulk, Heavy Lift, Part and Full charters, </a:t>
            </a:r>
            <a:r>
              <a:rPr lang="en-US" sz="1133" b="1">
                <a:solidFill>
                  <a:srgbClr val="183650"/>
                </a:solidFill>
                <a:latin typeface="Trebuchet MS Bold"/>
                <a:ea typeface="Trebuchet MS Bold"/>
                <a:cs typeface="Trebuchet MS Bold"/>
                <a:sym typeface="Trebuchet MS Bold"/>
              </a:rPr>
              <a:t>Fracht</a:t>
            </a:r>
            <a:r>
              <a:rPr lang="en-US" sz="1133">
                <a:solidFill>
                  <a:srgbClr val="183650"/>
                </a:solidFill>
                <a:latin typeface="Trebuchet MS"/>
                <a:ea typeface="Trebuchet MS"/>
                <a:cs typeface="Trebuchet MS"/>
                <a:sym typeface="Trebuchet MS"/>
              </a:rPr>
              <a:t> </a:t>
            </a:r>
            <a:r>
              <a:rPr lang="en-US" sz="1133" b="1">
                <a:solidFill>
                  <a:srgbClr val="183650"/>
                </a:solidFill>
                <a:latin typeface="Trebuchet MS Bold"/>
                <a:ea typeface="Trebuchet MS Bold"/>
                <a:cs typeface="Trebuchet MS Bold"/>
                <a:sym typeface="Trebuchet MS Bold"/>
              </a:rPr>
              <a:t>Group</a:t>
            </a:r>
            <a:r>
              <a:rPr lang="en-US" sz="1133">
                <a:solidFill>
                  <a:srgbClr val="183650"/>
                </a:solidFill>
                <a:latin typeface="Trebuchet MS"/>
                <a:ea typeface="Trebuchet MS"/>
                <a:cs typeface="Trebuchet MS"/>
                <a:sym typeface="Trebuchet MS"/>
              </a:rPr>
              <a:t> covers all your needs from start to finish.</a:t>
            </a:r>
          </a:p>
        </p:txBody>
      </p:sp>
      <p:sp>
        <p:nvSpPr>
          <p:cNvPr id="8" name="TextBox 8"/>
          <p:cNvSpPr txBox="1"/>
          <p:nvPr/>
        </p:nvSpPr>
        <p:spPr>
          <a:xfrm>
            <a:off x="5351547" y="3702975"/>
            <a:ext cx="3985981" cy="192360"/>
          </a:xfrm>
          <a:prstGeom prst="rect">
            <a:avLst/>
          </a:prstGeom>
        </p:spPr>
        <p:txBody>
          <a:bodyPr lIns="0" tIns="0" rIns="0" bIns="0" rtlCol="0" anchor="t">
            <a:spAutoFit/>
          </a:bodyPr>
          <a:lstStyle/>
          <a:p>
            <a:pPr>
              <a:lnSpc>
                <a:spcPts val="1519"/>
              </a:lnSpc>
            </a:pPr>
            <a:r>
              <a:rPr lang="en-US" sz="1266" b="1" dirty="0">
                <a:solidFill>
                  <a:srgbClr val="5BC2E7"/>
                </a:solidFill>
                <a:latin typeface="Montserrat 1 Bold" panose="020B0604020202020204" charset="0"/>
                <a:ea typeface="Trebuchet MS Bold"/>
                <a:cs typeface="Trebuchet MS Bold"/>
                <a:sym typeface="Trebuchet MS Bold"/>
              </a:rPr>
              <a:t>SPECIALIZED SERVICES INCLUDE</a:t>
            </a:r>
          </a:p>
        </p:txBody>
      </p:sp>
      <p:sp>
        <p:nvSpPr>
          <p:cNvPr id="9" name="TextBox 9"/>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OIL &amp; GAS</a:t>
            </a:r>
          </a:p>
        </p:txBody>
      </p:sp>
      <p:sp>
        <p:nvSpPr>
          <p:cNvPr id="10" name="TextBox 10"/>
          <p:cNvSpPr txBox="1"/>
          <p:nvPr/>
        </p:nvSpPr>
        <p:spPr>
          <a:xfrm>
            <a:off x="11473644" y="6153150"/>
            <a:ext cx="166713"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69</a:t>
            </a:r>
          </a:p>
        </p:txBody>
      </p:sp>
      <p:sp>
        <p:nvSpPr>
          <p:cNvPr id="11" name="Freeform 11"/>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2" name="Group 12"/>
          <p:cNvGrpSpPr>
            <a:grpSpLocks noGrp="1" noUngrp="1" noRot="1" noMove="1" noResize="1"/>
          </p:cNvGrpSpPr>
          <p:nvPr/>
        </p:nvGrpSpPr>
        <p:grpSpPr>
          <a:xfrm>
            <a:off x="5351547" y="4116929"/>
            <a:ext cx="2691421" cy="1031259"/>
            <a:chOff x="0" y="0"/>
            <a:chExt cx="1414116" cy="541840"/>
          </a:xfrm>
        </p:grpSpPr>
        <p:sp>
          <p:nvSpPr>
            <p:cNvPr id="13" name="Freeform 13"/>
            <p:cNvSpPr>
              <a:spLocks noGrp="1" noRot="1" noMove="1" noResize="1" noEditPoints="1" noAdjustHandles="1" noChangeArrowheads="1" noChangeShapeType="1"/>
            </p:cNvSpPr>
            <p:nvPr/>
          </p:nvSpPr>
          <p:spPr>
            <a:xfrm>
              <a:off x="0" y="0"/>
              <a:ext cx="1414116" cy="541840"/>
            </a:xfrm>
            <a:custGeom>
              <a:avLst/>
              <a:gdLst/>
              <a:ahLst/>
              <a:cxnLst/>
              <a:rect l="l" t="t" r="r" b="b"/>
              <a:pathLst>
                <a:path w="1414116" h="541840">
                  <a:moveTo>
                    <a:pt x="0" y="0"/>
                  </a:moveTo>
                  <a:lnTo>
                    <a:pt x="1414116" y="0"/>
                  </a:lnTo>
                  <a:lnTo>
                    <a:pt x="1414116" y="541840"/>
                  </a:lnTo>
                  <a:lnTo>
                    <a:pt x="0" y="541840"/>
                  </a:lnTo>
                  <a:close/>
                </a:path>
              </a:pathLst>
            </a:custGeom>
            <a:solidFill>
              <a:srgbClr val="FFFFFF"/>
            </a:solidFill>
          </p:spPr>
          <p:txBody>
            <a:bodyPr/>
            <a:lstStyle/>
            <a:p>
              <a:endParaRPr lang="en-US" sz="1200"/>
            </a:p>
          </p:txBody>
        </p:sp>
        <p:sp>
          <p:nvSpPr>
            <p:cNvPr id="14" name="TextBox 14"/>
            <p:cNvSpPr txBox="1">
              <a:spLocks noGrp="1" noRot="1" noMove="1" noResize="1" noEditPoints="1" noAdjustHandles="1" noChangeArrowheads="1" noChangeShapeType="1"/>
            </p:cNvSpPr>
            <p:nvPr/>
          </p:nvSpPr>
          <p:spPr>
            <a:xfrm>
              <a:off x="0" y="-19050"/>
              <a:ext cx="1414116" cy="560890"/>
            </a:xfrm>
            <a:prstGeom prst="rect">
              <a:avLst/>
            </a:prstGeom>
          </p:spPr>
          <p:txBody>
            <a:bodyPr lIns="33867" tIns="33867" rIns="33867" bIns="33867" rtlCol="0" anchor="ctr"/>
            <a:lstStyle/>
            <a:p>
              <a:pPr algn="ctr">
                <a:lnSpc>
                  <a:spcPts val="1351"/>
                </a:lnSpc>
              </a:pPr>
              <a:endParaRPr sz="1200"/>
            </a:p>
          </p:txBody>
        </p:sp>
      </p:grpSp>
      <p:grpSp>
        <p:nvGrpSpPr>
          <p:cNvPr id="15" name="Group 15"/>
          <p:cNvGrpSpPr>
            <a:grpSpLocks noGrp="1" noUngrp="1" noRot="1" noMove="1" noResize="1"/>
          </p:cNvGrpSpPr>
          <p:nvPr/>
        </p:nvGrpSpPr>
        <p:grpSpPr>
          <a:xfrm>
            <a:off x="5351547" y="5293341"/>
            <a:ext cx="2691421" cy="1031259"/>
            <a:chOff x="0" y="0"/>
            <a:chExt cx="1414116" cy="541840"/>
          </a:xfrm>
        </p:grpSpPr>
        <p:sp>
          <p:nvSpPr>
            <p:cNvPr id="16" name="Freeform 16"/>
            <p:cNvSpPr>
              <a:spLocks noGrp="1" noRot="1" noMove="1" noResize="1" noEditPoints="1" noAdjustHandles="1" noChangeArrowheads="1" noChangeShapeType="1"/>
            </p:cNvSpPr>
            <p:nvPr/>
          </p:nvSpPr>
          <p:spPr>
            <a:xfrm>
              <a:off x="0" y="0"/>
              <a:ext cx="1414116" cy="541840"/>
            </a:xfrm>
            <a:custGeom>
              <a:avLst/>
              <a:gdLst/>
              <a:ahLst/>
              <a:cxnLst/>
              <a:rect l="l" t="t" r="r" b="b"/>
              <a:pathLst>
                <a:path w="1414116" h="541840">
                  <a:moveTo>
                    <a:pt x="0" y="0"/>
                  </a:moveTo>
                  <a:lnTo>
                    <a:pt x="1414116" y="0"/>
                  </a:lnTo>
                  <a:lnTo>
                    <a:pt x="1414116" y="541840"/>
                  </a:lnTo>
                  <a:lnTo>
                    <a:pt x="0" y="541840"/>
                  </a:lnTo>
                  <a:close/>
                </a:path>
              </a:pathLst>
            </a:custGeom>
            <a:solidFill>
              <a:srgbClr val="FFFFFF"/>
            </a:solidFill>
          </p:spPr>
          <p:txBody>
            <a:bodyPr/>
            <a:lstStyle/>
            <a:p>
              <a:endParaRPr lang="en-US" sz="1200"/>
            </a:p>
          </p:txBody>
        </p:sp>
        <p:sp>
          <p:nvSpPr>
            <p:cNvPr id="17" name="TextBox 17"/>
            <p:cNvSpPr txBox="1">
              <a:spLocks noGrp="1" noRot="1" noMove="1" noResize="1" noEditPoints="1" noAdjustHandles="1" noChangeArrowheads="1" noChangeShapeType="1"/>
            </p:cNvSpPr>
            <p:nvPr/>
          </p:nvSpPr>
          <p:spPr>
            <a:xfrm>
              <a:off x="0" y="-19050"/>
              <a:ext cx="1414116" cy="560890"/>
            </a:xfrm>
            <a:prstGeom prst="rect">
              <a:avLst/>
            </a:prstGeom>
          </p:spPr>
          <p:txBody>
            <a:bodyPr lIns="33867" tIns="33867" rIns="33867" bIns="33867" rtlCol="0" anchor="ctr"/>
            <a:lstStyle/>
            <a:p>
              <a:pPr algn="ctr">
                <a:lnSpc>
                  <a:spcPts val="1351"/>
                </a:lnSpc>
              </a:pPr>
              <a:endParaRPr sz="1200"/>
            </a:p>
          </p:txBody>
        </p:sp>
      </p:grpSp>
      <p:grpSp>
        <p:nvGrpSpPr>
          <p:cNvPr id="18" name="Group 18"/>
          <p:cNvGrpSpPr>
            <a:grpSpLocks noGrp="1" noUngrp="1" noRot="1" noMove="1" noResize="1"/>
          </p:cNvGrpSpPr>
          <p:nvPr/>
        </p:nvGrpSpPr>
        <p:grpSpPr>
          <a:xfrm>
            <a:off x="8240335" y="4115725"/>
            <a:ext cx="2647589" cy="1031259"/>
            <a:chOff x="0" y="0"/>
            <a:chExt cx="1391086" cy="541840"/>
          </a:xfrm>
        </p:grpSpPr>
        <p:sp>
          <p:nvSpPr>
            <p:cNvPr id="19" name="Freeform 19"/>
            <p:cNvSpPr>
              <a:spLocks noGrp="1" noRot="1" noMove="1" noResize="1" noEditPoints="1" noAdjustHandles="1" noChangeArrowheads="1" noChangeShapeType="1"/>
            </p:cNvSpPr>
            <p:nvPr/>
          </p:nvSpPr>
          <p:spPr>
            <a:xfrm>
              <a:off x="0" y="0"/>
              <a:ext cx="1391086" cy="541840"/>
            </a:xfrm>
            <a:custGeom>
              <a:avLst/>
              <a:gdLst/>
              <a:ahLst/>
              <a:cxnLst/>
              <a:rect l="l" t="t" r="r" b="b"/>
              <a:pathLst>
                <a:path w="1391086" h="541840">
                  <a:moveTo>
                    <a:pt x="0" y="0"/>
                  </a:moveTo>
                  <a:lnTo>
                    <a:pt x="1391086" y="0"/>
                  </a:lnTo>
                  <a:lnTo>
                    <a:pt x="1391086" y="541840"/>
                  </a:lnTo>
                  <a:lnTo>
                    <a:pt x="0" y="541840"/>
                  </a:lnTo>
                  <a:close/>
                </a:path>
              </a:pathLst>
            </a:custGeom>
            <a:solidFill>
              <a:srgbClr val="FFFFFF"/>
            </a:solidFill>
          </p:spPr>
          <p:txBody>
            <a:bodyPr/>
            <a:lstStyle/>
            <a:p>
              <a:endParaRPr lang="en-US" sz="1200"/>
            </a:p>
          </p:txBody>
        </p:sp>
        <p:sp>
          <p:nvSpPr>
            <p:cNvPr id="20" name="TextBox 20"/>
            <p:cNvSpPr txBox="1">
              <a:spLocks noGrp="1" noRot="1" noMove="1" noResize="1" noEditPoints="1" noAdjustHandles="1" noChangeArrowheads="1" noChangeShapeType="1"/>
            </p:cNvSpPr>
            <p:nvPr/>
          </p:nvSpPr>
          <p:spPr>
            <a:xfrm>
              <a:off x="0" y="-19050"/>
              <a:ext cx="1391086" cy="560890"/>
            </a:xfrm>
            <a:prstGeom prst="rect">
              <a:avLst/>
            </a:prstGeom>
          </p:spPr>
          <p:txBody>
            <a:bodyPr lIns="33867" tIns="33867" rIns="33867" bIns="33867" rtlCol="0" anchor="ctr"/>
            <a:lstStyle/>
            <a:p>
              <a:pPr algn="ctr">
                <a:lnSpc>
                  <a:spcPts val="1351"/>
                </a:lnSpc>
              </a:pPr>
              <a:endParaRPr sz="1200"/>
            </a:p>
          </p:txBody>
        </p:sp>
      </p:grpSp>
      <p:grpSp>
        <p:nvGrpSpPr>
          <p:cNvPr id="21" name="Group 21"/>
          <p:cNvGrpSpPr>
            <a:grpSpLocks noGrp="1" noUngrp="1" noRot="1" noMove="1" noResize="1"/>
          </p:cNvGrpSpPr>
          <p:nvPr/>
        </p:nvGrpSpPr>
        <p:grpSpPr>
          <a:xfrm>
            <a:off x="8240335" y="5292137"/>
            <a:ext cx="2647589" cy="1031259"/>
            <a:chOff x="0" y="0"/>
            <a:chExt cx="1391086" cy="541840"/>
          </a:xfrm>
        </p:grpSpPr>
        <p:sp>
          <p:nvSpPr>
            <p:cNvPr id="22" name="Freeform 22"/>
            <p:cNvSpPr>
              <a:spLocks noGrp="1" noRot="1" noMove="1" noResize="1" noEditPoints="1" noAdjustHandles="1" noChangeArrowheads="1" noChangeShapeType="1"/>
            </p:cNvSpPr>
            <p:nvPr/>
          </p:nvSpPr>
          <p:spPr>
            <a:xfrm>
              <a:off x="0" y="0"/>
              <a:ext cx="1391086" cy="541840"/>
            </a:xfrm>
            <a:custGeom>
              <a:avLst/>
              <a:gdLst/>
              <a:ahLst/>
              <a:cxnLst/>
              <a:rect l="l" t="t" r="r" b="b"/>
              <a:pathLst>
                <a:path w="1391086" h="541840">
                  <a:moveTo>
                    <a:pt x="0" y="0"/>
                  </a:moveTo>
                  <a:lnTo>
                    <a:pt x="1391086" y="0"/>
                  </a:lnTo>
                  <a:lnTo>
                    <a:pt x="1391086" y="541840"/>
                  </a:lnTo>
                  <a:lnTo>
                    <a:pt x="0" y="541840"/>
                  </a:lnTo>
                  <a:close/>
                </a:path>
              </a:pathLst>
            </a:custGeom>
            <a:solidFill>
              <a:srgbClr val="FFFFFF"/>
            </a:solidFill>
          </p:spPr>
          <p:txBody>
            <a:bodyPr/>
            <a:lstStyle/>
            <a:p>
              <a:endParaRPr lang="en-US" sz="1200"/>
            </a:p>
          </p:txBody>
        </p:sp>
        <p:sp>
          <p:nvSpPr>
            <p:cNvPr id="23" name="TextBox 23"/>
            <p:cNvSpPr txBox="1">
              <a:spLocks noGrp="1" noRot="1" noMove="1" noResize="1" noEditPoints="1" noAdjustHandles="1" noChangeArrowheads="1" noChangeShapeType="1"/>
            </p:cNvSpPr>
            <p:nvPr/>
          </p:nvSpPr>
          <p:spPr>
            <a:xfrm>
              <a:off x="0" y="-19050"/>
              <a:ext cx="1391086" cy="560890"/>
            </a:xfrm>
            <a:prstGeom prst="rect">
              <a:avLst/>
            </a:prstGeom>
          </p:spPr>
          <p:txBody>
            <a:bodyPr lIns="33867" tIns="33867" rIns="33867" bIns="33867" rtlCol="0" anchor="ctr"/>
            <a:lstStyle/>
            <a:p>
              <a:pPr algn="ctr">
                <a:lnSpc>
                  <a:spcPts val="1351"/>
                </a:lnSpc>
              </a:pPr>
              <a:endParaRPr sz="1200"/>
            </a:p>
          </p:txBody>
        </p:sp>
      </p:grpSp>
      <p:sp>
        <p:nvSpPr>
          <p:cNvPr id="24" name="TextBox 24"/>
          <p:cNvSpPr txBox="1"/>
          <p:nvPr/>
        </p:nvSpPr>
        <p:spPr>
          <a:xfrm>
            <a:off x="5518061" y="4682935"/>
            <a:ext cx="2360685" cy="322717"/>
          </a:xfrm>
          <a:prstGeom prst="rect">
            <a:avLst/>
          </a:prstGeom>
        </p:spPr>
        <p:txBody>
          <a:bodyPr lIns="0" tIns="0" rIns="0" bIns="0" rtlCol="0" anchor="t">
            <a:spAutoFit/>
          </a:bodyPr>
          <a:lstStyle/>
          <a:p>
            <a:pPr>
              <a:lnSpc>
                <a:spcPts val="1333"/>
              </a:lnSpc>
            </a:pPr>
            <a:r>
              <a:rPr lang="en-US" sz="1052" spc="9">
                <a:solidFill>
                  <a:srgbClr val="183650"/>
                </a:solidFill>
                <a:latin typeface="Trebuchet MS"/>
                <a:ea typeface="Trebuchet MS"/>
                <a:cs typeface="Trebuchet MS"/>
                <a:sym typeface="Trebuchet MS"/>
              </a:rPr>
              <a:t>CAPITAL PROJECT LOGISTICS &amp; FREIGHT FORWARDING</a:t>
            </a:r>
          </a:p>
        </p:txBody>
      </p:sp>
      <p:sp>
        <p:nvSpPr>
          <p:cNvPr id="25" name="TextBox 25"/>
          <p:cNvSpPr txBox="1"/>
          <p:nvPr/>
        </p:nvSpPr>
        <p:spPr>
          <a:xfrm>
            <a:off x="5518061" y="5859347"/>
            <a:ext cx="2360685" cy="322717"/>
          </a:xfrm>
          <a:prstGeom prst="rect">
            <a:avLst/>
          </a:prstGeom>
        </p:spPr>
        <p:txBody>
          <a:bodyPr lIns="0" tIns="0" rIns="0" bIns="0" rtlCol="0" anchor="t">
            <a:spAutoFit/>
          </a:bodyPr>
          <a:lstStyle/>
          <a:p>
            <a:pPr>
              <a:lnSpc>
                <a:spcPts val="1333"/>
              </a:lnSpc>
            </a:pPr>
            <a:r>
              <a:rPr lang="en-US" sz="1052" spc="9">
                <a:solidFill>
                  <a:srgbClr val="183650"/>
                </a:solidFill>
                <a:latin typeface="Trebuchet MS"/>
                <a:ea typeface="Trebuchet MS"/>
                <a:cs typeface="Trebuchet MS"/>
                <a:sym typeface="Trebuchet MS"/>
              </a:rPr>
              <a:t>RIG MOVE MANAGEMENT TO MAXIMIZE DRILLING TIME</a:t>
            </a:r>
          </a:p>
        </p:txBody>
      </p:sp>
      <p:sp>
        <p:nvSpPr>
          <p:cNvPr id="26" name="TextBox 26"/>
          <p:cNvSpPr txBox="1"/>
          <p:nvPr/>
        </p:nvSpPr>
        <p:spPr>
          <a:xfrm>
            <a:off x="8457214" y="4682935"/>
            <a:ext cx="2282547" cy="322717"/>
          </a:xfrm>
          <a:prstGeom prst="rect">
            <a:avLst/>
          </a:prstGeom>
        </p:spPr>
        <p:txBody>
          <a:bodyPr lIns="0" tIns="0" rIns="0" bIns="0" rtlCol="0" anchor="t">
            <a:spAutoFit/>
          </a:bodyPr>
          <a:lstStyle/>
          <a:p>
            <a:pPr>
              <a:lnSpc>
                <a:spcPts val="1333"/>
              </a:lnSpc>
            </a:pPr>
            <a:r>
              <a:rPr lang="en-US" sz="1052" spc="9">
                <a:solidFill>
                  <a:srgbClr val="183650"/>
                </a:solidFill>
                <a:latin typeface="Trebuchet MS"/>
                <a:ea typeface="Trebuchet MS"/>
                <a:cs typeface="Trebuchet MS"/>
                <a:sym typeface="Trebuchet MS"/>
              </a:rPr>
              <a:t>SUPPLY CHAIN CONSULTANCY &amp; SOLUTION DESIGN</a:t>
            </a:r>
          </a:p>
        </p:txBody>
      </p:sp>
      <p:sp>
        <p:nvSpPr>
          <p:cNvPr id="27" name="TextBox 27"/>
          <p:cNvSpPr txBox="1"/>
          <p:nvPr/>
        </p:nvSpPr>
        <p:spPr>
          <a:xfrm>
            <a:off x="8457214" y="5859346"/>
            <a:ext cx="2282547" cy="322717"/>
          </a:xfrm>
          <a:prstGeom prst="rect">
            <a:avLst/>
          </a:prstGeom>
        </p:spPr>
        <p:txBody>
          <a:bodyPr lIns="0" tIns="0" rIns="0" bIns="0" rtlCol="0" anchor="t">
            <a:spAutoFit/>
          </a:bodyPr>
          <a:lstStyle/>
          <a:p>
            <a:pPr>
              <a:lnSpc>
                <a:spcPts val="1333"/>
              </a:lnSpc>
            </a:pPr>
            <a:r>
              <a:rPr lang="en-US" sz="1052" spc="9">
                <a:solidFill>
                  <a:srgbClr val="183650"/>
                </a:solidFill>
                <a:latin typeface="Trebuchet MS"/>
                <a:ea typeface="Trebuchet MS"/>
                <a:cs typeface="Trebuchet MS"/>
                <a:sym typeface="Trebuchet MS"/>
              </a:rPr>
              <a:t>LEAD LOGISTICS PROVIDER &amp; CONTROL TOWER SERVICES</a:t>
            </a:r>
          </a:p>
        </p:txBody>
      </p:sp>
      <p:sp>
        <p:nvSpPr>
          <p:cNvPr id="28" name="TextBox 28"/>
          <p:cNvSpPr txBox="1"/>
          <p:nvPr/>
        </p:nvSpPr>
        <p:spPr>
          <a:xfrm>
            <a:off x="5518061" y="4218001"/>
            <a:ext cx="1661157" cy="309893"/>
          </a:xfrm>
          <a:prstGeom prst="rect">
            <a:avLst/>
          </a:prstGeom>
        </p:spPr>
        <p:txBody>
          <a:bodyPr lIns="0" tIns="0" rIns="0" bIns="0" rtlCol="0" anchor="t">
            <a:spAutoFit/>
          </a:bodyPr>
          <a:lstStyle/>
          <a:p>
            <a:pPr algn="just">
              <a:lnSpc>
                <a:spcPts val="2575"/>
              </a:lnSpc>
            </a:pPr>
            <a:r>
              <a:rPr lang="en-US" sz="2032" b="1" spc="18">
                <a:solidFill>
                  <a:srgbClr val="183650"/>
                </a:solidFill>
                <a:latin typeface="Trebuchet MS Bold"/>
                <a:ea typeface="Trebuchet MS Bold"/>
                <a:cs typeface="Trebuchet MS Bold"/>
                <a:sym typeface="Trebuchet MS Bold"/>
              </a:rPr>
              <a:t>1.</a:t>
            </a:r>
          </a:p>
        </p:txBody>
      </p:sp>
      <p:sp>
        <p:nvSpPr>
          <p:cNvPr id="29" name="TextBox 29"/>
          <p:cNvSpPr txBox="1"/>
          <p:nvPr/>
        </p:nvSpPr>
        <p:spPr>
          <a:xfrm>
            <a:off x="5518061" y="5394413"/>
            <a:ext cx="1661157" cy="309893"/>
          </a:xfrm>
          <a:prstGeom prst="rect">
            <a:avLst/>
          </a:prstGeom>
        </p:spPr>
        <p:txBody>
          <a:bodyPr lIns="0" tIns="0" rIns="0" bIns="0" rtlCol="0" anchor="t">
            <a:spAutoFit/>
          </a:bodyPr>
          <a:lstStyle/>
          <a:p>
            <a:pPr algn="just">
              <a:lnSpc>
                <a:spcPts val="2575"/>
              </a:lnSpc>
            </a:pPr>
            <a:r>
              <a:rPr lang="en-US" sz="2032" b="1" spc="18">
                <a:solidFill>
                  <a:srgbClr val="183650"/>
                </a:solidFill>
                <a:latin typeface="Trebuchet MS Bold"/>
                <a:ea typeface="Trebuchet MS Bold"/>
                <a:cs typeface="Trebuchet MS Bold"/>
                <a:sym typeface="Trebuchet MS Bold"/>
              </a:rPr>
              <a:t>3.</a:t>
            </a:r>
          </a:p>
        </p:txBody>
      </p:sp>
      <p:sp>
        <p:nvSpPr>
          <p:cNvPr id="30" name="TextBox 30"/>
          <p:cNvSpPr txBox="1"/>
          <p:nvPr/>
        </p:nvSpPr>
        <p:spPr>
          <a:xfrm>
            <a:off x="8457214" y="4218001"/>
            <a:ext cx="1661157" cy="309893"/>
          </a:xfrm>
          <a:prstGeom prst="rect">
            <a:avLst/>
          </a:prstGeom>
        </p:spPr>
        <p:txBody>
          <a:bodyPr lIns="0" tIns="0" rIns="0" bIns="0" rtlCol="0" anchor="t">
            <a:spAutoFit/>
          </a:bodyPr>
          <a:lstStyle/>
          <a:p>
            <a:pPr algn="just">
              <a:lnSpc>
                <a:spcPts val="2575"/>
              </a:lnSpc>
            </a:pPr>
            <a:r>
              <a:rPr lang="en-US" sz="2032" b="1" spc="18">
                <a:solidFill>
                  <a:srgbClr val="183650"/>
                </a:solidFill>
                <a:latin typeface="Trebuchet MS Bold"/>
                <a:ea typeface="Trebuchet MS Bold"/>
                <a:cs typeface="Trebuchet MS Bold"/>
                <a:sym typeface="Trebuchet MS Bold"/>
              </a:rPr>
              <a:t>2.</a:t>
            </a:r>
          </a:p>
        </p:txBody>
      </p:sp>
      <p:sp>
        <p:nvSpPr>
          <p:cNvPr id="31" name="TextBox 31"/>
          <p:cNvSpPr txBox="1"/>
          <p:nvPr/>
        </p:nvSpPr>
        <p:spPr>
          <a:xfrm>
            <a:off x="8457214" y="5394413"/>
            <a:ext cx="1661157" cy="309893"/>
          </a:xfrm>
          <a:prstGeom prst="rect">
            <a:avLst/>
          </a:prstGeom>
        </p:spPr>
        <p:txBody>
          <a:bodyPr lIns="0" tIns="0" rIns="0" bIns="0" rtlCol="0" anchor="t">
            <a:spAutoFit/>
          </a:bodyPr>
          <a:lstStyle/>
          <a:p>
            <a:pPr algn="just">
              <a:lnSpc>
                <a:spcPts val="2575"/>
              </a:lnSpc>
            </a:pPr>
            <a:r>
              <a:rPr lang="en-US" sz="2032" b="1" spc="18">
                <a:solidFill>
                  <a:srgbClr val="183650"/>
                </a:solidFill>
                <a:latin typeface="Trebuchet MS Bold"/>
                <a:ea typeface="Trebuchet MS Bold"/>
                <a:cs typeface="Trebuchet MS Bold"/>
                <a:sym typeface="Trebuchet MS Bold"/>
              </a:rPr>
              <a:t>4.</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4473291"/>
            <a:ext cx="12192000" cy="2384709"/>
            <a:chOff x="0" y="0"/>
            <a:chExt cx="1408482" cy="275494"/>
          </a:xfrm>
        </p:grpSpPr>
        <p:sp>
          <p:nvSpPr>
            <p:cNvPr id="3" name="Freeform 3"/>
            <p:cNvSpPr/>
            <p:nvPr/>
          </p:nvSpPr>
          <p:spPr>
            <a:xfrm>
              <a:off x="0" y="0"/>
              <a:ext cx="1408482" cy="275494"/>
            </a:xfrm>
            <a:custGeom>
              <a:avLst/>
              <a:gdLst/>
              <a:ahLst/>
              <a:cxnLst/>
              <a:rect l="l" t="t" r="r" b="b"/>
              <a:pathLst>
                <a:path w="1408482" h="275494">
                  <a:moveTo>
                    <a:pt x="0" y="0"/>
                  </a:moveTo>
                  <a:lnTo>
                    <a:pt x="1408482" y="0"/>
                  </a:lnTo>
                  <a:lnTo>
                    <a:pt x="1408482" y="275494"/>
                  </a:lnTo>
                  <a:lnTo>
                    <a:pt x="0" y="275494"/>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4" name="Group 4"/>
          <p:cNvGrpSpPr>
            <a:grpSpLocks noGrp="1" noUngrp="1" noRot="1" noMove="1" noResize="1"/>
          </p:cNvGrpSpPr>
          <p:nvPr/>
        </p:nvGrpSpPr>
        <p:grpSpPr>
          <a:xfrm>
            <a:off x="0" y="4461689"/>
            <a:ext cx="12192000" cy="2396311"/>
            <a:chOff x="0" y="0"/>
            <a:chExt cx="4816593" cy="946691"/>
          </a:xfrm>
        </p:grpSpPr>
        <p:sp>
          <p:nvSpPr>
            <p:cNvPr id="5" name="Freeform 5"/>
            <p:cNvSpPr>
              <a:spLocks noGrp="1" noRot="1" noMove="1" noResize="1" noEditPoints="1" noAdjustHandles="1" noChangeArrowheads="1" noChangeShapeType="1"/>
            </p:cNvSpPr>
            <p:nvPr/>
          </p:nvSpPr>
          <p:spPr>
            <a:xfrm>
              <a:off x="0" y="0"/>
              <a:ext cx="4816592" cy="946691"/>
            </a:xfrm>
            <a:custGeom>
              <a:avLst/>
              <a:gdLst/>
              <a:ahLst/>
              <a:cxnLst/>
              <a:rect l="l" t="t" r="r" b="b"/>
              <a:pathLst>
                <a:path w="4816592" h="946691">
                  <a:moveTo>
                    <a:pt x="0" y="0"/>
                  </a:moveTo>
                  <a:lnTo>
                    <a:pt x="4816592" y="0"/>
                  </a:lnTo>
                  <a:lnTo>
                    <a:pt x="4816592" y="946691"/>
                  </a:lnTo>
                  <a:lnTo>
                    <a:pt x="0" y="946691"/>
                  </a:lnTo>
                  <a:close/>
                </a:path>
              </a:pathLst>
            </a:custGeom>
            <a:solidFill>
              <a:srgbClr val="000000">
                <a:alpha val="49804"/>
              </a:srgbClr>
            </a:soli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28575"/>
              <a:ext cx="4816593" cy="975266"/>
            </a:xfrm>
            <a:prstGeom prst="rect">
              <a:avLst/>
            </a:prstGeom>
          </p:spPr>
          <p:txBody>
            <a:bodyPr lIns="33867" tIns="33867" rIns="33867" bIns="33867" rtlCol="0" anchor="ctr"/>
            <a:lstStyle/>
            <a:p>
              <a:pPr algn="ctr">
                <a:lnSpc>
                  <a:spcPts val="1435"/>
                </a:lnSpc>
              </a:pPr>
              <a:endParaRPr sz="1200"/>
            </a:p>
          </p:txBody>
        </p:sp>
      </p:grpSp>
      <p:sp>
        <p:nvSpPr>
          <p:cNvPr id="7" name="TextBox 7"/>
          <p:cNvSpPr txBox="1"/>
          <p:nvPr/>
        </p:nvSpPr>
        <p:spPr>
          <a:xfrm>
            <a:off x="1214189" y="2465640"/>
            <a:ext cx="3134659" cy="1424749"/>
          </a:xfrm>
          <a:prstGeom prst="rect">
            <a:avLst/>
          </a:prstGeom>
        </p:spPr>
        <p:txBody>
          <a:bodyPr lIns="0" tIns="0" rIns="0" bIns="0" rtlCol="0" anchor="t">
            <a:spAutoFit/>
          </a:bodyPr>
          <a:lstStyle/>
          <a:p>
            <a:pPr algn="just">
              <a:lnSpc>
                <a:spcPts val="1435"/>
              </a:lnSpc>
            </a:pPr>
            <a:r>
              <a:rPr lang="en-US" sz="1133" spc="10">
                <a:solidFill>
                  <a:srgbClr val="183650"/>
                </a:solidFill>
                <a:latin typeface="Trebuchet MS"/>
                <a:ea typeface="Trebuchet MS"/>
                <a:cs typeface="Trebuchet MS"/>
                <a:sym typeface="Trebuchet MS"/>
              </a:rPr>
              <a:t>Fracht has the expertise to perform transport tailored solutions to the Oil &amp; Gas industry. The excellent relationship we maintain with reliable vendors and partners combined with our global network in the most important Oil &amp; Gas hubs around the globe allow us to choose between carriers and transport vehicles most suitable for your organization.</a:t>
            </a:r>
          </a:p>
        </p:txBody>
      </p:sp>
      <p:sp>
        <p:nvSpPr>
          <p:cNvPr id="8" name="TextBox 8"/>
          <p:cNvSpPr txBox="1"/>
          <p:nvPr/>
        </p:nvSpPr>
        <p:spPr>
          <a:xfrm>
            <a:off x="1214188" y="1217649"/>
            <a:ext cx="3232283" cy="1098762"/>
          </a:xfrm>
          <a:prstGeom prst="rect">
            <a:avLst/>
          </a:prstGeom>
        </p:spPr>
        <p:txBody>
          <a:bodyPr lIns="0" tIns="0" rIns="0" bIns="0" rtlCol="0" anchor="t">
            <a:spAutoFit/>
          </a:bodyPr>
          <a:lstStyle/>
          <a:p>
            <a:pPr>
              <a:lnSpc>
                <a:spcPts val="2880"/>
              </a:lnSpc>
            </a:pPr>
            <a:r>
              <a:rPr lang="en-US" sz="2400" b="1" dirty="0">
                <a:solidFill>
                  <a:srgbClr val="183650"/>
                </a:solidFill>
                <a:latin typeface="Montserrat 2 Bold"/>
                <a:ea typeface="Montserrat 2 Bold"/>
                <a:cs typeface="Montserrat 2 Bold"/>
                <a:sym typeface="Montserrat 2 Bold"/>
              </a:rPr>
              <a:t>EXAMPLE OF TRANSPORTATION FLOW</a:t>
            </a:r>
          </a:p>
        </p:txBody>
      </p:sp>
      <p:sp>
        <p:nvSpPr>
          <p:cNvPr id="9" name="TextBox 9"/>
          <p:cNvSpPr txBox="1"/>
          <p:nvPr/>
        </p:nvSpPr>
        <p:spPr>
          <a:xfrm>
            <a:off x="5285828" y="1791747"/>
            <a:ext cx="5984437" cy="191206"/>
          </a:xfrm>
          <a:prstGeom prst="rect">
            <a:avLst/>
          </a:prstGeom>
        </p:spPr>
        <p:txBody>
          <a:bodyPr lIns="0" tIns="0" rIns="0" bIns="0" rtlCol="0" anchor="t">
            <a:spAutoFit/>
          </a:bodyPr>
          <a:lstStyle/>
          <a:p>
            <a:pPr>
              <a:lnSpc>
                <a:spcPts val="1604"/>
              </a:lnSpc>
            </a:pPr>
            <a:r>
              <a:rPr lang="en-US" sz="1266" b="1" spc="11">
                <a:solidFill>
                  <a:srgbClr val="183650"/>
                </a:solidFill>
                <a:latin typeface="Trebuchet MS Bold"/>
                <a:ea typeface="Trebuchet MS Bold"/>
                <a:cs typeface="Trebuchet MS Bold"/>
                <a:sym typeface="Trebuchet MS Bold"/>
              </a:rPr>
              <a:t>We transport a variety of oilfield and well control equipment including:</a:t>
            </a:r>
          </a:p>
        </p:txBody>
      </p:sp>
      <p:sp>
        <p:nvSpPr>
          <p:cNvPr id="10" name="Freeform 10"/>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1" name="TextBox 11"/>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OIL &amp; GAS</a:t>
            </a:r>
          </a:p>
        </p:txBody>
      </p:sp>
      <p:sp>
        <p:nvSpPr>
          <p:cNvPr id="12" name="TextBox 12"/>
          <p:cNvSpPr txBox="1"/>
          <p:nvPr/>
        </p:nvSpPr>
        <p:spPr>
          <a:xfrm>
            <a:off x="11472041" y="6153150"/>
            <a:ext cx="169919"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70</a:t>
            </a:r>
          </a:p>
        </p:txBody>
      </p:sp>
      <p:sp>
        <p:nvSpPr>
          <p:cNvPr id="13" name="Freeform 13"/>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4" name="TextBox 14"/>
          <p:cNvSpPr txBox="1"/>
          <p:nvPr/>
        </p:nvSpPr>
        <p:spPr>
          <a:xfrm>
            <a:off x="5285828" y="2122497"/>
            <a:ext cx="1379536" cy="1676100"/>
          </a:xfrm>
          <a:prstGeom prst="rect">
            <a:avLst/>
          </a:prstGeom>
        </p:spPr>
        <p:txBody>
          <a:bodyPr wrap="square" lIns="0" tIns="0" rIns="0" bIns="0" rtlCol="0" anchor="t">
            <a:spAutoFit/>
          </a:bodyPr>
          <a:lstStyle/>
          <a:p>
            <a:pPr marL="230304" lvl="1" indent="-115152" algn="just">
              <a:lnSpc>
                <a:spcPts val="2666"/>
              </a:lnSpc>
              <a:buFont typeface="Arial"/>
              <a:buChar char="•"/>
            </a:pPr>
            <a:r>
              <a:rPr lang="en-US" sz="1066" spc="9">
                <a:solidFill>
                  <a:srgbClr val="183650"/>
                </a:solidFill>
                <a:latin typeface="Trebuchet MS"/>
                <a:ea typeface="Trebuchet MS"/>
                <a:cs typeface="Trebuchet MS"/>
                <a:sym typeface="Trebuchet MS"/>
              </a:rPr>
              <a:t>Flanges</a:t>
            </a:r>
          </a:p>
          <a:p>
            <a:pPr marL="230304" lvl="1" indent="-115152" algn="just">
              <a:lnSpc>
                <a:spcPts val="2666"/>
              </a:lnSpc>
              <a:buFont typeface="Arial"/>
              <a:buChar char="•"/>
            </a:pPr>
            <a:r>
              <a:rPr lang="en-US" sz="1066" spc="9">
                <a:solidFill>
                  <a:srgbClr val="183650"/>
                </a:solidFill>
                <a:latin typeface="Trebuchet MS"/>
                <a:ea typeface="Trebuchet MS"/>
                <a:cs typeface="Trebuchet MS"/>
                <a:sym typeface="Trebuchet MS"/>
              </a:rPr>
              <a:t>Goatheads</a:t>
            </a:r>
          </a:p>
          <a:p>
            <a:pPr marL="230304" lvl="1" indent="-115152" algn="just">
              <a:lnSpc>
                <a:spcPts val="2666"/>
              </a:lnSpc>
              <a:buFont typeface="Arial"/>
              <a:buChar char="•"/>
            </a:pPr>
            <a:r>
              <a:rPr lang="en-US" sz="1066" spc="9">
                <a:solidFill>
                  <a:srgbClr val="183650"/>
                </a:solidFill>
                <a:latin typeface="Trebuchet MS"/>
                <a:ea typeface="Trebuchet MS"/>
                <a:cs typeface="Trebuchet MS"/>
                <a:sym typeface="Trebuchet MS"/>
              </a:rPr>
              <a:t>Tees &amp; Crosses</a:t>
            </a:r>
          </a:p>
          <a:p>
            <a:pPr marL="230304" lvl="1" indent="-115152" algn="just">
              <a:lnSpc>
                <a:spcPts val="2666"/>
              </a:lnSpc>
              <a:buFont typeface="Arial"/>
              <a:buChar char="•"/>
            </a:pPr>
            <a:r>
              <a:rPr lang="en-US" sz="1066" spc="9">
                <a:solidFill>
                  <a:srgbClr val="183650"/>
                </a:solidFill>
                <a:latin typeface="Trebuchet MS"/>
                <a:ea typeface="Trebuchet MS"/>
                <a:cs typeface="Trebuchet MS"/>
                <a:sym typeface="Trebuchet MS"/>
              </a:rPr>
              <a:t>Frack Valves</a:t>
            </a:r>
          </a:p>
          <a:p>
            <a:pPr marL="230304" lvl="1" indent="-115152" algn="just">
              <a:lnSpc>
                <a:spcPts val="2666"/>
              </a:lnSpc>
              <a:buFont typeface="Arial"/>
              <a:buChar char="•"/>
            </a:pPr>
            <a:r>
              <a:rPr lang="en-US" sz="1066" spc="9">
                <a:solidFill>
                  <a:srgbClr val="183650"/>
                </a:solidFill>
                <a:latin typeface="Trebuchet MS"/>
                <a:ea typeface="Trebuchet MS"/>
                <a:cs typeface="Trebuchet MS"/>
                <a:sym typeface="Trebuchet MS"/>
              </a:rPr>
              <a:t>Towers</a:t>
            </a:r>
          </a:p>
        </p:txBody>
      </p:sp>
      <p:sp>
        <p:nvSpPr>
          <p:cNvPr id="15" name="TextBox 15"/>
          <p:cNvSpPr txBox="1"/>
          <p:nvPr/>
        </p:nvSpPr>
        <p:spPr>
          <a:xfrm>
            <a:off x="7114415" y="2122497"/>
            <a:ext cx="1598661" cy="1676100"/>
          </a:xfrm>
          <a:prstGeom prst="rect">
            <a:avLst/>
          </a:prstGeom>
        </p:spPr>
        <p:txBody>
          <a:bodyPr wrap="square" lIns="0" tIns="0" rIns="0" bIns="0" rtlCol="0" anchor="t">
            <a:spAutoFit/>
          </a:bodyPr>
          <a:lstStyle/>
          <a:p>
            <a:pPr marL="230304" lvl="1" indent="-115152" algn="just">
              <a:lnSpc>
                <a:spcPts val="2666"/>
              </a:lnSpc>
              <a:buFont typeface="Arial"/>
              <a:buChar char="•"/>
            </a:pPr>
            <a:r>
              <a:rPr lang="en-US" sz="1066" spc="9" dirty="0">
                <a:solidFill>
                  <a:srgbClr val="183650"/>
                </a:solidFill>
                <a:latin typeface="Trebuchet MS"/>
                <a:ea typeface="Trebuchet MS"/>
                <a:cs typeface="Trebuchet MS"/>
                <a:sym typeface="Trebuchet MS"/>
              </a:rPr>
              <a:t>Drilling equipment</a:t>
            </a:r>
          </a:p>
          <a:p>
            <a:pPr marL="230304" lvl="1" indent="-115152" algn="just">
              <a:lnSpc>
                <a:spcPts val="2666"/>
              </a:lnSpc>
              <a:buFont typeface="Arial"/>
              <a:buChar char="•"/>
            </a:pPr>
            <a:r>
              <a:rPr lang="en-US" sz="1066" spc="9" dirty="0">
                <a:solidFill>
                  <a:srgbClr val="183650"/>
                </a:solidFill>
                <a:latin typeface="Trebuchet MS"/>
                <a:ea typeface="Trebuchet MS"/>
                <a:cs typeface="Trebuchet MS"/>
                <a:sym typeface="Trebuchet MS"/>
              </a:rPr>
              <a:t>Compressors</a:t>
            </a:r>
          </a:p>
          <a:p>
            <a:pPr marL="230304" lvl="1" indent="-115152" algn="just">
              <a:lnSpc>
                <a:spcPts val="2666"/>
              </a:lnSpc>
              <a:buFont typeface="Arial"/>
              <a:buChar char="•"/>
            </a:pPr>
            <a:r>
              <a:rPr lang="en-US" sz="1066" spc="9" dirty="0">
                <a:solidFill>
                  <a:srgbClr val="183650"/>
                </a:solidFill>
                <a:latin typeface="Trebuchet MS"/>
                <a:ea typeface="Trebuchet MS"/>
                <a:cs typeface="Trebuchet MS"/>
                <a:sym typeface="Trebuchet MS"/>
              </a:rPr>
              <a:t>Pumps</a:t>
            </a:r>
          </a:p>
          <a:p>
            <a:pPr marL="230304" lvl="1" indent="-115152" algn="just">
              <a:lnSpc>
                <a:spcPts val="2666"/>
              </a:lnSpc>
              <a:buFont typeface="Arial"/>
              <a:buChar char="•"/>
            </a:pPr>
            <a:r>
              <a:rPr lang="en-US" sz="1066" spc="9" dirty="0">
                <a:solidFill>
                  <a:srgbClr val="183650"/>
                </a:solidFill>
                <a:latin typeface="Trebuchet MS"/>
                <a:ea typeface="Trebuchet MS"/>
                <a:cs typeface="Trebuchet MS"/>
                <a:sym typeface="Trebuchet MS"/>
              </a:rPr>
              <a:t>Complete modules</a:t>
            </a:r>
          </a:p>
          <a:p>
            <a:pPr marL="230304" lvl="1" indent="-115152" algn="just">
              <a:lnSpc>
                <a:spcPts val="2666"/>
              </a:lnSpc>
              <a:buFont typeface="Arial"/>
              <a:buChar char="•"/>
            </a:pPr>
            <a:r>
              <a:rPr lang="en-US" sz="1066" spc="9" dirty="0">
                <a:solidFill>
                  <a:srgbClr val="183650"/>
                </a:solidFill>
                <a:latin typeface="Trebuchet MS"/>
                <a:ea typeface="Trebuchet MS"/>
                <a:cs typeface="Trebuchet MS"/>
                <a:sym typeface="Trebuchet MS"/>
              </a:rPr>
              <a:t>Tank vessels</a:t>
            </a:r>
          </a:p>
        </p:txBody>
      </p:sp>
      <p:sp>
        <p:nvSpPr>
          <p:cNvPr id="16" name="TextBox 16"/>
          <p:cNvSpPr txBox="1"/>
          <p:nvPr/>
        </p:nvSpPr>
        <p:spPr>
          <a:xfrm>
            <a:off x="9188667" y="2122498"/>
            <a:ext cx="1962809" cy="1329851"/>
          </a:xfrm>
          <a:prstGeom prst="rect">
            <a:avLst/>
          </a:prstGeom>
        </p:spPr>
        <p:txBody>
          <a:bodyPr wrap="square" lIns="0" tIns="0" rIns="0" bIns="0" rtlCol="0" anchor="t">
            <a:spAutoFit/>
          </a:bodyPr>
          <a:lstStyle/>
          <a:p>
            <a:pPr marL="230304" lvl="1" indent="-115152" algn="just">
              <a:lnSpc>
                <a:spcPts val="2666"/>
              </a:lnSpc>
              <a:buFont typeface="Arial"/>
              <a:buChar char="•"/>
            </a:pPr>
            <a:r>
              <a:rPr lang="en-US" sz="1066" spc="9" dirty="0">
                <a:solidFill>
                  <a:srgbClr val="183650"/>
                </a:solidFill>
                <a:latin typeface="Trebuchet MS"/>
                <a:ea typeface="Trebuchet MS"/>
                <a:cs typeface="Trebuchet MS"/>
                <a:sym typeface="Trebuchet MS"/>
              </a:rPr>
              <a:t>Heat exchangers</a:t>
            </a:r>
          </a:p>
          <a:p>
            <a:pPr marL="230304" lvl="1" indent="-115152" algn="just">
              <a:lnSpc>
                <a:spcPts val="2666"/>
              </a:lnSpc>
              <a:buFont typeface="Arial"/>
              <a:buChar char="•"/>
            </a:pPr>
            <a:r>
              <a:rPr lang="en-US" sz="1066" spc="9" dirty="0">
                <a:solidFill>
                  <a:srgbClr val="183650"/>
                </a:solidFill>
                <a:latin typeface="Trebuchet MS"/>
                <a:ea typeface="Trebuchet MS"/>
                <a:cs typeface="Trebuchet MS"/>
                <a:sym typeface="Trebuchet MS"/>
              </a:rPr>
              <a:t>Air coolers</a:t>
            </a:r>
          </a:p>
          <a:p>
            <a:pPr marL="230304" lvl="1" indent="-115152" algn="just">
              <a:lnSpc>
                <a:spcPts val="2666"/>
              </a:lnSpc>
              <a:buFont typeface="Arial"/>
              <a:buChar char="•"/>
            </a:pPr>
            <a:r>
              <a:rPr lang="en-US" sz="1066" spc="9" dirty="0">
                <a:solidFill>
                  <a:srgbClr val="183650"/>
                </a:solidFill>
                <a:latin typeface="Trebuchet MS"/>
                <a:ea typeface="Trebuchet MS"/>
                <a:cs typeface="Trebuchet MS"/>
                <a:sym typeface="Trebuchet MS"/>
              </a:rPr>
              <a:t>Evaporators</a:t>
            </a:r>
          </a:p>
          <a:p>
            <a:pPr marL="230304" lvl="1" indent="-115152" algn="just">
              <a:lnSpc>
                <a:spcPts val="2666"/>
              </a:lnSpc>
              <a:buFont typeface="Arial"/>
              <a:buChar char="•"/>
            </a:pPr>
            <a:r>
              <a:rPr lang="en-US" sz="1066" spc="9" dirty="0">
                <a:solidFill>
                  <a:srgbClr val="183650"/>
                </a:solidFill>
                <a:latin typeface="Trebuchet MS"/>
                <a:ea typeface="Trebuchet MS"/>
                <a:cs typeface="Trebuchet MS"/>
                <a:sym typeface="Trebuchet MS"/>
              </a:rPr>
              <a:t>Large integrated modules</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0" y="0"/>
            <a:ext cx="12192000" cy="6858000"/>
            <a:chOff x="0" y="0"/>
            <a:chExt cx="4816593" cy="2709333"/>
          </a:xfrm>
        </p:grpSpPr>
        <p:sp>
          <p:nvSpPr>
            <p:cNvPr id="4" name="Freeform 4"/>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435"/>
                </a:lnSpc>
              </a:pPr>
              <a:endParaRPr sz="1200"/>
            </a:p>
          </p:txBody>
        </p:sp>
      </p:grpSp>
      <p:sp>
        <p:nvSpPr>
          <p:cNvPr id="6" name="Freeform 6"/>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685800" y="5428819"/>
            <a:ext cx="5897428" cy="859210"/>
          </a:xfrm>
          <a:prstGeom prst="rect">
            <a:avLst/>
          </a:prstGeom>
        </p:spPr>
        <p:txBody>
          <a:bodyPr lIns="0" tIns="0" rIns="0" bIns="0" rtlCol="0" anchor="t">
            <a:spAutoFit/>
          </a:bodyPr>
          <a:lstStyle/>
          <a:p>
            <a:pPr>
              <a:lnSpc>
                <a:spcPts val="6744"/>
              </a:lnSpc>
            </a:pPr>
            <a:r>
              <a:rPr lang="en-US" sz="6000" b="1">
                <a:solidFill>
                  <a:srgbClr val="FFFFFF"/>
                </a:solidFill>
                <a:latin typeface="Montserrat 2 Bold"/>
                <a:ea typeface="Montserrat 2 Bold"/>
                <a:cs typeface="Montserrat 2 Bold"/>
                <a:sym typeface="Montserrat 2 Bold"/>
              </a:rPr>
              <a:t>PHARMA</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0" y="0"/>
            <a:ext cx="12192000" cy="6858000"/>
            <a:chOff x="0" y="0"/>
            <a:chExt cx="4816593" cy="2709333"/>
          </a:xfrm>
        </p:grpSpPr>
        <p:sp>
          <p:nvSpPr>
            <p:cNvPr id="4" name="Freeform 4"/>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435"/>
                </a:lnSpc>
              </a:pPr>
              <a:endParaRPr sz="1200"/>
            </a:p>
          </p:txBody>
        </p:sp>
      </p:grpSp>
      <p:sp>
        <p:nvSpPr>
          <p:cNvPr id="6" name="TextBox 6"/>
          <p:cNvSpPr txBox="1">
            <a:spLocks noGrp="1" noRot="1" noMove="1" noResize="1" noEditPoints="1" noAdjustHandles="1" noChangeArrowheads="1" noChangeShapeType="1"/>
          </p:cNvSpPr>
          <p:nvPr/>
        </p:nvSpPr>
        <p:spPr>
          <a:xfrm>
            <a:off x="685800" y="5831536"/>
            <a:ext cx="5897428" cy="346249"/>
          </a:xfrm>
          <a:prstGeom prst="rect">
            <a:avLst/>
          </a:prstGeom>
        </p:spPr>
        <p:txBody>
          <a:bodyPr lIns="0" tIns="0" rIns="0" bIns="0" rtlCol="0" anchor="t">
            <a:spAutoFit/>
          </a:bodyPr>
          <a:lstStyle/>
          <a:p>
            <a:pPr>
              <a:lnSpc>
                <a:spcPts val="2697"/>
              </a:lnSpc>
            </a:pPr>
            <a:r>
              <a:rPr lang="en-US" sz="2400" b="1">
                <a:solidFill>
                  <a:srgbClr val="FFFFFF"/>
                </a:solidFill>
                <a:latin typeface="Montserrat 2 Bold"/>
                <a:ea typeface="Montserrat 2 Bold"/>
                <a:cs typeface="Montserrat 2 Bold"/>
                <a:sym typeface="Montserrat 2 Bold"/>
              </a:rPr>
              <a:t>PHARMA</a:t>
            </a:r>
          </a:p>
        </p:txBody>
      </p:sp>
      <p:sp>
        <p:nvSpPr>
          <p:cNvPr id="7" name="Freeform 7"/>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7322824" y="0"/>
            <a:ext cx="4869177" cy="6858000"/>
          </a:xfrm>
          <a:custGeom>
            <a:avLst/>
            <a:gdLst/>
            <a:ahLst/>
            <a:cxnLst/>
            <a:rect l="l" t="t" r="r" b="b"/>
            <a:pathLst>
              <a:path w="7303765" h="10287000">
                <a:moveTo>
                  <a:pt x="0" y="0"/>
                </a:moveTo>
                <a:lnTo>
                  <a:pt x="7303765" y="0"/>
                </a:lnTo>
                <a:lnTo>
                  <a:pt x="7303765"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9" name="Group 9"/>
          <p:cNvGrpSpPr>
            <a:grpSpLocks noGrp="1" noUngrp="1" noRot="1" noMove="1" noResize="1"/>
          </p:cNvGrpSpPr>
          <p:nvPr/>
        </p:nvGrpSpPr>
        <p:grpSpPr>
          <a:xfrm>
            <a:off x="7322824" y="11430"/>
            <a:ext cx="4869177" cy="6858000"/>
            <a:chOff x="0" y="0"/>
            <a:chExt cx="1923625" cy="2709333"/>
          </a:xfrm>
        </p:grpSpPr>
        <p:sp>
          <p:nvSpPr>
            <p:cNvPr id="10" name="Freeform 10"/>
            <p:cNvSpPr>
              <a:spLocks noGrp="1" noRot="1" noMove="1" noResize="1" noEditPoints="1" noAdjustHandles="1" noChangeArrowheads="1" noChangeShapeType="1"/>
            </p:cNvSpPr>
            <p:nvPr/>
          </p:nvSpPr>
          <p:spPr>
            <a:xfrm>
              <a:off x="0" y="0"/>
              <a:ext cx="1923625" cy="2709333"/>
            </a:xfrm>
            <a:custGeom>
              <a:avLst/>
              <a:gdLst/>
              <a:ahLst/>
              <a:cxnLst/>
              <a:rect l="l" t="t" r="r" b="b"/>
              <a:pathLst>
                <a:path w="1923625" h="2709333">
                  <a:moveTo>
                    <a:pt x="0" y="0"/>
                  </a:moveTo>
                  <a:lnTo>
                    <a:pt x="1923625" y="0"/>
                  </a:lnTo>
                  <a:lnTo>
                    <a:pt x="1923625"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11" name="TextBox 11"/>
            <p:cNvSpPr txBox="1">
              <a:spLocks noGrp="1" noRot="1" noMove="1" noResize="1" noEditPoints="1" noAdjustHandles="1" noChangeArrowheads="1" noChangeShapeType="1"/>
            </p:cNvSpPr>
            <p:nvPr/>
          </p:nvSpPr>
          <p:spPr>
            <a:xfrm>
              <a:off x="0" y="-38100"/>
              <a:ext cx="1923625" cy="2747433"/>
            </a:xfrm>
            <a:prstGeom prst="rect">
              <a:avLst/>
            </a:prstGeom>
          </p:spPr>
          <p:txBody>
            <a:bodyPr lIns="33867" tIns="33867" rIns="33867" bIns="33867" rtlCol="0" anchor="ctr"/>
            <a:lstStyle/>
            <a:p>
              <a:pPr algn="ctr">
                <a:lnSpc>
                  <a:spcPts val="1400"/>
                </a:lnSpc>
              </a:pPr>
              <a:endParaRPr sz="1200"/>
            </a:p>
          </p:txBody>
        </p:sp>
      </p:grpSp>
      <p:sp>
        <p:nvSpPr>
          <p:cNvPr id="2" name="Freeform 2"/>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9700661" y="377840"/>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 name="TextBox 5"/>
          <p:cNvSpPr txBox="1"/>
          <p:nvPr/>
        </p:nvSpPr>
        <p:spPr>
          <a:xfrm>
            <a:off x="991723" y="2980374"/>
            <a:ext cx="5548414" cy="1961434"/>
          </a:xfrm>
          <a:prstGeom prst="rect">
            <a:avLst/>
          </a:prstGeom>
        </p:spPr>
        <p:txBody>
          <a:bodyPr wrap="square" lIns="0" tIns="0" rIns="0" bIns="0" rtlCol="0" anchor="t">
            <a:spAutoFit/>
          </a:bodyPr>
          <a:lstStyle/>
          <a:p>
            <a:pPr algn="just">
              <a:lnSpc>
                <a:spcPts val="1351"/>
              </a:lnSpc>
            </a:pPr>
            <a:r>
              <a:rPr lang="en-US" sz="1130" spc="9" dirty="0">
                <a:solidFill>
                  <a:srgbClr val="183650"/>
                </a:solidFill>
                <a:latin typeface="Trebuchet MS"/>
                <a:ea typeface="Trebuchet MS"/>
                <a:cs typeface="Trebuchet MS"/>
                <a:sym typeface="Trebuchet MS"/>
              </a:rPr>
              <a:t>Our logistics expertise starts from the management of raw materials and extends to the finished products. We understand the strict transportation requirements that this industry needs and guarantees the shipping of all healthcare and life science products to be transported to the manufacturer’s specification.</a:t>
            </a:r>
          </a:p>
          <a:p>
            <a:pPr algn="just">
              <a:lnSpc>
                <a:spcPts val="1351"/>
              </a:lnSpc>
            </a:pPr>
            <a:endParaRPr lang="en-US" sz="1130" spc="9" dirty="0">
              <a:solidFill>
                <a:srgbClr val="183650"/>
              </a:solidFill>
              <a:latin typeface="Trebuchet MS"/>
              <a:ea typeface="Trebuchet MS"/>
              <a:cs typeface="Trebuchet MS"/>
              <a:sym typeface="Trebuchet MS"/>
            </a:endParaRPr>
          </a:p>
          <a:p>
            <a:pPr algn="just">
              <a:lnSpc>
                <a:spcPts val="1351"/>
              </a:lnSpc>
            </a:pPr>
            <a:r>
              <a:rPr lang="en-US" sz="1130" spc="9" dirty="0">
                <a:solidFill>
                  <a:srgbClr val="183650"/>
                </a:solidFill>
                <a:latin typeface="Trebuchet MS"/>
                <a:ea typeface="Trebuchet MS"/>
                <a:cs typeface="Trebuchet MS"/>
                <a:sym typeface="Trebuchet MS"/>
              </a:rPr>
              <a:t>Pharmaceutical logistics involves managing numerous processes and variables, all with high levels of complexity. It also requires handling thousands of different units while ensuring strict control over environmental conditions such as temperature and sterility for many of them. This makes logistics a crucial tool for efficiently managing stock levels and reducing costs in both storage processes and the transportation and distribution stages.</a:t>
            </a:r>
          </a:p>
        </p:txBody>
      </p:sp>
      <p:sp>
        <p:nvSpPr>
          <p:cNvPr id="6" name="TextBox 6"/>
          <p:cNvSpPr txBox="1"/>
          <p:nvPr/>
        </p:nvSpPr>
        <p:spPr>
          <a:xfrm>
            <a:off x="991723" y="1918824"/>
            <a:ext cx="5976533" cy="626518"/>
          </a:xfrm>
          <a:prstGeom prst="rect">
            <a:avLst/>
          </a:prstGeom>
        </p:spPr>
        <p:txBody>
          <a:bodyPr lIns="0" tIns="0" rIns="0" bIns="0" rtlCol="0" anchor="t">
            <a:spAutoFit/>
          </a:bodyPr>
          <a:lstStyle/>
          <a:p>
            <a:pPr>
              <a:lnSpc>
                <a:spcPts val="2479"/>
              </a:lnSpc>
            </a:pPr>
            <a:r>
              <a:rPr lang="en-US" sz="2066" b="1">
                <a:solidFill>
                  <a:srgbClr val="183650"/>
                </a:solidFill>
                <a:latin typeface="Montserrat 2 Bold"/>
                <a:ea typeface="Montserrat 2 Bold"/>
                <a:cs typeface="Montserrat 2 Bold"/>
                <a:sym typeface="Montserrat 2 Bold"/>
              </a:rPr>
              <a:t>FRACHT IS COMMITTED TO THE QUALITY AND WELL-BEING OF PEOPLE</a:t>
            </a:r>
          </a:p>
        </p:txBody>
      </p:sp>
      <p:sp>
        <p:nvSpPr>
          <p:cNvPr id="7" name="TextBox 7"/>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PHARMA</a:t>
            </a:r>
          </a:p>
        </p:txBody>
      </p:sp>
      <p:sp>
        <p:nvSpPr>
          <p:cNvPr id="8" name="TextBox 8"/>
          <p:cNvSpPr txBox="1"/>
          <p:nvPr/>
        </p:nvSpPr>
        <p:spPr>
          <a:xfrm>
            <a:off x="11478454" y="6153150"/>
            <a:ext cx="157094"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FFFFFF"/>
                </a:solidFill>
                <a:latin typeface="Montserrat 1"/>
                <a:ea typeface="Montserrat 1"/>
                <a:cs typeface="Montserrat 1"/>
                <a:sym typeface="Montserrat 1"/>
              </a:rPr>
              <a:t>73</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p:nvPr/>
        </p:nvSpPr>
        <p:spPr>
          <a:xfrm>
            <a:off x="7311311" y="0"/>
            <a:ext cx="4880689" cy="6858000"/>
          </a:xfrm>
          <a:custGeom>
            <a:avLst/>
            <a:gdLst/>
            <a:ahLst/>
            <a:cxnLst/>
            <a:rect l="l" t="t" r="r" b="b"/>
            <a:pathLst>
              <a:path w="7321034" h="10287000">
                <a:moveTo>
                  <a:pt x="0" y="0"/>
                </a:moveTo>
                <a:lnTo>
                  <a:pt x="7321034" y="0"/>
                </a:lnTo>
                <a:lnTo>
                  <a:pt x="7321034" y="10287000"/>
                </a:lnTo>
                <a:lnTo>
                  <a:pt x="0" y="1028700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 name="Group 4"/>
          <p:cNvGrpSpPr>
            <a:grpSpLocks noGrp="1" noUngrp="1" noRot="1" noMove="1" noResize="1"/>
          </p:cNvGrpSpPr>
          <p:nvPr/>
        </p:nvGrpSpPr>
        <p:grpSpPr>
          <a:xfrm>
            <a:off x="7322824" y="0"/>
            <a:ext cx="4869177" cy="6858000"/>
            <a:chOff x="0" y="0"/>
            <a:chExt cx="1923625" cy="2709333"/>
          </a:xfrm>
        </p:grpSpPr>
        <p:sp>
          <p:nvSpPr>
            <p:cNvPr id="5" name="Freeform 5"/>
            <p:cNvSpPr>
              <a:spLocks noGrp="1" noRot="1" noMove="1" noResize="1" noEditPoints="1" noAdjustHandles="1" noChangeArrowheads="1" noChangeShapeType="1"/>
            </p:cNvSpPr>
            <p:nvPr/>
          </p:nvSpPr>
          <p:spPr>
            <a:xfrm>
              <a:off x="0" y="0"/>
              <a:ext cx="1923625" cy="2709333"/>
            </a:xfrm>
            <a:custGeom>
              <a:avLst/>
              <a:gdLst/>
              <a:ahLst/>
              <a:cxnLst/>
              <a:rect l="l" t="t" r="r" b="b"/>
              <a:pathLst>
                <a:path w="1923625" h="2709333">
                  <a:moveTo>
                    <a:pt x="0" y="0"/>
                  </a:moveTo>
                  <a:lnTo>
                    <a:pt x="1923625" y="0"/>
                  </a:lnTo>
                  <a:lnTo>
                    <a:pt x="1923625"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38100"/>
              <a:ext cx="1923625" cy="2747433"/>
            </a:xfrm>
            <a:prstGeom prst="rect">
              <a:avLst/>
            </a:prstGeom>
          </p:spPr>
          <p:txBody>
            <a:bodyPr lIns="33867" tIns="33867" rIns="33867" bIns="33867" rtlCol="0" anchor="ctr"/>
            <a:lstStyle/>
            <a:p>
              <a:pPr algn="ctr">
                <a:lnSpc>
                  <a:spcPts val="1400"/>
                </a:lnSpc>
              </a:pPr>
              <a:endParaRPr sz="1200"/>
            </a:p>
          </p:txBody>
        </p:sp>
      </p:grpSp>
      <p:sp>
        <p:nvSpPr>
          <p:cNvPr id="7" name="TextBox 7"/>
          <p:cNvSpPr txBox="1"/>
          <p:nvPr/>
        </p:nvSpPr>
        <p:spPr>
          <a:xfrm>
            <a:off x="1083825" y="1524839"/>
            <a:ext cx="5976533" cy="626518"/>
          </a:xfrm>
          <a:prstGeom prst="rect">
            <a:avLst/>
          </a:prstGeom>
        </p:spPr>
        <p:txBody>
          <a:bodyPr lIns="0" tIns="0" rIns="0" bIns="0" rtlCol="0" anchor="t">
            <a:spAutoFit/>
          </a:bodyPr>
          <a:lstStyle/>
          <a:p>
            <a:pPr>
              <a:lnSpc>
                <a:spcPts val="2479"/>
              </a:lnSpc>
            </a:pPr>
            <a:r>
              <a:rPr lang="en-US" sz="2066" b="1" dirty="0">
                <a:solidFill>
                  <a:srgbClr val="183650"/>
                </a:solidFill>
                <a:latin typeface="Montserrat 2 Bold"/>
                <a:ea typeface="Montserrat 2 Bold"/>
                <a:cs typeface="Montserrat 2 Bold"/>
                <a:sym typeface="Montserrat 2 Bold"/>
              </a:rPr>
              <a:t>FRACHT’S END-TO-END COLD CHAIN MANAGEMENT LOGISTICS SOLUTIONS</a:t>
            </a:r>
          </a:p>
        </p:txBody>
      </p:sp>
      <p:sp>
        <p:nvSpPr>
          <p:cNvPr id="8" name="TextBox 8"/>
          <p:cNvSpPr txBox="1"/>
          <p:nvPr/>
        </p:nvSpPr>
        <p:spPr>
          <a:xfrm>
            <a:off x="991723" y="2447514"/>
            <a:ext cx="5356826" cy="2681503"/>
          </a:xfrm>
          <a:prstGeom prst="rect">
            <a:avLst/>
          </a:prstGeom>
        </p:spPr>
        <p:txBody>
          <a:bodyPr wrap="square" lIns="0" tIns="0" rIns="0" bIns="0" rtlCol="0" anchor="t">
            <a:spAutoFit/>
          </a:bodyPr>
          <a:lstStyle/>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Worldwide temperature-controlled transportation by air-, sea- and</a:t>
            </a:r>
            <a:br>
              <a:rPr lang="en-US" sz="1133" spc="10" dirty="0">
                <a:solidFill>
                  <a:srgbClr val="183650"/>
                </a:solidFill>
                <a:latin typeface="Trebuchet MS"/>
                <a:ea typeface="Trebuchet MS"/>
                <a:cs typeface="Trebuchet MS"/>
                <a:sym typeface="Trebuchet MS"/>
              </a:rPr>
            </a:br>
            <a:r>
              <a:rPr lang="en-US" sz="1133" spc="10" dirty="0">
                <a:solidFill>
                  <a:srgbClr val="183650"/>
                </a:solidFill>
                <a:latin typeface="Trebuchet MS"/>
                <a:ea typeface="Trebuchet MS"/>
                <a:cs typeface="Trebuchet MS"/>
                <a:sym typeface="Trebuchet MS"/>
              </a:rPr>
              <a:t>trucking modality.</a:t>
            </a:r>
            <a:br>
              <a:rPr lang="en-US" sz="1133" spc="10" dirty="0">
                <a:solidFill>
                  <a:srgbClr val="183650"/>
                </a:solidFill>
                <a:latin typeface="Trebuchet MS"/>
                <a:ea typeface="Trebuchet MS"/>
                <a:cs typeface="Trebuchet MS"/>
                <a:sym typeface="Trebuchet MS"/>
              </a:rPr>
            </a:b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Global GDP compliant, temperature-controlled facilities.</a:t>
            </a:r>
            <a:br>
              <a:rPr lang="en-US" sz="1133" spc="10" dirty="0">
                <a:solidFill>
                  <a:srgbClr val="183650"/>
                </a:solidFill>
                <a:latin typeface="Trebuchet MS"/>
                <a:ea typeface="Trebuchet MS"/>
                <a:cs typeface="Trebuchet MS"/>
                <a:sym typeface="Trebuchet MS"/>
              </a:rPr>
            </a:b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Specific temperature controlled cool rooms providing cross-docking services.</a:t>
            </a:r>
            <a:br>
              <a:rPr lang="en-US" sz="1133" spc="10" dirty="0">
                <a:solidFill>
                  <a:srgbClr val="183650"/>
                </a:solidFill>
                <a:latin typeface="Trebuchet MS"/>
                <a:ea typeface="Trebuchet MS"/>
                <a:cs typeface="Trebuchet MS"/>
                <a:sym typeface="Trebuchet MS"/>
              </a:rPr>
            </a:b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A network of transportation partnerships that allow for continuous</a:t>
            </a:r>
            <a:br>
              <a:rPr lang="en-US" sz="1133" spc="10" dirty="0">
                <a:solidFill>
                  <a:srgbClr val="183650"/>
                </a:solidFill>
                <a:latin typeface="Trebuchet MS"/>
                <a:ea typeface="Trebuchet MS"/>
                <a:cs typeface="Trebuchet MS"/>
                <a:sym typeface="Trebuchet MS"/>
              </a:rPr>
            </a:br>
            <a:r>
              <a:rPr lang="en-US" sz="1133" spc="10" dirty="0">
                <a:solidFill>
                  <a:srgbClr val="183650"/>
                </a:solidFill>
                <a:latin typeface="Trebuchet MS"/>
                <a:ea typeface="Trebuchet MS"/>
                <a:cs typeface="Trebuchet MS"/>
                <a:sym typeface="Trebuchet MS"/>
              </a:rPr>
              <a:t>temperature monitoring.</a:t>
            </a:r>
            <a:br>
              <a:rPr lang="en-US" sz="1133" spc="10" dirty="0">
                <a:solidFill>
                  <a:srgbClr val="183650"/>
                </a:solidFill>
                <a:latin typeface="Trebuchet MS"/>
                <a:ea typeface="Trebuchet MS"/>
                <a:cs typeface="Trebuchet MS"/>
                <a:sym typeface="Trebuchet MS"/>
              </a:rPr>
            </a:b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Time sensitive product launches.</a:t>
            </a:r>
            <a:br>
              <a:rPr lang="en-US" sz="1133" spc="10" dirty="0">
                <a:solidFill>
                  <a:srgbClr val="183650"/>
                </a:solidFill>
                <a:latin typeface="Trebuchet MS"/>
                <a:ea typeface="Trebuchet MS"/>
                <a:cs typeface="Trebuchet MS"/>
                <a:sym typeface="Trebuchet MS"/>
              </a:rPr>
            </a:b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Control tower visibility and management.</a:t>
            </a:r>
            <a:br>
              <a:rPr lang="en-US" sz="1133" spc="10" dirty="0">
                <a:solidFill>
                  <a:srgbClr val="183650"/>
                </a:solidFill>
                <a:latin typeface="Trebuchet MS"/>
                <a:ea typeface="Trebuchet MS"/>
                <a:cs typeface="Trebuchet MS"/>
                <a:sym typeface="Trebuchet MS"/>
              </a:rPr>
            </a:b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Expertise in the pharma segment. </a:t>
            </a:r>
          </a:p>
        </p:txBody>
      </p:sp>
      <p:sp>
        <p:nvSpPr>
          <p:cNvPr id="9" name="TextBox 9"/>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PHARMA</a:t>
            </a:r>
          </a:p>
        </p:txBody>
      </p:sp>
      <p:sp>
        <p:nvSpPr>
          <p:cNvPr id="10" name="TextBox 10"/>
          <p:cNvSpPr txBox="1"/>
          <p:nvPr/>
        </p:nvSpPr>
        <p:spPr>
          <a:xfrm>
            <a:off x="11472041" y="6153150"/>
            <a:ext cx="169919"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74</a:t>
            </a:r>
          </a:p>
        </p:txBody>
      </p:sp>
      <p:sp>
        <p:nvSpPr>
          <p:cNvPr id="11" name="Freeform 11"/>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F3F4F5"/>
        </a:solidFill>
        <a:effectLst/>
      </p:bgPr>
    </p:bg>
    <p:spTree>
      <p:nvGrpSpPr>
        <p:cNvPr id="1" name=""/>
        <p:cNvGrpSpPr/>
        <p:nvPr/>
      </p:nvGrpSpPr>
      <p:grpSpPr>
        <a:xfrm>
          <a:off x="0" y="0"/>
          <a:ext cx="0" cy="0"/>
          <a:chOff x="0" y="0"/>
          <a:chExt cx="0" cy="0"/>
        </a:xfrm>
      </p:grpSpPr>
      <p:sp>
        <p:nvSpPr>
          <p:cNvPr id="2" name="Freeform 2"/>
          <p:cNvSpPr/>
          <p:nvPr/>
        </p:nvSpPr>
        <p:spPr>
          <a:xfrm>
            <a:off x="7511765" y="-2"/>
            <a:ext cx="4680235" cy="6858002"/>
          </a:xfrm>
          <a:custGeom>
            <a:avLst/>
            <a:gdLst/>
            <a:ahLst/>
            <a:cxnLst/>
            <a:rect l="l" t="t" r="r" b="b"/>
            <a:pathLst>
              <a:path w="15862955" h="10568694">
                <a:moveTo>
                  <a:pt x="0" y="0"/>
                </a:moveTo>
                <a:lnTo>
                  <a:pt x="15862955" y="0"/>
                </a:lnTo>
                <a:lnTo>
                  <a:pt x="15862955" y="10568694"/>
                </a:lnTo>
                <a:lnTo>
                  <a:pt x="0" y="10568694"/>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sp>
        <p:nvSpPr>
          <p:cNvPr id="4" name="Freeform 4"/>
          <p:cNvSpPr>
            <a:spLocks noGrp="1" noRot="1" noMove="1" noResize="1" noEditPoints="1" noAdjustHandles="1" noChangeArrowheads="1" noChangeShapeType="1"/>
          </p:cNvSpPr>
          <p:nvPr/>
        </p:nvSpPr>
        <p:spPr>
          <a:xfrm>
            <a:off x="7511765" y="-1"/>
            <a:ext cx="4680235" cy="6858001"/>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7843"/>
            </a:srgbClr>
          </a:solidFill>
        </p:spPr>
        <p:txBody>
          <a:bodyPr/>
          <a:lstStyle/>
          <a:p>
            <a:endParaRPr lang="en-US" sz="1200"/>
          </a:p>
        </p:txBody>
      </p:sp>
      <p:sp>
        <p:nvSpPr>
          <p:cNvPr id="8" name="TextBox 8"/>
          <p:cNvSpPr txBox="1"/>
          <p:nvPr/>
        </p:nvSpPr>
        <p:spPr>
          <a:xfrm>
            <a:off x="1492870" y="2424021"/>
            <a:ext cx="4603130" cy="2861040"/>
          </a:xfrm>
          <a:prstGeom prst="rect">
            <a:avLst/>
          </a:prstGeom>
        </p:spPr>
        <p:txBody>
          <a:bodyPr lIns="0" tIns="0" rIns="0" bIns="0" rtlCol="0" anchor="t">
            <a:spAutoFit/>
          </a:bodyPr>
          <a:lstStyle/>
          <a:p>
            <a:pPr algn="just">
              <a:lnSpc>
                <a:spcPts val="1435"/>
              </a:lnSpc>
            </a:pPr>
            <a:r>
              <a:rPr lang="en-US" sz="1133" spc="10">
                <a:solidFill>
                  <a:srgbClr val="183650"/>
                </a:solidFill>
                <a:latin typeface="Trebuchet MS"/>
                <a:ea typeface="Trebuchet MS"/>
                <a:cs typeface="Trebuchet MS"/>
                <a:sym typeface="Trebuchet MS"/>
              </a:rPr>
              <a:t>The Fracht Group offers an extensive expertise in the cold chain transportation sector.</a:t>
            </a:r>
          </a:p>
          <a:p>
            <a:pPr algn="just">
              <a:lnSpc>
                <a:spcPts val="1435"/>
              </a:lnSpc>
            </a:pPr>
            <a:endParaRPr lang="en-US" sz="1133" spc="10">
              <a:solidFill>
                <a:srgbClr val="183650"/>
              </a:solidFill>
              <a:latin typeface="Trebuchet MS"/>
              <a:ea typeface="Trebuchet MS"/>
              <a:cs typeface="Trebuchet MS"/>
              <a:sym typeface="Trebuchet MS"/>
            </a:endParaRPr>
          </a:p>
          <a:p>
            <a:pPr algn="just">
              <a:lnSpc>
                <a:spcPts val="1435"/>
              </a:lnSpc>
            </a:pPr>
            <a:r>
              <a:rPr lang="en-US" sz="1133" spc="10">
                <a:solidFill>
                  <a:srgbClr val="183650"/>
                </a:solidFill>
                <a:latin typeface="Trebuchet MS"/>
                <a:ea typeface="Trebuchet MS"/>
                <a:cs typeface="Trebuchet MS"/>
                <a:sym typeface="Trebuchet MS"/>
              </a:rPr>
              <a:t>With an experienced team, Fracht is always looking for the ideal transport method (air, sea and road) with the most suitable packaging solution for the transport of temperature-sensitive products (active, passive and hybrid system).</a:t>
            </a:r>
          </a:p>
          <a:p>
            <a:pPr algn="just">
              <a:lnSpc>
                <a:spcPts val="1435"/>
              </a:lnSpc>
            </a:pPr>
            <a:endParaRPr lang="en-US" sz="1133" spc="10">
              <a:solidFill>
                <a:srgbClr val="183650"/>
              </a:solidFill>
              <a:latin typeface="Trebuchet MS"/>
              <a:ea typeface="Trebuchet MS"/>
              <a:cs typeface="Trebuchet MS"/>
              <a:sym typeface="Trebuchet MS"/>
            </a:endParaRPr>
          </a:p>
          <a:p>
            <a:pPr algn="just">
              <a:lnSpc>
                <a:spcPts val="1435"/>
              </a:lnSpc>
            </a:pPr>
            <a:r>
              <a:rPr lang="en-US" sz="1133" spc="10">
                <a:solidFill>
                  <a:srgbClr val="183650"/>
                </a:solidFill>
                <a:latin typeface="Trebuchet MS"/>
                <a:ea typeface="Trebuchet MS"/>
                <a:cs typeface="Trebuchet MS"/>
                <a:sym typeface="Trebuchet MS"/>
              </a:rPr>
              <a:t>Our globally standardised systems and specific service offerings ensure that we always meet your exact requirements.</a:t>
            </a:r>
          </a:p>
          <a:p>
            <a:pPr algn="just">
              <a:lnSpc>
                <a:spcPts val="1435"/>
              </a:lnSpc>
            </a:pPr>
            <a:endParaRPr lang="en-US" sz="1133" spc="10">
              <a:solidFill>
                <a:srgbClr val="183650"/>
              </a:solidFill>
              <a:latin typeface="Trebuchet MS"/>
              <a:ea typeface="Trebuchet MS"/>
              <a:cs typeface="Trebuchet MS"/>
              <a:sym typeface="Trebuchet MS"/>
            </a:endParaRPr>
          </a:p>
          <a:p>
            <a:pPr algn="just">
              <a:lnSpc>
                <a:spcPts val="1435"/>
              </a:lnSpc>
            </a:pPr>
            <a:r>
              <a:rPr lang="en-US" sz="1133" spc="10">
                <a:solidFill>
                  <a:srgbClr val="183650"/>
                </a:solidFill>
                <a:latin typeface="Trebuchet MS"/>
                <a:ea typeface="Trebuchet MS"/>
                <a:cs typeface="Trebuchet MS"/>
                <a:sym typeface="Trebuchet MS"/>
              </a:rPr>
              <a:t>Ensuring excellence, we promote a strict process of homologation and qualification of all service providers of the Logistics Chain. In addition, our Logistics Integration network offers reliability to handle with specific quality prerequisites, end-to-end operational visibility and regulatory compliance required by the Pharma industry.</a:t>
            </a:r>
          </a:p>
        </p:txBody>
      </p:sp>
      <p:sp>
        <p:nvSpPr>
          <p:cNvPr id="9" name="TextBox 9"/>
          <p:cNvSpPr txBox="1"/>
          <p:nvPr/>
        </p:nvSpPr>
        <p:spPr>
          <a:xfrm>
            <a:off x="1492870" y="1187148"/>
            <a:ext cx="4679183"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FRACHT’S EXPERIENCE</a:t>
            </a:r>
          </a:p>
        </p:txBody>
      </p:sp>
      <p:sp>
        <p:nvSpPr>
          <p:cNvPr id="10" name="TextBox 10"/>
          <p:cNvSpPr txBox="1"/>
          <p:nvPr/>
        </p:nvSpPr>
        <p:spPr>
          <a:xfrm>
            <a:off x="1492870" y="1894484"/>
            <a:ext cx="4603130" cy="192360"/>
          </a:xfrm>
          <a:prstGeom prst="rect">
            <a:avLst/>
          </a:prstGeom>
        </p:spPr>
        <p:txBody>
          <a:bodyPr lIns="0" tIns="0" rIns="0" bIns="0" rtlCol="0" anchor="t">
            <a:spAutoFit/>
          </a:bodyPr>
          <a:lstStyle/>
          <a:p>
            <a:pPr>
              <a:lnSpc>
                <a:spcPts val="1519"/>
              </a:lnSpc>
            </a:pPr>
            <a:r>
              <a:rPr lang="en-US" sz="1266" b="1" dirty="0">
                <a:solidFill>
                  <a:srgbClr val="5BC2E7"/>
                </a:solidFill>
                <a:latin typeface="Montserrat 1 Bold" panose="020B0604020202020204" charset="0"/>
                <a:ea typeface="Trebuchet MS Bold"/>
                <a:cs typeface="Trebuchet MS Bold"/>
                <a:sym typeface="Trebuchet MS Bold"/>
              </a:rPr>
              <a:t>Expertise in the Pharma Segment: ISO 9001, AEO</a:t>
            </a:r>
          </a:p>
        </p:txBody>
      </p:sp>
      <p:sp>
        <p:nvSpPr>
          <p:cNvPr id="11" name="Freeform 11"/>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2" name="TextBox 12"/>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PHARMA</a:t>
            </a:r>
          </a:p>
        </p:txBody>
      </p:sp>
      <p:sp>
        <p:nvSpPr>
          <p:cNvPr id="13" name="TextBox 13"/>
          <p:cNvSpPr txBox="1"/>
          <p:nvPr/>
        </p:nvSpPr>
        <p:spPr>
          <a:xfrm>
            <a:off x="11478454" y="6153150"/>
            <a:ext cx="157094"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FFFFFF"/>
                </a:solidFill>
                <a:latin typeface="Montserrat 1"/>
                <a:ea typeface="Montserrat 1"/>
                <a:cs typeface="Montserrat 1"/>
                <a:sym typeface="Montserrat 1"/>
              </a:rPr>
              <a:t>75</a:t>
            </a:r>
          </a:p>
        </p:txBody>
      </p:sp>
      <p:sp>
        <p:nvSpPr>
          <p:cNvPr id="14" name="Freeform 14"/>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5" name="TextBox 15"/>
          <p:cNvSpPr txBox="1"/>
          <p:nvPr/>
        </p:nvSpPr>
        <p:spPr>
          <a:xfrm>
            <a:off x="365067" y="2426563"/>
            <a:ext cx="11461867" cy="1827616"/>
          </a:xfrm>
          <a:prstGeom prst="rect">
            <a:avLst/>
          </a:prstGeom>
        </p:spPr>
        <p:txBody>
          <a:bodyPr lIns="0" tIns="0" rIns="0" bIns="0" rtlCol="0" anchor="t">
            <a:spAutoFit/>
          </a:bodyPr>
          <a:lstStyle/>
          <a:p>
            <a:pPr algn="ctr">
              <a:lnSpc>
                <a:spcPts val="7374"/>
              </a:lnSpc>
              <a:spcBef>
                <a:spcPct val="0"/>
              </a:spcBef>
            </a:pPr>
            <a:r>
              <a:rPr lang="en-US" sz="5267" b="1">
                <a:solidFill>
                  <a:srgbClr val="FF3131"/>
                </a:solidFill>
                <a:latin typeface="Montserrat 2 Bold"/>
                <a:ea typeface="Montserrat 2 Bold"/>
                <a:cs typeface="Montserrat 2 Bold"/>
                <a:sym typeface="Montserrat 2 Bold"/>
              </a:rPr>
              <a:t>WRITE HERE ABOUT YOUR OWN CERTIFICATES</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TextBox 3"/>
          <p:cNvSpPr txBox="1"/>
          <p:nvPr/>
        </p:nvSpPr>
        <p:spPr>
          <a:xfrm>
            <a:off x="11475247" y="6153150"/>
            <a:ext cx="163507"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76</a:t>
            </a:r>
          </a:p>
        </p:txBody>
      </p:sp>
      <p:sp>
        <p:nvSpPr>
          <p:cNvPr id="4" name="Freeform 4"/>
          <p:cNvSpPr/>
          <p:nvPr/>
        </p:nvSpPr>
        <p:spPr>
          <a:xfrm>
            <a:off x="6635973" y="1"/>
            <a:ext cx="5569474" cy="6858000"/>
          </a:xfrm>
          <a:custGeom>
            <a:avLst/>
            <a:gdLst/>
            <a:ahLst/>
            <a:cxnLst/>
            <a:rect l="l" t="t" r="r" b="b"/>
            <a:pathLst>
              <a:path w="8354211" h="10332668">
                <a:moveTo>
                  <a:pt x="0" y="0"/>
                </a:moveTo>
                <a:lnTo>
                  <a:pt x="8354211" y="0"/>
                </a:lnTo>
                <a:lnTo>
                  <a:pt x="8354211" y="10332668"/>
                </a:lnTo>
                <a:lnTo>
                  <a:pt x="0" y="10332668"/>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 name="TextBox 5"/>
          <p:cNvSpPr txBox="1"/>
          <p:nvPr/>
        </p:nvSpPr>
        <p:spPr>
          <a:xfrm>
            <a:off x="1372919" y="1427238"/>
            <a:ext cx="4205290" cy="282129"/>
          </a:xfrm>
          <a:prstGeom prst="rect">
            <a:avLst/>
          </a:prstGeom>
        </p:spPr>
        <p:txBody>
          <a:bodyPr lIns="0" tIns="0" rIns="0" bIns="0" rtlCol="0" anchor="t">
            <a:spAutoFit/>
          </a:bodyPr>
          <a:lstStyle/>
          <a:p>
            <a:pPr>
              <a:lnSpc>
                <a:spcPts val="2239"/>
              </a:lnSpc>
            </a:pPr>
            <a:r>
              <a:rPr lang="en-US" sz="1866" b="1">
                <a:solidFill>
                  <a:srgbClr val="183650"/>
                </a:solidFill>
                <a:latin typeface="Montserrat 2 Bold"/>
                <a:ea typeface="Montserrat 2 Bold"/>
                <a:cs typeface="Montserrat 2 Bold"/>
                <a:sym typeface="Montserrat 2 Bold"/>
              </a:rPr>
              <a:t>REAL-TIME MONITORING </a:t>
            </a:r>
          </a:p>
        </p:txBody>
      </p:sp>
      <p:sp>
        <p:nvSpPr>
          <p:cNvPr id="6" name="TextBox 6"/>
          <p:cNvSpPr txBox="1"/>
          <p:nvPr/>
        </p:nvSpPr>
        <p:spPr>
          <a:xfrm>
            <a:off x="1372919" y="2253200"/>
            <a:ext cx="4205289" cy="1065676"/>
          </a:xfrm>
          <a:prstGeom prst="rect">
            <a:avLst/>
          </a:prstGeom>
        </p:spPr>
        <p:txBody>
          <a:bodyPr wrap="square" lIns="0" tIns="0" rIns="0" bIns="0" rtlCol="0" anchor="t">
            <a:spAutoFit/>
          </a:bodyPr>
          <a:lstStyle/>
          <a:p>
            <a:pPr algn="just">
              <a:lnSpc>
                <a:spcPts val="1435"/>
              </a:lnSpc>
              <a:spcBef>
                <a:spcPct val="0"/>
              </a:spcBef>
            </a:pPr>
            <a:r>
              <a:rPr lang="en-US" sz="1133" spc="10" dirty="0">
                <a:solidFill>
                  <a:srgbClr val="183650"/>
                </a:solidFill>
                <a:latin typeface="Trebuchet MS"/>
                <a:ea typeface="Trebuchet MS"/>
                <a:cs typeface="Trebuchet MS"/>
                <a:sym typeface="Trebuchet MS"/>
              </a:rPr>
              <a:t>Fracht’s pharma cold chain monitoring is designed with health and well-being at its core. If a reading falls outside the predefined range, our team is immediately alerted and ready to activate escalation and contingency measures. </a:t>
            </a:r>
          </a:p>
          <a:p>
            <a:pPr algn="just">
              <a:lnSpc>
                <a:spcPts val="1435"/>
              </a:lnSpc>
              <a:spcBef>
                <a:spcPct val="0"/>
              </a:spcBef>
            </a:pPr>
            <a:endParaRPr lang="en-US" sz="1133" spc="10" dirty="0">
              <a:solidFill>
                <a:srgbClr val="183650"/>
              </a:solidFill>
              <a:latin typeface="Trebuchet MS"/>
              <a:ea typeface="Trebuchet MS"/>
              <a:cs typeface="Trebuchet MS"/>
              <a:sym typeface="Trebuchet MS"/>
            </a:endParaRPr>
          </a:p>
          <a:p>
            <a:pPr algn="just">
              <a:lnSpc>
                <a:spcPts val="1435"/>
              </a:lnSpc>
              <a:spcBef>
                <a:spcPct val="0"/>
              </a:spcBef>
            </a:pPr>
            <a:r>
              <a:rPr lang="en-US" sz="1133" spc="10" dirty="0">
                <a:solidFill>
                  <a:srgbClr val="183650"/>
                </a:solidFill>
                <a:latin typeface="Trebuchet MS"/>
                <a:ea typeface="Trebuchet MS"/>
                <a:cs typeface="Trebuchet MS"/>
                <a:sym typeface="Trebuchet MS"/>
              </a:rPr>
              <a:t>This commitment includes:</a:t>
            </a:r>
          </a:p>
        </p:txBody>
      </p:sp>
      <p:sp>
        <p:nvSpPr>
          <p:cNvPr id="7" name="TextBox 7"/>
          <p:cNvSpPr txBox="1"/>
          <p:nvPr/>
        </p:nvSpPr>
        <p:spPr>
          <a:xfrm>
            <a:off x="1284019" y="3393286"/>
            <a:ext cx="4811981" cy="1617109"/>
          </a:xfrm>
          <a:prstGeom prst="rect">
            <a:avLst/>
          </a:prstGeom>
        </p:spPr>
        <p:txBody>
          <a:bodyPr wrap="square" lIns="0" tIns="0" rIns="0" bIns="0" rtlCol="0" anchor="t">
            <a:spAutoFit/>
          </a:bodyPr>
          <a:lstStyle/>
          <a:p>
            <a:pPr marL="244556" lvl="1" indent="-122278" algn="just">
              <a:lnSpc>
                <a:spcPts val="2605"/>
              </a:lnSpc>
              <a:buFont typeface="Arial"/>
              <a:buChar char="•"/>
            </a:pPr>
            <a:r>
              <a:rPr lang="en-US" sz="1133" spc="10" dirty="0">
                <a:solidFill>
                  <a:srgbClr val="183650"/>
                </a:solidFill>
                <a:latin typeface="Trebuchet MS"/>
                <a:ea typeface="Trebuchet MS"/>
                <a:cs typeface="Trebuchet MS"/>
                <a:sym typeface="Trebuchet MS"/>
              </a:rPr>
              <a:t>Management of the entire process.</a:t>
            </a:r>
          </a:p>
          <a:p>
            <a:pPr marL="244556" lvl="1" indent="-122278" algn="just">
              <a:lnSpc>
                <a:spcPts val="2605"/>
              </a:lnSpc>
              <a:buFont typeface="Arial"/>
              <a:buChar char="•"/>
            </a:pPr>
            <a:r>
              <a:rPr lang="en-US" sz="1133" spc="10" dirty="0">
                <a:solidFill>
                  <a:srgbClr val="183650"/>
                </a:solidFill>
                <a:latin typeface="Trebuchet MS"/>
                <a:ea typeface="Trebuchet MS"/>
                <a:cs typeface="Trebuchet MS"/>
                <a:sym typeface="Trebuchet MS"/>
              </a:rPr>
              <a:t>4PL Solutions.</a:t>
            </a:r>
          </a:p>
          <a:p>
            <a:pPr marL="244556" lvl="1" indent="-122278" algn="just">
              <a:lnSpc>
                <a:spcPts val="2605"/>
              </a:lnSpc>
              <a:buFont typeface="Arial"/>
              <a:buChar char="•"/>
            </a:pPr>
            <a:r>
              <a:rPr lang="en-US" sz="1133" spc="10" dirty="0">
                <a:solidFill>
                  <a:srgbClr val="183650"/>
                </a:solidFill>
                <a:latin typeface="Trebuchet MS"/>
                <a:ea typeface="Trebuchet MS"/>
                <a:cs typeface="Trebuchet MS"/>
                <a:sym typeface="Trebuchet MS"/>
              </a:rPr>
              <a:t>International Logistics (International Shipping and Collection).</a:t>
            </a:r>
          </a:p>
          <a:p>
            <a:pPr marL="244556" lvl="1" indent="-122278" algn="just">
              <a:lnSpc>
                <a:spcPts val="2605"/>
              </a:lnSpc>
              <a:buFont typeface="Arial"/>
              <a:buChar char="•"/>
            </a:pPr>
            <a:r>
              <a:rPr lang="en-US" sz="1133" spc="10" dirty="0">
                <a:solidFill>
                  <a:srgbClr val="183650"/>
                </a:solidFill>
                <a:latin typeface="Trebuchet MS"/>
                <a:ea typeface="Trebuchet MS"/>
                <a:cs typeface="Trebuchet MS"/>
                <a:sym typeface="Trebuchet MS"/>
              </a:rPr>
              <a:t>Traceability and temperature monitoring.</a:t>
            </a:r>
          </a:p>
          <a:p>
            <a:pPr marL="244556" lvl="1" indent="-122278" algn="just">
              <a:lnSpc>
                <a:spcPts val="2605"/>
              </a:lnSpc>
              <a:buFont typeface="Arial"/>
              <a:buChar char="•"/>
            </a:pPr>
            <a:r>
              <a:rPr lang="en-US" sz="1133" spc="10" dirty="0">
                <a:solidFill>
                  <a:srgbClr val="183650"/>
                </a:solidFill>
                <a:latin typeface="Trebuchet MS"/>
                <a:ea typeface="Trebuchet MS"/>
                <a:cs typeface="Trebuchet MS"/>
                <a:sym typeface="Trebuchet MS"/>
              </a:rPr>
              <a:t>Integration with the best temperature-controlled warehouses.</a:t>
            </a:r>
          </a:p>
        </p:txBody>
      </p:sp>
      <p:sp>
        <p:nvSpPr>
          <p:cNvPr id="8" name="TextBox 8"/>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PHARMA</a:t>
            </a:r>
          </a:p>
        </p:txBody>
      </p:sp>
      <p:grpSp>
        <p:nvGrpSpPr>
          <p:cNvPr id="9" name="Group 9"/>
          <p:cNvGrpSpPr>
            <a:grpSpLocks noGrp="1" noUngrp="1" noRot="1" noMove="1" noResize="1"/>
          </p:cNvGrpSpPr>
          <p:nvPr/>
        </p:nvGrpSpPr>
        <p:grpSpPr>
          <a:xfrm>
            <a:off x="6635972" y="0"/>
            <a:ext cx="5574923" cy="6858000"/>
            <a:chOff x="0" y="0"/>
            <a:chExt cx="2200286" cy="2709333"/>
          </a:xfrm>
        </p:grpSpPr>
        <p:sp>
          <p:nvSpPr>
            <p:cNvPr id="10" name="Freeform 10"/>
            <p:cNvSpPr>
              <a:spLocks noGrp="1" noRot="1" noMove="1" noResize="1" noEditPoints="1" noAdjustHandles="1" noChangeArrowheads="1" noChangeShapeType="1"/>
            </p:cNvSpPr>
            <p:nvPr/>
          </p:nvSpPr>
          <p:spPr>
            <a:xfrm>
              <a:off x="0" y="0"/>
              <a:ext cx="2200286" cy="2709333"/>
            </a:xfrm>
            <a:custGeom>
              <a:avLst/>
              <a:gdLst/>
              <a:ahLst/>
              <a:cxnLst/>
              <a:rect l="l" t="t" r="r" b="b"/>
              <a:pathLst>
                <a:path w="2200286" h="2709333">
                  <a:moveTo>
                    <a:pt x="0" y="0"/>
                  </a:moveTo>
                  <a:lnTo>
                    <a:pt x="2200286" y="0"/>
                  </a:lnTo>
                  <a:lnTo>
                    <a:pt x="2200286"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11" name="TextBox 11"/>
            <p:cNvSpPr txBox="1">
              <a:spLocks noGrp="1" noRot="1" noMove="1" noResize="1" noEditPoints="1" noAdjustHandles="1" noChangeArrowheads="1" noChangeShapeType="1"/>
            </p:cNvSpPr>
            <p:nvPr/>
          </p:nvSpPr>
          <p:spPr>
            <a:xfrm>
              <a:off x="0" y="-38100"/>
              <a:ext cx="2200286" cy="2747433"/>
            </a:xfrm>
            <a:prstGeom prst="rect">
              <a:avLst/>
            </a:prstGeom>
          </p:spPr>
          <p:txBody>
            <a:bodyPr lIns="33867" tIns="33867" rIns="33867" bIns="33867" rtlCol="0" anchor="ctr"/>
            <a:lstStyle/>
            <a:p>
              <a:pPr algn="ctr">
                <a:lnSpc>
                  <a:spcPts val="1400"/>
                </a:lnSpc>
              </a:pPr>
              <a:endParaRPr sz="1200"/>
            </a:p>
          </p:txBody>
        </p:sp>
      </p:grpSp>
      <p:sp>
        <p:nvSpPr>
          <p:cNvPr id="12" name="Freeform 12"/>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5" name="TextBox 13">
            <a:extLst>
              <a:ext uri="{FF2B5EF4-FFF2-40B4-BE49-F238E27FC236}">
                <a16:creationId xmlns:a16="http://schemas.microsoft.com/office/drawing/2014/main" id="{64FDD23B-7BA9-BAA4-5D89-0842739DF90C}"/>
              </a:ext>
            </a:extLst>
          </p:cNvPr>
          <p:cNvSpPr txBox="1"/>
          <p:nvPr/>
        </p:nvSpPr>
        <p:spPr>
          <a:xfrm>
            <a:off x="11488071" y="6153150"/>
            <a:ext cx="137859" cy="180370"/>
          </a:xfrm>
          <a:prstGeom prst="rect">
            <a:avLst/>
          </a:prstGeom>
        </p:spPr>
        <p:txBody>
          <a:bodyPr wrap="none" lIns="0" tIns="0" rIns="0" bIns="0" rtlCol="0" anchor="t">
            <a:spAutoFit/>
          </a:bodyPr>
          <a:lstStyle/>
          <a:p>
            <a:pPr algn="ctr">
              <a:lnSpc>
                <a:spcPts val="1493"/>
              </a:lnSpc>
              <a:spcBef>
                <a:spcPct val="0"/>
              </a:spcBef>
            </a:pPr>
            <a:r>
              <a:rPr lang="en-US" sz="1066" dirty="0">
                <a:solidFill>
                  <a:srgbClr val="FFFFFF"/>
                </a:solidFill>
                <a:latin typeface="Montserrat 1"/>
                <a:ea typeface="Montserrat 1"/>
                <a:cs typeface="Montserrat 1"/>
                <a:sym typeface="Montserrat 1"/>
              </a:rPr>
              <a:t>76</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1"/>
            <a:ext cx="12192000" cy="6858001"/>
          </a:xfrm>
          <a:custGeom>
            <a:avLst/>
            <a:gdLst/>
            <a:ahLst/>
            <a:cxnLst/>
            <a:rect l="l" t="t" r="r" b="b"/>
            <a:pathLst>
              <a:path w="18288000" h="13716000">
                <a:moveTo>
                  <a:pt x="18288000" y="0"/>
                </a:moveTo>
                <a:lnTo>
                  <a:pt x="0" y="0"/>
                </a:lnTo>
                <a:lnTo>
                  <a:pt x="0" y="13716000"/>
                </a:lnTo>
                <a:lnTo>
                  <a:pt x="18288000" y="13716000"/>
                </a:lnTo>
                <a:lnTo>
                  <a:pt x="1828800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grpSp>
        <p:nvGrpSpPr>
          <p:cNvPr id="3" name="Group 3"/>
          <p:cNvGrpSpPr>
            <a:grpSpLocks noGrp="1" noUngrp="1" noRot="1" noChangeAspect="1" noMove="1" noResize="1"/>
          </p:cNvGrpSpPr>
          <p:nvPr/>
        </p:nvGrpSpPr>
        <p:grpSpPr>
          <a:xfrm>
            <a:off x="0" y="0"/>
            <a:ext cx="12191998" cy="6858000"/>
            <a:chOff x="0" y="0"/>
            <a:chExt cx="20320000" cy="11430000"/>
          </a:xfrm>
        </p:grpSpPr>
        <p:sp>
          <p:nvSpPr>
            <p:cNvPr id="4" name="Freeform 4"/>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grpSp>
      <p:sp>
        <p:nvSpPr>
          <p:cNvPr id="5" name="Freeform 5"/>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685801" y="5431551"/>
            <a:ext cx="7702907" cy="859210"/>
          </a:xfrm>
          <a:prstGeom prst="rect">
            <a:avLst/>
          </a:prstGeom>
        </p:spPr>
        <p:txBody>
          <a:bodyPr lIns="0" tIns="0" rIns="0" bIns="0" rtlCol="0" anchor="t">
            <a:spAutoFit/>
          </a:bodyPr>
          <a:lstStyle/>
          <a:p>
            <a:pPr>
              <a:lnSpc>
                <a:spcPts val="6744"/>
              </a:lnSpc>
            </a:pPr>
            <a:r>
              <a:rPr lang="en-US" sz="6000" b="1">
                <a:solidFill>
                  <a:srgbClr val="FFFFFF"/>
                </a:solidFill>
                <a:latin typeface="Montserrat 2 Bold"/>
                <a:ea typeface="Montserrat 2 Bold"/>
                <a:cs typeface="Montserrat 2 Bold"/>
                <a:sym typeface="Montserrat 2 Bold"/>
              </a:rPr>
              <a:t>PROJECT CARGO</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2">
            <a:extLst>
              <a:ext uri="{FF2B5EF4-FFF2-40B4-BE49-F238E27FC236}">
                <a16:creationId xmlns:a16="http://schemas.microsoft.com/office/drawing/2014/main" id="{FCBDC157-3C71-77CD-568C-C4717EC56DB8}"/>
              </a:ext>
            </a:extLst>
          </p:cNvPr>
          <p:cNvSpPr/>
          <p:nvPr/>
        </p:nvSpPr>
        <p:spPr>
          <a:xfrm flipH="1">
            <a:off x="0" y="-1"/>
            <a:ext cx="12192000" cy="6858001"/>
          </a:xfrm>
          <a:custGeom>
            <a:avLst/>
            <a:gdLst/>
            <a:ahLst/>
            <a:cxnLst/>
            <a:rect l="l" t="t" r="r" b="b"/>
            <a:pathLst>
              <a:path w="18288000" h="13716000">
                <a:moveTo>
                  <a:pt x="18288000" y="0"/>
                </a:moveTo>
                <a:lnTo>
                  <a:pt x="0" y="0"/>
                </a:lnTo>
                <a:lnTo>
                  <a:pt x="0" y="13716000"/>
                </a:lnTo>
                <a:lnTo>
                  <a:pt x="18288000" y="13716000"/>
                </a:lnTo>
                <a:lnTo>
                  <a:pt x="1828800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grpSp>
        <p:nvGrpSpPr>
          <p:cNvPr id="8" name="Group 3">
            <a:extLst>
              <a:ext uri="{FF2B5EF4-FFF2-40B4-BE49-F238E27FC236}">
                <a16:creationId xmlns:a16="http://schemas.microsoft.com/office/drawing/2014/main" id="{D962C610-9BF4-A362-BE82-61DE721F756A}"/>
              </a:ext>
            </a:extLst>
          </p:cNvPr>
          <p:cNvGrpSpPr>
            <a:grpSpLocks noGrp="1" noUngrp="1" noRot="1" noChangeAspect="1" noMove="1" noResize="1"/>
          </p:cNvGrpSpPr>
          <p:nvPr/>
        </p:nvGrpSpPr>
        <p:grpSpPr>
          <a:xfrm>
            <a:off x="0" y="0"/>
            <a:ext cx="12191998" cy="6858000"/>
            <a:chOff x="0" y="0"/>
            <a:chExt cx="20320000" cy="11430000"/>
          </a:xfrm>
        </p:grpSpPr>
        <p:sp>
          <p:nvSpPr>
            <p:cNvPr id="9" name="Freeform 4">
              <a:extLst>
                <a:ext uri="{FF2B5EF4-FFF2-40B4-BE49-F238E27FC236}">
                  <a16:creationId xmlns:a16="http://schemas.microsoft.com/office/drawing/2014/main" id="{30CA3C11-0F6D-64AA-03FE-A8F4A6CB3CD2}"/>
                </a:ext>
              </a:extLst>
            </p:cNvPr>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grpSp>
      <p:sp>
        <p:nvSpPr>
          <p:cNvPr id="5" name="TextBox 5"/>
          <p:cNvSpPr txBox="1">
            <a:spLocks noGrp="1" noRot="1" noMove="1" noResize="1" noEditPoints="1" noAdjustHandles="1" noChangeArrowheads="1" noChangeShapeType="1"/>
          </p:cNvSpPr>
          <p:nvPr/>
        </p:nvSpPr>
        <p:spPr>
          <a:xfrm>
            <a:off x="685801" y="5831536"/>
            <a:ext cx="7702907" cy="346249"/>
          </a:xfrm>
          <a:prstGeom prst="rect">
            <a:avLst/>
          </a:prstGeom>
        </p:spPr>
        <p:txBody>
          <a:bodyPr lIns="0" tIns="0" rIns="0" bIns="0" rtlCol="0" anchor="t">
            <a:spAutoFit/>
          </a:bodyPr>
          <a:lstStyle/>
          <a:p>
            <a:pPr>
              <a:lnSpc>
                <a:spcPts val="2697"/>
              </a:lnSpc>
            </a:pPr>
            <a:r>
              <a:rPr lang="en-US" sz="2400" b="1">
                <a:solidFill>
                  <a:srgbClr val="FFFFFF"/>
                </a:solidFill>
                <a:latin typeface="Montserrat 2 Bold"/>
                <a:ea typeface="Montserrat 2 Bold"/>
                <a:cs typeface="Montserrat 2 Bold"/>
                <a:sym typeface="Montserrat 2 Bold"/>
              </a:rPr>
              <a:t>PROJECT CARGO</a:t>
            </a:r>
          </a:p>
        </p:txBody>
      </p:sp>
      <p:sp>
        <p:nvSpPr>
          <p:cNvPr id="6" name="Freeform 6"/>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729864" y="-9330"/>
            <a:ext cx="4462137" cy="6876662"/>
          </a:xfrm>
          <a:custGeom>
            <a:avLst/>
            <a:gdLst/>
            <a:ahLst/>
            <a:cxnLst/>
            <a:rect l="l" t="t" r="r" b="b"/>
            <a:pathLst>
              <a:path w="6693205" h="10287000">
                <a:moveTo>
                  <a:pt x="0" y="0"/>
                </a:moveTo>
                <a:lnTo>
                  <a:pt x="6693205" y="0"/>
                </a:lnTo>
                <a:lnTo>
                  <a:pt x="6693205"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7729864" y="20929"/>
            <a:ext cx="4469363" cy="6853867"/>
            <a:chOff x="0" y="0"/>
            <a:chExt cx="1765674" cy="2707701"/>
          </a:xfrm>
        </p:grpSpPr>
        <p:sp>
          <p:nvSpPr>
            <p:cNvPr id="4" name="Freeform 4"/>
            <p:cNvSpPr>
              <a:spLocks noGrp="1" noRot="1" noMove="1" noResize="1" noEditPoints="1" noAdjustHandles="1" noChangeArrowheads="1" noChangeShapeType="1"/>
            </p:cNvSpPr>
            <p:nvPr/>
          </p:nvSpPr>
          <p:spPr>
            <a:xfrm>
              <a:off x="0" y="0"/>
              <a:ext cx="1765674" cy="2707700"/>
            </a:xfrm>
            <a:custGeom>
              <a:avLst/>
              <a:gdLst/>
              <a:ahLst/>
              <a:cxnLst/>
              <a:rect l="l" t="t" r="r" b="b"/>
              <a:pathLst>
                <a:path w="1765674" h="2707700">
                  <a:moveTo>
                    <a:pt x="0" y="0"/>
                  </a:moveTo>
                  <a:lnTo>
                    <a:pt x="1765674" y="0"/>
                  </a:lnTo>
                  <a:lnTo>
                    <a:pt x="1765674" y="2707700"/>
                  </a:lnTo>
                  <a:lnTo>
                    <a:pt x="0" y="2707700"/>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38100"/>
              <a:ext cx="1765674" cy="2745801"/>
            </a:xfrm>
            <a:prstGeom prst="rect">
              <a:avLst/>
            </a:prstGeom>
          </p:spPr>
          <p:txBody>
            <a:bodyPr lIns="33867" tIns="33867" rIns="33867" bIns="33867" rtlCol="0" anchor="ctr"/>
            <a:lstStyle/>
            <a:p>
              <a:pPr algn="ctr">
                <a:lnSpc>
                  <a:spcPts val="1400"/>
                </a:lnSpc>
              </a:pPr>
              <a:endParaRPr sz="1200"/>
            </a:p>
          </p:txBody>
        </p:sp>
      </p:grpSp>
      <p:sp>
        <p:nvSpPr>
          <p:cNvPr id="6" name="TextBox 6"/>
          <p:cNvSpPr txBox="1"/>
          <p:nvPr/>
        </p:nvSpPr>
        <p:spPr>
          <a:xfrm>
            <a:off x="1065102" y="1496092"/>
            <a:ext cx="4524006"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FRACHT GROUP</a:t>
            </a:r>
          </a:p>
        </p:txBody>
      </p:sp>
      <p:sp>
        <p:nvSpPr>
          <p:cNvPr id="7" name="TextBox 7"/>
          <p:cNvSpPr txBox="1"/>
          <p:nvPr/>
        </p:nvSpPr>
        <p:spPr>
          <a:xfrm>
            <a:off x="1065102" y="2067592"/>
            <a:ext cx="5677285" cy="1065676"/>
          </a:xfrm>
          <a:prstGeom prst="rect">
            <a:avLst/>
          </a:prstGeom>
        </p:spPr>
        <p:txBody>
          <a:bodyPr lIns="0" tIns="0" rIns="0" bIns="0" rtlCol="0" anchor="t">
            <a:spAutoFit/>
          </a:bodyPr>
          <a:lstStyle/>
          <a:p>
            <a:pPr algn="just">
              <a:lnSpc>
                <a:spcPts val="1405"/>
              </a:lnSpc>
            </a:pPr>
            <a:r>
              <a:rPr lang="en-US" sz="1133" dirty="0">
                <a:solidFill>
                  <a:srgbClr val="3F4443"/>
                </a:solidFill>
                <a:latin typeface="Trebuchet MS"/>
                <a:ea typeface="Trebuchet MS"/>
                <a:cs typeface="Trebuchet MS"/>
                <a:sym typeface="Trebuchet MS"/>
              </a:rPr>
              <a:t>Project Cargo transport always represents</a:t>
            </a:r>
            <a:r>
              <a:rPr lang="en-US" sz="1133" dirty="0">
                <a:solidFill>
                  <a:srgbClr val="183650"/>
                </a:solidFill>
                <a:latin typeface="Trebuchet MS"/>
                <a:ea typeface="Trebuchet MS"/>
                <a:cs typeface="Trebuchet MS"/>
                <a:sym typeface="Trebuchet MS"/>
              </a:rPr>
              <a:t> </a:t>
            </a:r>
            <a:r>
              <a:rPr lang="en-US" sz="1133" b="1" dirty="0">
                <a:solidFill>
                  <a:srgbClr val="5BC2E7"/>
                </a:solidFill>
                <a:latin typeface="Trebuchet MS Bold"/>
                <a:ea typeface="Trebuchet MS Bold"/>
                <a:cs typeface="Trebuchet MS Bold"/>
                <a:sym typeface="Trebuchet MS Bold"/>
              </a:rPr>
              <a:t>a special and unique challenge </a:t>
            </a:r>
            <a:r>
              <a:rPr lang="en-US" sz="1133" dirty="0">
                <a:solidFill>
                  <a:srgbClr val="183650"/>
                </a:solidFill>
                <a:latin typeface="Trebuchet MS"/>
                <a:ea typeface="Trebuchet MS"/>
                <a:cs typeface="Trebuchet MS"/>
                <a:sym typeface="Trebuchet MS"/>
              </a:rPr>
              <a:t>give</a:t>
            </a:r>
            <a:r>
              <a:rPr lang="en-US" sz="1133" dirty="0">
                <a:solidFill>
                  <a:srgbClr val="3F4443"/>
                </a:solidFill>
                <a:latin typeface="Trebuchet MS"/>
                <a:ea typeface="Trebuchet MS"/>
                <a:cs typeface="Trebuchet MS"/>
                <a:sym typeface="Trebuchet MS"/>
              </a:rPr>
              <a:t>n that every project brings new tasks which must be resolved to the millimeter and in the shortest possible time to satisfy the individual needs of each Project.</a:t>
            </a:r>
          </a:p>
          <a:p>
            <a:pPr algn="just">
              <a:lnSpc>
                <a:spcPts val="1405"/>
              </a:lnSpc>
            </a:pPr>
            <a:endParaRPr lang="en-US" sz="1133" dirty="0">
              <a:solidFill>
                <a:srgbClr val="3F4443"/>
              </a:solidFill>
              <a:latin typeface="Trebuchet MS"/>
              <a:ea typeface="Trebuchet MS"/>
              <a:cs typeface="Trebuchet MS"/>
              <a:sym typeface="Trebuchet MS"/>
            </a:endParaRPr>
          </a:p>
          <a:p>
            <a:pPr algn="just">
              <a:lnSpc>
                <a:spcPts val="1405"/>
              </a:lnSpc>
            </a:pPr>
            <a:r>
              <a:rPr lang="en-US" sz="1133" dirty="0">
                <a:solidFill>
                  <a:srgbClr val="3F4443"/>
                </a:solidFill>
                <a:latin typeface="Trebuchet MS"/>
                <a:ea typeface="Trebuchet MS"/>
                <a:cs typeface="Trebuchet MS"/>
                <a:sym typeface="Trebuchet MS"/>
              </a:rPr>
              <a:t>At Fracht Group, we have a dedicated team of experts &amp; engineers to handle every aspect of your project.</a:t>
            </a:r>
          </a:p>
        </p:txBody>
      </p:sp>
      <p:sp>
        <p:nvSpPr>
          <p:cNvPr id="8" name="TextBox 8"/>
          <p:cNvSpPr txBox="1"/>
          <p:nvPr/>
        </p:nvSpPr>
        <p:spPr>
          <a:xfrm>
            <a:off x="991723" y="3408035"/>
            <a:ext cx="4789848" cy="2322431"/>
          </a:xfrm>
          <a:prstGeom prst="rect">
            <a:avLst/>
          </a:prstGeom>
        </p:spPr>
        <p:txBody>
          <a:bodyPr lIns="0" tIns="0" rIns="0" bIns="0" rtlCol="0" anchor="t">
            <a:spAutoFit/>
          </a:bodyPr>
          <a:lstStyle/>
          <a:p>
            <a:pPr marL="244698" lvl="1" indent="-122349">
              <a:lnSpc>
                <a:spcPts val="1382"/>
              </a:lnSpc>
              <a:buFont typeface="Arial"/>
              <a:buChar char="•"/>
            </a:pPr>
            <a:r>
              <a:rPr lang="en-US" sz="1133" spc="7" dirty="0">
                <a:solidFill>
                  <a:srgbClr val="183650"/>
                </a:solidFill>
                <a:latin typeface="Trebuchet MS"/>
                <a:ea typeface="Trebuchet MS"/>
                <a:cs typeface="Trebuchet MS"/>
                <a:sym typeface="Trebuchet MS"/>
              </a:rPr>
              <a:t>Full And Partial Charters </a:t>
            </a:r>
          </a:p>
          <a:p>
            <a:pPr>
              <a:lnSpc>
                <a:spcPts val="1382"/>
              </a:lnSpc>
            </a:pPr>
            <a:endParaRPr lang="en-US" sz="1133" spc="7" dirty="0">
              <a:solidFill>
                <a:srgbClr val="183650"/>
              </a:solidFill>
              <a:latin typeface="Trebuchet MS"/>
              <a:ea typeface="Trebuchet MS"/>
              <a:cs typeface="Trebuchet MS"/>
              <a:sym typeface="Trebuchet MS"/>
            </a:endParaRPr>
          </a:p>
          <a:p>
            <a:pPr marL="244698" lvl="1" indent="-122349">
              <a:lnSpc>
                <a:spcPts val="1382"/>
              </a:lnSpc>
              <a:buFont typeface="Arial"/>
              <a:buChar char="•"/>
            </a:pPr>
            <a:r>
              <a:rPr lang="en-US" sz="1133" spc="7" dirty="0">
                <a:solidFill>
                  <a:srgbClr val="183650"/>
                </a:solidFill>
                <a:latin typeface="Trebuchet MS"/>
                <a:ea typeface="Trebuchet MS"/>
                <a:cs typeface="Trebuchet MS"/>
                <a:sym typeface="Trebuchet MS"/>
              </a:rPr>
              <a:t>Break Bulk And Ro/Ro Cargo. </a:t>
            </a:r>
          </a:p>
          <a:p>
            <a:pPr>
              <a:lnSpc>
                <a:spcPts val="1382"/>
              </a:lnSpc>
            </a:pPr>
            <a:endParaRPr lang="en-US" sz="1133" spc="7" dirty="0">
              <a:solidFill>
                <a:srgbClr val="183650"/>
              </a:solidFill>
              <a:latin typeface="Trebuchet MS"/>
              <a:ea typeface="Trebuchet MS"/>
              <a:cs typeface="Trebuchet MS"/>
              <a:sym typeface="Trebuchet MS"/>
            </a:endParaRPr>
          </a:p>
          <a:p>
            <a:pPr marL="244698" lvl="1" indent="-122349">
              <a:lnSpc>
                <a:spcPts val="1382"/>
              </a:lnSpc>
              <a:buFont typeface="Arial"/>
              <a:buChar char="•"/>
            </a:pPr>
            <a:r>
              <a:rPr lang="en-US" sz="1133" spc="7" dirty="0">
                <a:solidFill>
                  <a:srgbClr val="183650"/>
                </a:solidFill>
                <a:latin typeface="Trebuchet MS"/>
                <a:ea typeface="Trebuchet MS"/>
                <a:cs typeface="Trebuchet MS"/>
                <a:sym typeface="Trebuchet MS"/>
              </a:rPr>
              <a:t>Aircraft Chartering.</a:t>
            </a:r>
          </a:p>
          <a:p>
            <a:pPr>
              <a:lnSpc>
                <a:spcPts val="1382"/>
              </a:lnSpc>
            </a:pPr>
            <a:endParaRPr lang="en-US" sz="1133" spc="7" dirty="0">
              <a:solidFill>
                <a:srgbClr val="183650"/>
              </a:solidFill>
              <a:latin typeface="Trebuchet MS"/>
              <a:ea typeface="Trebuchet MS"/>
              <a:cs typeface="Trebuchet MS"/>
              <a:sym typeface="Trebuchet MS"/>
            </a:endParaRPr>
          </a:p>
          <a:p>
            <a:pPr marL="244698" lvl="1" indent="-122349">
              <a:lnSpc>
                <a:spcPts val="1382"/>
              </a:lnSpc>
              <a:buFont typeface="Arial"/>
              <a:buChar char="•"/>
            </a:pPr>
            <a:r>
              <a:rPr lang="en-US" sz="1133" spc="7" dirty="0">
                <a:solidFill>
                  <a:srgbClr val="183650"/>
                </a:solidFill>
                <a:latin typeface="Trebuchet MS"/>
                <a:ea typeface="Trebuchet MS"/>
                <a:cs typeface="Trebuchet MS"/>
                <a:sym typeface="Trebuchet MS"/>
              </a:rPr>
              <a:t>Barging Services.  </a:t>
            </a:r>
          </a:p>
          <a:p>
            <a:pPr>
              <a:lnSpc>
                <a:spcPts val="1382"/>
              </a:lnSpc>
            </a:pPr>
            <a:endParaRPr lang="en-US" sz="1133" spc="7" dirty="0">
              <a:solidFill>
                <a:srgbClr val="183650"/>
              </a:solidFill>
              <a:latin typeface="Trebuchet MS"/>
              <a:ea typeface="Trebuchet MS"/>
              <a:cs typeface="Trebuchet MS"/>
              <a:sym typeface="Trebuchet MS"/>
            </a:endParaRPr>
          </a:p>
          <a:p>
            <a:pPr marL="244698" lvl="1" indent="-122349">
              <a:lnSpc>
                <a:spcPts val="1382"/>
              </a:lnSpc>
              <a:buFont typeface="Arial"/>
              <a:buChar char="•"/>
            </a:pPr>
            <a:r>
              <a:rPr lang="en-US" sz="1133" spc="7" dirty="0">
                <a:solidFill>
                  <a:srgbClr val="183650"/>
                </a:solidFill>
                <a:latin typeface="Trebuchet MS"/>
                <a:ea typeface="Trebuchet MS"/>
                <a:cs typeface="Trebuchet MS"/>
                <a:sym typeface="Trebuchet MS"/>
              </a:rPr>
              <a:t>Heavy Duty Rail Solutions. </a:t>
            </a:r>
          </a:p>
          <a:p>
            <a:pPr>
              <a:lnSpc>
                <a:spcPts val="1382"/>
              </a:lnSpc>
            </a:pPr>
            <a:endParaRPr lang="en-US" sz="1133" spc="7" dirty="0">
              <a:solidFill>
                <a:srgbClr val="183650"/>
              </a:solidFill>
              <a:latin typeface="Trebuchet MS"/>
              <a:ea typeface="Trebuchet MS"/>
              <a:cs typeface="Trebuchet MS"/>
              <a:sym typeface="Trebuchet MS"/>
            </a:endParaRPr>
          </a:p>
          <a:p>
            <a:pPr marL="244698" lvl="1" indent="-122349">
              <a:lnSpc>
                <a:spcPts val="1382"/>
              </a:lnSpc>
              <a:buFont typeface="Arial"/>
              <a:buChar char="•"/>
            </a:pPr>
            <a:r>
              <a:rPr lang="en-US" sz="1133" spc="7" dirty="0">
                <a:solidFill>
                  <a:srgbClr val="183650"/>
                </a:solidFill>
                <a:latin typeface="Trebuchet MS"/>
                <a:ea typeface="Trebuchet MS"/>
                <a:cs typeface="Trebuchet MS"/>
                <a:sym typeface="Trebuchet MS"/>
              </a:rPr>
              <a:t>Overland And Modular Transport. </a:t>
            </a:r>
          </a:p>
          <a:p>
            <a:pPr>
              <a:lnSpc>
                <a:spcPts val="1382"/>
              </a:lnSpc>
            </a:pPr>
            <a:endParaRPr lang="en-US" sz="1133" spc="7" dirty="0">
              <a:solidFill>
                <a:srgbClr val="183650"/>
              </a:solidFill>
              <a:latin typeface="Trebuchet MS"/>
              <a:ea typeface="Trebuchet MS"/>
              <a:cs typeface="Trebuchet MS"/>
              <a:sym typeface="Trebuchet MS"/>
            </a:endParaRPr>
          </a:p>
          <a:p>
            <a:pPr marL="244698" lvl="1" indent="-122349">
              <a:lnSpc>
                <a:spcPts val="1382"/>
              </a:lnSpc>
              <a:buFont typeface="Arial"/>
              <a:buChar char="•"/>
            </a:pPr>
            <a:r>
              <a:rPr lang="en-US" sz="1133" spc="7" dirty="0">
                <a:solidFill>
                  <a:srgbClr val="183650"/>
                </a:solidFill>
                <a:latin typeface="Trebuchet MS"/>
                <a:ea typeface="Trebuchet MS"/>
                <a:cs typeface="Trebuchet MS"/>
                <a:sym typeface="Trebuchet MS"/>
              </a:rPr>
              <a:t>Rigging oversized Cargo And Heavy Lift. </a:t>
            </a:r>
          </a:p>
        </p:txBody>
      </p:sp>
      <p:sp>
        <p:nvSpPr>
          <p:cNvPr id="9" name="TextBox 9"/>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PROJECT CARGO</a:t>
            </a:r>
          </a:p>
        </p:txBody>
      </p:sp>
      <p:sp>
        <p:nvSpPr>
          <p:cNvPr id="10" name="Freeform 10"/>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1" name="Freeform 11"/>
          <p:cNvSpPr>
            <a:spLocks noGrp="1" noRot="1" noMove="1" noResize="1" noEditPoints="1" noAdjustHandles="1" noChangeArrowheads="1" noChangeShapeType="1"/>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2" name="TextBox 12"/>
          <p:cNvSpPr txBox="1"/>
          <p:nvPr/>
        </p:nvSpPr>
        <p:spPr>
          <a:xfrm>
            <a:off x="4435828" y="3418367"/>
            <a:ext cx="2277110" cy="1963358"/>
          </a:xfrm>
          <a:prstGeom prst="rect">
            <a:avLst/>
          </a:prstGeom>
        </p:spPr>
        <p:txBody>
          <a:bodyPr lIns="0" tIns="0" rIns="0" bIns="0" rtlCol="0" anchor="t">
            <a:spAutoFit/>
          </a:bodyPr>
          <a:lstStyle/>
          <a:p>
            <a:pPr marL="244698" lvl="1" indent="-122349">
              <a:lnSpc>
                <a:spcPts val="1382"/>
              </a:lnSpc>
              <a:spcBef>
                <a:spcPct val="0"/>
              </a:spcBef>
              <a:buFont typeface="Arial"/>
              <a:buChar char="•"/>
            </a:pPr>
            <a:r>
              <a:rPr lang="en-US" sz="1133" spc="7" dirty="0">
                <a:solidFill>
                  <a:srgbClr val="183650"/>
                </a:solidFill>
                <a:latin typeface="Trebuchet MS"/>
                <a:ea typeface="Trebuchet MS"/>
                <a:cs typeface="Trebuchet MS"/>
                <a:sym typeface="Trebuchet MS"/>
              </a:rPr>
              <a:t>Special Packing.</a:t>
            </a:r>
          </a:p>
          <a:p>
            <a:pPr>
              <a:lnSpc>
                <a:spcPts val="1382"/>
              </a:lnSpc>
              <a:spcBef>
                <a:spcPct val="0"/>
              </a:spcBef>
            </a:pPr>
            <a:endParaRPr lang="en-US" sz="1133" spc="7" dirty="0">
              <a:solidFill>
                <a:srgbClr val="183650"/>
              </a:solidFill>
              <a:latin typeface="Trebuchet MS"/>
              <a:ea typeface="Trebuchet MS"/>
              <a:cs typeface="Trebuchet MS"/>
              <a:sym typeface="Trebuchet MS"/>
            </a:endParaRPr>
          </a:p>
          <a:p>
            <a:pPr marL="244698" lvl="1" indent="-122349">
              <a:lnSpc>
                <a:spcPts val="1382"/>
              </a:lnSpc>
              <a:spcBef>
                <a:spcPct val="0"/>
              </a:spcBef>
              <a:buFont typeface="Arial"/>
              <a:buChar char="•"/>
            </a:pPr>
            <a:r>
              <a:rPr lang="en-US" sz="1133" spc="7" dirty="0">
                <a:solidFill>
                  <a:srgbClr val="183650"/>
                </a:solidFill>
                <a:latin typeface="Trebuchet MS"/>
                <a:ea typeface="Trebuchet MS"/>
                <a:cs typeface="Trebuchet MS"/>
                <a:sym typeface="Trebuchet MS"/>
              </a:rPr>
              <a:t>Material Management Services.</a:t>
            </a:r>
          </a:p>
          <a:p>
            <a:pPr>
              <a:lnSpc>
                <a:spcPts val="1382"/>
              </a:lnSpc>
              <a:spcBef>
                <a:spcPct val="0"/>
              </a:spcBef>
            </a:pPr>
            <a:r>
              <a:rPr lang="en-US" sz="1133" spc="7" dirty="0">
                <a:solidFill>
                  <a:srgbClr val="183650"/>
                </a:solidFill>
                <a:latin typeface="Trebuchet MS"/>
                <a:ea typeface="Trebuchet MS"/>
                <a:cs typeface="Trebuchet MS"/>
                <a:sym typeface="Trebuchet MS"/>
              </a:rPr>
              <a:t> </a:t>
            </a:r>
          </a:p>
          <a:p>
            <a:pPr marL="244698" lvl="1" indent="-122349">
              <a:lnSpc>
                <a:spcPts val="1382"/>
              </a:lnSpc>
              <a:spcBef>
                <a:spcPct val="0"/>
              </a:spcBef>
              <a:buFont typeface="Arial"/>
              <a:buChar char="•"/>
            </a:pPr>
            <a:r>
              <a:rPr lang="en-US" sz="1133" spc="7" dirty="0">
                <a:solidFill>
                  <a:srgbClr val="183650"/>
                </a:solidFill>
                <a:latin typeface="Trebuchet MS"/>
                <a:ea typeface="Trebuchet MS"/>
                <a:cs typeface="Trebuchet MS"/>
                <a:sym typeface="Trebuchet MS"/>
              </a:rPr>
              <a:t>Transport Engineering.</a:t>
            </a:r>
          </a:p>
          <a:p>
            <a:pPr>
              <a:lnSpc>
                <a:spcPts val="1382"/>
              </a:lnSpc>
              <a:spcBef>
                <a:spcPct val="0"/>
              </a:spcBef>
            </a:pPr>
            <a:endParaRPr lang="en-US" sz="1133" spc="7" dirty="0">
              <a:solidFill>
                <a:srgbClr val="183650"/>
              </a:solidFill>
              <a:latin typeface="Trebuchet MS"/>
              <a:ea typeface="Trebuchet MS"/>
              <a:cs typeface="Trebuchet MS"/>
              <a:sym typeface="Trebuchet MS"/>
            </a:endParaRPr>
          </a:p>
          <a:p>
            <a:pPr marL="244698" lvl="1" indent="-122349">
              <a:lnSpc>
                <a:spcPts val="1382"/>
              </a:lnSpc>
              <a:spcBef>
                <a:spcPct val="0"/>
              </a:spcBef>
              <a:buFont typeface="Arial"/>
              <a:buChar char="•"/>
            </a:pPr>
            <a:r>
              <a:rPr lang="en-US" sz="1133" spc="7" dirty="0">
                <a:solidFill>
                  <a:srgbClr val="183650"/>
                </a:solidFill>
                <a:latin typeface="Trebuchet MS"/>
                <a:ea typeface="Trebuchet MS"/>
                <a:cs typeface="Trebuchet MS"/>
                <a:sym typeface="Trebuchet MS"/>
              </a:rPr>
              <a:t>Installation Of </a:t>
            </a:r>
            <a:r>
              <a:rPr lang="en-US" sz="1133" spc="7" dirty="0" err="1">
                <a:solidFill>
                  <a:srgbClr val="183650"/>
                </a:solidFill>
                <a:latin typeface="Trebuchet MS"/>
                <a:ea typeface="Trebuchet MS"/>
                <a:cs typeface="Trebuchet MS"/>
                <a:sym typeface="Trebuchet MS"/>
              </a:rPr>
              <a:t>Equipments</a:t>
            </a:r>
            <a:r>
              <a:rPr lang="en-US" sz="1133" spc="7" dirty="0">
                <a:solidFill>
                  <a:srgbClr val="183650"/>
                </a:solidFill>
                <a:latin typeface="Trebuchet MS"/>
                <a:ea typeface="Trebuchet MS"/>
                <a:cs typeface="Trebuchet MS"/>
                <a:sym typeface="Trebuchet MS"/>
              </a:rPr>
              <a:t>.</a:t>
            </a:r>
          </a:p>
          <a:p>
            <a:pPr>
              <a:lnSpc>
                <a:spcPts val="1382"/>
              </a:lnSpc>
              <a:spcBef>
                <a:spcPct val="0"/>
              </a:spcBef>
            </a:pPr>
            <a:endParaRPr lang="en-US" sz="1133" spc="7" dirty="0">
              <a:solidFill>
                <a:srgbClr val="183650"/>
              </a:solidFill>
              <a:latin typeface="Trebuchet MS"/>
              <a:ea typeface="Trebuchet MS"/>
              <a:cs typeface="Trebuchet MS"/>
              <a:sym typeface="Trebuchet MS"/>
            </a:endParaRPr>
          </a:p>
          <a:p>
            <a:pPr marL="244698" lvl="1" indent="-122349">
              <a:lnSpc>
                <a:spcPts val="1382"/>
              </a:lnSpc>
              <a:spcBef>
                <a:spcPct val="0"/>
              </a:spcBef>
              <a:buFont typeface="Arial"/>
              <a:buChar char="•"/>
            </a:pPr>
            <a:r>
              <a:rPr lang="en-US" sz="1133" spc="7" dirty="0">
                <a:solidFill>
                  <a:srgbClr val="183650"/>
                </a:solidFill>
                <a:latin typeface="Trebuchet MS"/>
                <a:ea typeface="Trebuchet MS"/>
                <a:cs typeface="Trebuchet MS"/>
                <a:sym typeface="Trebuchet MS"/>
              </a:rPr>
              <a:t>Operational Tracking System. </a:t>
            </a:r>
          </a:p>
          <a:p>
            <a:pPr>
              <a:lnSpc>
                <a:spcPts val="1382"/>
              </a:lnSpc>
              <a:spcBef>
                <a:spcPct val="0"/>
              </a:spcBef>
            </a:pPr>
            <a:endParaRPr lang="en-US" sz="1133" spc="7" dirty="0">
              <a:solidFill>
                <a:srgbClr val="183650"/>
              </a:solidFill>
              <a:latin typeface="Trebuchet MS"/>
              <a:ea typeface="Trebuchet MS"/>
              <a:cs typeface="Trebuchet MS"/>
              <a:sym typeface="Trebuchet MS"/>
            </a:endParaRPr>
          </a:p>
          <a:p>
            <a:pPr marL="244698" lvl="1" indent="-122349">
              <a:lnSpc>
                <a:spcPts val="1382"/>
              </a:lnSpc>
              <a:spcBef>
                <a:spcPct val="0"/>
              </a:spcBef>
              <a:buFont typeface="Arial"/>
              <a:buChar char="•"/>
            </a:pPr>
            <a:r>
              <a:rPr lang="en-US" sz="1133" spc="7" dirty="0">
                <a:solidFill>
                  <a:srgbClr val="183650"/>
                </a:solidFill>
                <a:latin typeface="Trebuchet MS"/>
                <a:ea typeface="Trebuchet MS"/>
                <a:cs typeface="Trebuchet MS"/>
                <a:sym typeface="Trebuchet MS"/>
              </a:rPr>
              <a:t>Customs Brokerage Services. </a:t>
            </a:r>
          </a:p>
        </p:txBody>
      </p:sp>
      <p:sp>
        <p:nvSpPr>
          <p:cNvPr id="13" name="TextBox 13">
            <a:extLst>
              <a:ext uri="{FF2B5EF4-FFF2-40B4-BE49-F238E27FC236}">
                <a16:creationId xmlns:a16="http://schemas.microsoft.com/office/drawing/2014/main" id="{DBF545C2-7A4B-08FE-8E78-CD81465B6295}"/>
              </a:ext>
            </a:extLst>
          </p:cNvPr>
          <p:cNvSpPr txBox="1"/>
          <p:nvPr/>
        </p:nvSpPr>
        <p:spPr>
          <a:xfrm>
            <a:off x="11488071" y="6153150"/>
            <a:ext cx="137859" cy="180370"/>
          </a:xfrm>
          <a:prstGeom prst="rect">
            <a:avLst/>
          </a:prstGeom>
        </p:spPr>
        <p:txBody>
          <a:bodyPr wrap="none" lIns="0" tIns="0" rIns="0" bIns="0" rtlCol="0" anchor="t">
            <a:spAutoFit/>
          </a:bodyPr>
          <a:lstStyle/>
          <a:p>
            <a:pPr algn="ctr">
              <a:lnSpc>
                <a:spcPts val="1493"/>
              </a:lnSpc>
              <a:spcBef>
                <a:spcPct val="0"/>
              </a:spcBef>
            </a:pPr>
            <a:r>
              <a:rPr lang="en-US" sz="1066" dirty="0">
                <a:solidFill>
                  <a:srgbClr val="FFFFFF"/>
                </a:solidFill>
                <a:latin typeface="Montserrat 1"/>
                <a:ea typeface="Montserrat 1"/>
                <a:cs typeface="Montserrat 1"/>
                <a:sym typeface="Montserrat 1"/>
              </a:rPr>
              <a:t>79</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 name="Group 4"/>
          <p:cNvGrpSpPr>
            <a:grpSpLocks noGrp="1" noUngrp="1" noRot="1" noMove="1" noResize="1"/>
          </p:cNvGrpSpPr>
          <p:nvPr/>
        </p:nvGrpSpPr>
        <p:grpSpPr>
          <a:xfrm>
            <a:off x="6691507" y="2104576"/>
            <a:ext cx="5017908" cy="1717486"/>
            <a:chOff x="0" y="0"/>
            <a:chExt cx="1982383" cy="678513"/>
          </a:xfrm>
        </p:grpSpPr>
        <p:sp>
          <p:nvSpPr>
            <p:cNvPr id="5" name="Freeform 5"/>
            <p:cNvSpPr>
              <a:spLocks noGrp="1" noRot="1" noMove="1" noResize="1" noEditPoints="1" noAdjustHandles="1" noChangeArrowheads="1" noChangeShapeType="1"/>
            </p:cNvSpPr>
            <p:nvPr/>
          </p:nvSpPr>
          <p:spPr>
            <a:xfrm>
              <a:off x="0" y="0"/>
              <a:ext cx="1982383" cy="678513"/>
            </a:xfrm>
            <a:custGeom>
              <a:avLst/>
              <a:gdLst/>
              <a:ahLst/>
              <a:cxnLst/>
              <a:rect l="l" t="t" r="r" b="b"/>
              <a:pathLst>
                <a:path w="1982383" h="678513">
                  <a:moveTo>
                    <a:pt x="0" y="0"/>
                  </a:moveTo>
                  <a:lnTo>
                    <a:pt x="1982383" y="0"/>
                  </a:lnTo>
                  <a:lnTo>
                    <a:pt x="1982383" y="678513"/>
                  </a:lnTo>
                  <a:lnTo>
                    <a:pt x="0" y="678513"/>
                  </a:lnTo>
                  <a:close/>
                </a:path>
              </a:pathLst>
            </a:custGeom>
            <a:solidFill>
              <a:srgbClr val="FFFFFF"/>
            </a:soli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28575"/>
              <a:ext cx="1982383" cy="707088"/>
            </a:xfrm>
            <a:prstGeom prst="rect">
              <a:avLst/>
            </a:prstGeom>
          </p:spPr>
          <p:txBody>
            <a:bodyPr lIns="33867" tIns="33867" rIns="33867" bIns="33867" rtlCol="0" anchor="ctr"/>
            <a:lstStyle/>
            <a:p>
              <a:pPr algn="ctr">
                <a:lnSpc>
                  <a:spcPts val="1261"/>
                </a:lnSpc>
              </a:pPr>
              <a:endParaRPr sz="1200"/>
            </a:p>
          </p:txBody>
        </p:sp>
      </p:grpSp>
      <p:sp>
        <p:nvSpPr>
          <p:cNvPr id="7" name="Freeform 7"/>
          <p:cNvSpPr/>
          <p:nvPr/>
        </p:nvSpPr>
        <p:spPr>
          <a:xfrm>
            <a:off x="0" y="4303834"/>
            <a:ext cx="12192883" cy="2554203"/>
          </a:xfrm>
          <a:custGeom>
            <a:avLst/>
            <a:gdLst/>
            <a:ahLst/>
            <a:cxnLst/>
            <a:rect l="l" t="t" r="r" b="b"/>
            <a:pathLst>
              <a:path w="18289324" h="3831305">
                <a:moveTo>
                  <a:pt x="0" y="0"/>
                </a:moveTo>
                <a:lnTo>
                  <a:pt x="18289324" y="0"/>
                </a:lnTo>
                <a:lnTo>
                  <a:pt x="18289324" y="3831305"/>
                </a:lnTo>
                <a:lnTo>
                  <a:pt x="0" y="3831305"/>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1341141" y="1730349"/>
            <a:ext cx="3608727" cy="213264"/>
          </a:xfrm>
          <a:prstGeom prst="rect">
            <a:avLst/>
          </a:prstGeom>
        </p:spPr>
        <p:txBody>
          <a:bodyPr lIns="0" tIns="0" rIns="0" bIns="0" rtlCol="0" anchor="t">
            <a:spAutoFit/>
          </a:bodyPr>
          <a:lstStyle/>
          <a:p>
            <a:pPr>
              <a:lnSpc>
                <a:spcPts val="1773"/>
              </a:lnSpc>
            </a:pPr>
            <a:r>
              <a:rPr lang="en-US" sz="1266" b="1" spc="7" dirty="0">
                <a:solidFill>
                  <a:srgbClr val="5BC2E7"/>
                </a:solidFill>
                <a:latin typeface="Montserrat 1 Bold"/>
                <a:ea typeface="Montserrat 1 Bold"/>
                <a:cs typeface="Montserrat 1 Bold"/>
                <a:sym typeface="Montserrat 1 Bold"/>
              </a:rPr>
              <a:t>Chartering</a:t>
            </a:r>
          </a:p>
        </p:txBody>
      </p:sp>
      <p:grpSp>
        <p:nvGrpSpPr>
          <p:cNvPr id="9" name="Group 9"/>
          <p:cNvGrpSpPr>
            <a:grpSpLocks noGrp="1" noUngrp="1" noRot="1" noMove="1" noResize="1"/>
          </p:cNvGrpSpPr>
          <p:nvPr/>
        </p:nvGrpSpPr>
        <p:grpSpPr>
          <a:xfrm>
            <a:off x="883" y="4585438"/>
            <a:ext cx="12192000" cy="2283336"/>
            <a:chOff x="0" y="0"/>
            <a:chExt cx="4816593" cy="902059"/>
          </a:xfrm>
        </p:grpSpPr>
        <p:sp>
          <p:nvSpPr>
            <p:cNvPr id="10" name="Freeform 10"/>
            <p:cNvSpPr>
              <a:spLocks noGrp="1" noRot="1" noMove="1" noResize="1" noEditPoints="1" noAdjustHandles="1" noChangeArrowheads="1" noChangeShapeType="1"/>
            </p:cNvSpPr>
            <p:nvPr/>
          </p:nvSpPr>
          <p:spPr>
            <a:xfrm>
              <a:off x="0" y="0"/>
              <a:ext cx="4816592" cy="902059"/>
            </a:xfrm>
            <a:custGeom>
              <a:avLst/>
              <a:gdLst/>
              <a:ahLst/>
              <a:cxnLst/>
              <a:rect l="l" t="t" r="r" b="b"/>
              <a:pathLst>
                <a:path w="4816592" h="902059">
                  <a:moveTo>
                    <a:pt x="0" y="0"/>
                  </a:moveTo>
                  <a:lnTo>
                    <a:pt x="4816592" y="0"/>
                  </a:lnTo>
                  <a:lnTo>
                    <a:pt x="4816592" y="902059"/>
                  </a:lnTo>
                  <a:lnTo>
                    <a:pt x="0" y="902059"/>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b="1"/>
            </a:p>
          </p:txBody>
        </p:sp>
        <p:sp>
          <p:nvSpPr>
            <p:cNvPr id="11" name="TextBox 11"/>
            <p:cNvSpPr txBox="1">
              <a:spLocks noGrp="1" noRot="1" noMove="1" noResize="1" noEditPoints="1" noAdjustHandles="1" noChangeArrowheads="1" noChangeShapeType="1"/>
            </p:cNvSpPr>
            <p:nvPr/>
          </p:nvSpPr>
          <p:spPr>
            <a:xfrm>
              <a:off x="0" y="-38100"/>
              <a:ext cx="4816593" cy="940159"/>
            </a:xfrm>
            <a:prstGeom prst="rect">
              <a:avLst/>
            </a:prstGeom>
          </p:spPr>
          <p:txBody>
            <a:bodyPr lIns="33867" tIns="33867" rIns="33867" bIns="33867" rtlCol="0" anchor="ctr"/>
            <a:lstStyle/>
            <a:p>
              <a:pPr algn="ctr">
                <a:lnSpc>
                  <a:spcPts val="1400"/>
                </a:lnSpc>
              </a:pPr>
              <a:endParaRPr sz="1200" b="1"/>
            </a:p>
          </p:txBody>
        </p:sp>
      </p:grpSp>
      <p:sp>
        <p:nvSpPr>
          <p:cNvPr id="12" name="TextBox 12"/>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PROJECT CARGO</a:t>
            </a:r>
          </a:p>
        </p:txBody>
      </p:sp>
      <p:sp>
        <p:nvSpPr>
          <p:cNvPr id="13" name="TextBox 13"/>
          <p:cNvSpPr txBox="1"/>
          <p:nvPr/>
        </p:nvSpPr>
        <p:spPr>
          <a:xfrm>
            <a:off x="1341141" y="1232532"/>
            <a:ext cx="4524006"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CORE PRODUCTS</a:t>
            </a:r>
          </a:p>
        </p:txBody>
      </p:sp>
      <p:sp>
        <p:nvSpPr>
          <p:cNvPr id="14" name="TextBox 14"/>
          <p:cNvSpPr txBox="1"/>
          <p:nvPr/>
        </p:nvSpPr>
        <p:spPr>
          <a:xfrm>
            <a:off x="6918908" y="2225413"/>
            <a:ext cx="3608727" cy="210442"/>
          </a:xfrm>
          <a:prstGeom prst="rect">
            <a:avLst/>
          </a:prstGeom>
        </p:spPr>
        <p:txBody>
          <a:bodyPr lIns="0" tIns="0" rIns="0" bIns="0" rtlCol="0" anchor="t">
            <a:spAutoFit/>
          </a:bodyPr>
          <a:lstStyle/>
          <a:p>
            <a:pPr>
              <a:lnSpc>
                <a:spcPts val="1773"/>
              </a:lnSpc>
            </a:pPr>
            <a:r>
              <a:rPr lang="en-US" sz="1267" b="1" spc="7">
                <a:solidFill>
                  <a:srgbClr val="183650"/>
                </a:solidFill>
                <a:latin typeface="Trebuchet MS Bold"/>
                <a:ea typeface="Trebuchet MS Bold"/>
                <a:cs typeface="Trebuchet MS Bold"/>
                <a:sym typeface="Trebuchet MS Bold"/>
              </a:rPr>
              <a:t>BENEFITS</a:t>
            </a:r>
          </a:p>
        </p:txBody>
      </p:sp>
      <p:sp>
        <p:nvSpPr>
          <p:cNvPr id="15" name="TextBox 15"/>
          <p:cNvSpPr txBox="1"/>
          <p:nvPr/>
        </p:nvSpPr>
        <p:spPr>
          <a:xfrm>
            <a:off x="1249039" y="2263514"/>
            <a:ext cx="4227335" cy="1538883"/>
          </a:xfrm>
          <a:prstGeom prst="rect">
            <a:avLst/>
          </a:prstGeom>
        </p:spPr>
        <p:txBody>
          <a:bodyPr lIns="0" tIns="0" rIns="0" bIns="0" rtlCol="0" anchor="t">
            <a:spAutoFit/>
          </a:bodyPr>
          <a:lstStyle/>
          <a:p>
            <a:pPr marL="244698" lvl="1" indent="-122349" algn="just">
              <a:lnSpc>
                <a:spcPts val="1178"/>
              </a:lnSpc>
              <a:buFont typeface="Arial"/>
              <a:buChar char="•"/>
            </a:pPr>
            <a:r>
              <a:rPr lang="en-US" sz="1133">
                <a:solidFill>
                  <a:srgbClr val="183650"/>
                </a:solidFill>
                <a:latin typeface="Trebuchet MS"/>
                <a:ea typeface="Trebuchet MS"/>
                <a:cs typeface="Trebuchet MS"/>
                <a:sym typeface="Trebuchet MS"/>
              </a:rPr>
              <a:t>Identifying Suitable Vessel, Aircraft and Rail Cars types based on Customer &amp; Cargo Requirements.</a:t>
            </a:r>
          </a:p>
          <a:p>
            <a:pPr algn="just">
              <a:lnSpc>
                <a:spcPts val="1178"/>
              </a:lnSpc>
            </a:pPr>
            <a:endParaRPr lang="en-US" sz="1133">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a:solidFill>
                  <a:srgbClr val="183650"/>
                </a:solidFill>
                <a:latin typeface="Trebuchet MS"/>
                <a:ea typeface="Trebuchet MS"/>
                <a:cs typeface="Trebuchet MS"/>
                <a:sym typeface="Trebuchet MS"/>
              </a:rPr>
              <a:t>Technical Support with Tailor-Made Loading and Stowage Plans, Lifting &amp; Lashing Calculations.</a:t>
            </a:r>
          </a:p>
          <a:p>
            <a:pPr algn="just">
              <a:lnSpc>
                <a:spcPts val="1178"/>
              </a:lnSpc>
            </a:pPr>
            <a:endParaRPr lang="en-US" sz="1133">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a:solidFill>
                  <a:srgbClr val="183650"/>
                </a:solidFill>
                <a:latin typeface="Trebuchet MS"/>
                <a:ea typeface="Trebuchet MS"/>
                <a:cs typeface="Trebuchet MS"/>
                <a:sym typeface="Trebuchet MS"/>
              </a:rPr>
              <a:t>Voyage / Journey Management &amp; Post Fixing Support.</a:t>
            </a:r>
          </a:p>
          <a:p>
            <a:pPr algn="just">
              <a:lnSpc>
                <a:spcPts val="1178"/>
              </a:lnSpc>
            </a:pPr>
            <a:endParaRPr lang="en-US" sz="1133">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a:solidFill>
                  <a:srgbClr val="183650"/>
                </a:solidFill>
                <a:latin typeface="Trebuchet MS"/>
                <a:ea typeface="Trebuchet MS"/>
                <a:cs typeface="Trebuchet MS"/>
                <a:sym typeface="Trebuchet MS"/>
              </a:rPr>
              <a:t>Risk Mitigation through Due Diligence and Compliance Review of the Carrier Portfolio.</a:t>
            </a:r>
          </a:p>
        </p:txBody>
      </p:sp>
      <p:sp>
        <p:nvSpPr>
          <p:cNvPr id="16" name="TextBox 16"/>
          <p:cNvSpPr txBox="1"/>
          <p:nvPr/>
        </p:nvSpPr>
        <p:spPr>
          <a:xfrm>
            <a:off x="6841527" y="2664203"/>
            <a:ext cx="4717868" cy="923330"/>
          </a:xfrm>
          <a:prstGeom prst="rect">
            <a:avLst/>
          </a:prstGeom>
        </p:spPr>
        <p:txBody>
          <a:bodyPr lIns="0" tIns="0" rIns="0" bIns="0" rtlCol="0" anchor="t">
            <a:spAutoFit/>
          </a:bodyPr>
          <a:lstStyle/>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Global coverage with presence in strategic core locations.</a:t>
            </a:r>
          </a:p>
          <a:p>
            <a:pPr>
              <a:lnSpc>
                <a:spcPts val="1178"/>
              </a:lnSpc>
            </a:pPr>
            <a:endParaRPr lang="en-US" sz="1133">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Full and real-time visibility across time zones.</a:t>
            </a:r>
          </a:p>
          <a:p>
            <a:pPr>
              <a:lnSpc>
                <a:spcPts val="1178"/>
              </a:lnSpc>
            </a:pPr>
            <a:endParaRPr lang="en-US" sz="1133">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Experts in charter contract management, optimization, and technical solutions.</a:t>
            </a:r>
          </a:p>
        </p:txBody>
      </p:sp>
      <p:sp>
        <p:nvSpPr>
          <p:cNvPr id="17" name="TextBox 13">
            <a:extLst>
              <a:ext uri="{FF2B5EF4-FFF2-40B4-BE49-F238E27FC236}">
                <a16:creationId xmlns:a16="http://schemas.microsoft.com/office/drawing/2014/main" id="{CBABBE70-FAE9-56BD-855D-7A1E4C2A8557}"/>
              </a:ext>
            </a:extLst>
          </p:cNvPr>
          <p:cNvSpPr txBox="1"/>
          <p:nvPr/>
        </p:nvSpPr>
        <p:spPr>
          <a:xfrm>
            <a:off x="11488071" y="6153150"/>
            <a:ext cx="137859" cy="180370"/>
          </a:xfrm>
          <a:prstGeom prst="rect">
            <a:avLst/>
          </a:prstGeom>
        </p:spPr>
        <p:txBody>
          <a:bodyPr wrap="none" lIns="0" tIns="0" rIns="0" bIns="0" rtlCol="0" anchor="t">
            <a:spAutoFit/>
          </a:bodyPr>
          <a:lstStyle/>
          <a:p>
            <a:pPr algn="ctr">
              <a:lnSpc>
                <a:spcPts val="1493"/>
              </a:lnSpc>
              <a:spcBef>
                <a:spcPct val="0"/>
              </a:spcBef>
            </a:pPr>
            <a:r>
              <a:rPr lang="en-US" sz="1066" dirty="0">
                <a:solidFill>
                  <a:srgbClr val="FFFFFF"/>
                </a:solidFill>
                <a:latin typeface="Montserrat 1"/>
                <a:ea typeface="Montserrat 1"/>
                <a:cs typeface="Montserrat 1"/>
                <a:sym typeface="Montserrat 1"/>
              </a:rPr>
              <a:t>80</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742470" y="3311039"/>
            <a:ext cx="4814693" cy="2739067"/>
            <a:chOff x="0" y="0"/>
            <a:chExt cx="1902101" cy="1082101"/>
          </a:xfrm>
        </p:grpSpPr>
        <p:sp>
          <p:nvSpPr>
            <p:cNvPr id="3" name="Freeform 3"/>
            <p:cNvSpPr/>
            <p:nvPr/>
          </p:nvSpPr>
          <p:spPr>
            <a:xfrm>
              <a:off x="0" y="0"/>
              <a:ext cx="1902101" cy="1082101"/>
            </a:xfrm>
            <a:custGeom>
              <a:avLst/>
              <a:gdLst/>
              <a:ahLst/>
              <a:cxnLst/>
              <a:rect l="l" t="t" r="r" b="b"/>
              <a:pathLst>
                <a:path w="1902101" h="1082101">
                  <a:moveTo>
                    <a:pt x="0" y="0"/>
                  </a:moveTo>
                  <a:lnTo>
                    <a:pt x="1902101" y="0"/>
                  </a:lnTo>
                  <a:lnTo>
                    <a:pt x="1902101" y="1082101"/>
                  </a:lnTo>
                  <a:lnTo>
                    <a:pt x="0" y="1082101"/>
                  </a:lnTo>
                  <a:close/>
                </a:path>
              </a:pathLst>
            </a:custGeom>
            <a:solidFill>
              <a:srgbClr val="FFFFFF"/>
            </a:solidFill>
          </p:spPr>
          <p:txBody>
            <a:bodyPr/>
            <a:lstStyle/>
            <a:p>
              <a:endParaRPr lang="en-US" sz="1200"/>
            </a:p>
          </p:txBody>
        </p:sp>
        <p:sp>
          <p:nvSpPr>
            <p:cNvPr id="4" name="TextBox 4"/>
            <p:cNvSpPr txBox="1"/>
            <p:nvPr/>
          </p:nvSpPr>
          <p:spPr>
            <a:xfrm>
              <a:off x="0" y="-28575"/>
              <a:ext cx="1902101" cy="1110676"/>
            </a:xfrm>
            <a:prstGeom prst="rect">
              <a:avLst/>
            </a:prstGeom>
          </p:spPr>
          <p:txBody>
            <a:bodyPr lIns="33867" tIns="33867" rIns="33867" bIns="33867" rtlCol="0" anchor="ctr"/>
            <a:lstStyle/>
            <a:p>
              <a:pPr algn="ctr">
                <a:lnSpc>
                  <a:spcPts val="1261"/>
                </a:lnSpc>
              </a:pPr>
              <a:endParaRPr sz="1200"/>
            </a:p>
          </p:txBody>
        </p:sp>
      </p:grpSp>
      <p:sp>
        <p:nvSpPr>
          <p:cNvPr id="5" name="TextBox 5"/>
          <p:cNvSpPr txBox="1"/>
          <p:nvPr/>
        </p:nvSpPr>
        <p:spPr>
          <a:xfrm>
            <a:off x="6993031" y="3514240"/>
            <a:ext cx="3608727" cy="198837"/>
          </a:xfrm>
          <a:prstGeom prst="rect">
            <a:avLst/>
          </a:prstGeom>
        </p:spPr>
        <p:txBody>
          <a:bodyPr lIns="0" tIns="0" rIns="0" bIns="0" rtlCol="0" anchor="t">
            <a:spAutoFit/>
          </a:bodyPr>
          <a:lstStyle/>
          <a:p>
            <a:pPr>
              <a:lnSpc>
                <a:spcPts val="1680"/>
              </a:lnSpc>
            </a:pPr>
            <a:r>
              <a:rPr lang="en-US" sz="1200" b="1" spc="7">
                <a:solidFill>
                  <a:srgbClr val="183650"/>
                </a:solidFill>
                <a:latin typeface="Trebuchet MS Bold"/>
                <a:ea typeface="Trebuchet MS Bold"/>
                <a:cs typeface="Trebuchet MS Bold"/>
                <a:sym typeface="Trebuchet MS Bold"/>
              </a:rPr>
              <a:t>BENEFITS</a:t>
            </a:r>
          </a:p>
        </p:txBody>
      </p:sp>
      <p:sp>
        <p:nvSpPr>
          <p:cNvPr id="6" name="TextBox 6"/>
          <p:cNvSpPr txBox="1"/>
          <p:nvPr/>
        </p:nvSpPr>
        <p:spPr>
          <a:xfrm>
            <a:off x="6992609" y="1787887"/>
            <a:ext cx="3608727" cy="213264"/>
          </a:xfrm>
          <a:prstGeom prst="rect">
            <a:avLst/>
          </a:prstGeom>
        </p:spPr>
        <p:txBody>
          <a:bodyPr lIns="0" tIns="0" rIns="0" bIns="0" rtlCol="0" anchor="t">
            <a:spAutoFit/>
          </a:bodyPr>
          <a:lstStyle/>
          <a:p>
            <a:pPr>
              <a:lnSpc>
                <a:spcPts val="1773"/>
              </a:lnSpc>
            </a:pPr>
            <a:r>
              <a:rPr lang="en-US" sz="1266" b="1">
                <a:solidFill>
                  <a:srgbClr val="5BC2E7"/>
                </a:solidFill>
                <a:latin typeface="Montserrat 1 Bold"/>
                <a:ea typeface="Montserrat 1 Bold"/>
                <a:cs typeface="Montserrat 1 Bold"/>
                <a:sym typeface="Montserrat 1 Bold"/>
              </a:rPr>
              <a:t>Engineering</a:t>
            </a:r>
          </a:p>
        </p:txBody>
      </p:sp>
      <p:sp>
        <p:nvSpPr>
          <p:cNvPr id="7" name="TextBox 7"/>
          <p:cNvSpPr txBox="1"/>
          <p:nvPr/>
        </p:nvSpPr>
        <p:spPr>
          <a:xfrm>
            <a:off x="6895678" y="3890159"/>
            <a:ext cx="3608727" cy="2000548"/>
          </a:xfrm>
          <a:prstGeom prst="rect">
            <a:avLst/>
          </a:prstGeom>
        </p:spPr>
        <p:txBody>
          <a:bodyPr wrap="square" lIns="0" tIns="0" rIns="0" bIns="0" rtlCol="0" anchor="t">
            <a:spAutoFit/>
          </a:bodyPr>
          <a:lstStyle/>
          <a:p>
            <a:pPr marL="244698" lvl="1" indent="-122349" algn="just">
              <a:lnSpc>
                <a:spcPts val="1178"/>
              </a:lnSpc>
              <a:buFont typeface="Arial"/>
              <a:buChar char="•"/>
            </a:pPr>
            <a:r>
              <a:rPr lang="en-US" sz="1133" dirty="0">
                <a:solidFill>
                  <a:srgbClr val="183650"/>
                </a:solidFill>
                <a:latin typeface="Trebuchet MS"/>
                <a:ea typeface="Trebuchet MS"/>
                <a:cs typeface="Trebuchet MS"/>
                <a:sym typeface="Trebuchet MS"/>
              </a:rPr>
              <a:t>3d model simulation of operations.</a:t>
            </a:r>
          </a:p>
          <a:p>
            <a:pPr algn="just">
              <a:lnSpc>
                <a:spcPts val="1178"/>
              </a:lnSpc>
            </a:pPr>
            <a:endParaRPr lang="en-US" sz="1133" dirty="0">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dirty="0">
                <a:solidFill>
                  <a:srgbClr val="183650"/>
                </a:solidFill>
                <a:latin typeface="Trebuchet MS"/>
                <a:ea typeface="Trebuchet MS"/>
                <a:cs typeface="Trebuchet MS"/>
                <a:sym typeface="Trebuchet MS"/>
              </a:rPr>
              <a:t>Consulting services on equipment design.</a:t>
            </a:r>
          </a:p>
          <a:p>
            <a:pPr algn="just">
              <a:lnSpc>
                <a:spcPts val="1178"/>
              </a:lnSpc>
            </a:pPr>
            <a:endParaRPr lang="en-US" sz="1133" dirty="0">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dirty="0">
                <a:solidFill>
                  <a:srgbClr val="183650"/>
                </a:solidFill>
                <a:latin typeface="Trebuchet MS"/>
                <a:ea typeface="Trebuchet MS"/>
                <a:cs typeface="Trebuchet MS"/>
                <a:sym typeface="Trebuchet MS"/>
              </a:rPr>
              <a:t>Verification of all third-party equipment operations/calculations &amp; documentations.</a:t>
            </a:r>
          </a:p>
          <a:p>
            <a:pPr algn="just">
              <a:lnSpc>
                <a:spcPts val="1178"/>
              </a:lnSpc>
            </a:pPr>
            <a:endParaRPr lang="en-US" sz="1133" dirty="0">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dirty="0">
                <a:solidFill>
                  <a:srgbClr val="183650"/>
                </a:solidFill>
                <a:latin typeface="Trebuchet MS"/>
                <a:ea typeface="Trebuchet MS"/>
                <a:cs typeface="Trebuchet MS"/>
                <a:sym typeface="Trebuchet MS"/>
              </a:rPr>
              <a:t>Design, manufacturing, and testing of handling and</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lifting equipment.</a:t>
            </a:r>
          </a:p>
          <a:p>
            <a:pPr algn="just">
              <a:lnSpc>
                <a:spcPts val="1178"/>
              </a:lnSpc>
            </a:pPr>
            <a:endParaRPr lang="en-US" sz="1133" dirty="0">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dirty="0">
                <a:solidFill>
                  <a:srgbClr val="183650"/>
                </a:solidFill>
                <a:latin typeface="Trebuchet MS"/>
                <a:ea typeface="Trebuchet MS"/>
                <a:cs typeface="Trebuchet MS"/>
                <a:sym typeface="Trebuchet MS"/>
              </a:rPr>
              <a:t>Heavy-lift concept design &amp; optimization.</a:t>
            </a:r>
          </a:p>
          <a:p>
            <a:pPr algn="just">
              <a:lnSpc>
                <a:spcPts val="1178"/>
              </a:lnSpc>
            </a:pPr>
            <a:endParaRPr lang="en-US" sz="1133" dirty="0">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dirty="0">
                <a:solidFill>
                  <a:srgbClr val="183650"/>
                </a:solidFill>
                <a:latin typeface="Trebuchet MS"/>
                <a:ea typeface="Trebuchet MS"/>
                <a:cs typeface="Trebuchet MS"/>
                <a:sym typeface="Trebuchet MS"/>
              </a:rPr>
              <a:t>Lower risk exposure to cargo damage.</a:t>
            </a:r>
          </a:p>
        </p:txBody>
      </p:sp>
      <p:sp>
        <p:nvSpPr>
          <p:cNvPr id="8" name="TextBox 8"/>
          <p:cNvSpPr txBox="1"/>
          <p:nvPr/>
        </p:nvSpPr>
        <p:spPr>
          <a:xfrm>
            <a:off x="6992610" y="1337582"/>
            <a:ext cx="4524006" cy="354969"/>
          </a:xfrm>
          <a:prstGeom prst="rect">
            <a:avLst/>
          </a:prstGeom>
        </p:spPr>
        <p:txBody>
          <a:bodyPr lIns="0" tIns="0" rIns="0" bIns="0" rtlCol="0" anchor="t">
            <a:spAutoFit/>
          </a:bodyPr>
          <a:lstStyle/>
          <a:p>
            <a:pPr>
              <a:lnSpc>
                <a:spcPts val="2880"/>
              </a:lnSpc>
            </a:pPr>
            <a:r>
              <a:rPr lang="en-US" sz="2400" b="1" dirty="0">
                <a:solidFill>
                  <a:srgbClr val="183650"/>
                </a:solidFill>
                <a:latin typeface="Montserrat 2 Bold"/>
                <a:ea typeface="Montserrat 2 Bold"/>
                <a:cs typeface="Montserrat 2 Bold"/>
                <a:sym typeface="Montserrat 2 Bold"/>
              </a:rPr>
              <a:t>CORE PRODUCTS</a:t>
            </a:r>
          </a:p>
        </p:txBody>
      </p:sp>
      <p:sp>
        <p:nvSpPr>
          <p:cNvPr id="9" name="Freeform 9"/>
          <p:cNvSpPr/>
          <p:nvPr/>
        </p:nvSpPr>
        <p:spPr>
          <a:xfrm>
            <a:off x="0" y="0"/>
            <a:ext cx="6103227" cy="6857225"/>
          </a:xfrm>
          <a:custGeom>
            <a:avLst/>
            <a:gdLst/>
            <a:ahLst/>
            <a:cxnLst/>
            <a:rect l="l" t="t" r="r" b="b"/>
            <a:pathLst>
              <a:path w="9154840" h="10285837">
                <a:moveTo>
                  <a:pt x="0" y="0"/>
                </a:moveTo>
                <a:lnTo>
                  <a:pt x="9154840" y="0"/>
                </a:lnTo>
                <a:lnTo>
                  <a:pt x="9154840" y="10285837"/>
                </a:lnTo>
                <a:lnTo>
                  <a:pt x="0" y="10285837"/>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0" name="Group 10"/>
          <p:cNvGrpSpPr>
            <a:grpSpLocks noGrp="1" noUngrp="1" noRot="1" noMove="1" noResize="1"/>
          </p:cNvGrpSpPr>
          <p:nvPr/>
        </p:nvGrpSpPr>
        <p:grpSpPr>
          <a:xfrm>
            <a:off x="0" y="0"/>
            <a:ext cx="6103227" cy="6866266"/>
            <a:chOff x="0" y="0"/>
            <a:chExt cx="2411151" cy="2712599"/>
          </a:xfrm>
        </p:grpSpPr>
        <p:sp>
          <p:nvSpPr>
            <p:cNvPr id="11" name="Freeform 11"/>
            <p:cNvSpPr>
              <a:spLocks noGrp="1" noRot="1" noMove="1" noResize="1" noEditPoints="1" noAdjustHandles="1" noChangeArrowheads="1" noChangeShapeType="1"/>
            </p:cNvSpPr>
            <p:nvPr/>
          </p:nvSpPr>
          <p:spPr>
            <a:xfrm>
              <a:off x="0" y="0"/>
              <a:ext cx="2411151" cy="2712599"/>
            </a:xfrm>
            <a:custGeom>
              <a:avLst/>
              <a:gdLst/>
              <a:ahLst/>
              <a:cxnLst/>
              <a:rect l="l" t="t" r="r" b="b"/>
              <a:pathLst>
                <a:path w="2411151" h="2712599">
                  <a:moveTo>
                    <a:pt x="0" y="0"/>
                  </a:moveTo>
                  <a:lnTo>
                    <a:pt x="2411151" y="0"/>
                  </a:lnTo>
                  <a:lnTo>
                    <a:pt x="2411151" y="2712599"/>
                  </a:lnTo>
                  <a:lnTo>
                    <a:pt x="0" y="2712599"/>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12" name="TextBox 12"/>
            <p:cNvSpPr txBox="1">
              <a:spLocks noGrp="1" noRot="1" noMove="1" noResize="1" noEditPoints="1" noAdjustHandles="1" noChangeArrowheads="1" noChangeShapeType="1"/>
            </p:cNvSpPr>
            <p:nvPr/>
          </p:nvSpPr>
          <p:spPr>
            <a:xfrm>
              <a:off x="0" y="-38100"/>
              <a:ext cx="2411151" cy="2750699"/>
            </a:xfrm>
            <a:prstGeom prst="rect">
              <a:avLst/>
            </a:prstGeom>
          </p:spPr>
          <p:txBody>
            <a:bodyPr lIns="33867" tIns="33867" rIns="33867" bIns="33867" rtlCol="0" anchor="ctr"/>
            <a:lstStyle/>
            <a:p>
              <a:pPr algn="ctr">
                <a:lnSpc>
                  <a:spcPts val="1400"/>
                </a:lnSpc>
              </a:pPr>
              <a:endParaRPr sz="1200"/>
            </a:p>
          </p:txBody>
        </p:sp>
      </p:grpSp>
      <p:sp>
        <p:nvSpPr>
          <p:cNvPr id="13" name="TextBox 13"/>
          <p:cNvSpPr txBox="1"/>
          <p:nvPr/>
        </p:nvSpPr>
        <p:spPr>
          <a:xfrm>
            <a:off x="11399328" y="6153150"/>
            <a:ext cx="136256"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81</a:t>
            </a:r>
          </a:p>
        </p:txBody>
      </p:sp>
      <p:sp>
        <p:nvSpPr>
          <p:cNvPr id="14" name="Freeform 14"/>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5" name="TextBox 15"/>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PROJECT CARGO</a:t>
            </a:r>
          </a:p>
        </p:txBody>
      </p:sp>
      <p:sp>
        <p:nvSpPr>
          <p:cNvPr id="16" name="TextBox 16"/>
          <p:cNvSpPr txBox="1"/>
          <p:nvPr/>
        </p:nvSpPr>
        <p:spPr>
          <a:xfrm>
            <a:off x="6895678" y="2438554"/>
            <a:ext cx="4717868" cy="769441"/>
          </a:xfrm>
          <a:prstGeom prst="rect">
            <a:avLst/>
          </a:prstGeom>
        </p:spPr>
        <p:txBody>
          <a:bodyPr lIns="0" tIns="0" rIns="0" bIns="0" rtlCol="0" anchor="t">
            <a:spAutoFit/>
          </a:bodyPr>
          <a:lstStyle/>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Technical Drawings &amp; Design Studies.</a:t>
            </a:r>
          </a:p>
          <a:p>
            <a:pPr>
              <a:lnSpc>
                <a:spcPts val="1178"/>
              </a:lnSpc>
            </a:pPr>
            <a:endParaRPr lang="en-US" sz="1133">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Method Statements &amp; Calculations.</a:t>
            </a:r>
          </a:p>
          <a:p>
            <a:pPr>
              <a:lnSpc>
                <a:spcPts val="1178"/>
              </a:lnSpc>
            </a:pPr>
            <a:endParaRPr lang="en-US" sz="1133">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Feasibility Studies &amp; Route and Port Surveys.</a:t>
            </a:r>
          </a:p>
        </p:txBody>
      </p:sp>
      <p:sp>
        <p:nvSpPr>
          <p:cNvPr id="17" name="Freeform 17"/>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096000" y="0"/>
            <a:ext cx="6096000" cy="6858000"/>
          </a:xfrm>
          <a:custGeom>
            <a:avLst/>
            <a:gdLst/>
            <a:ahLst/>
            <a:cxnLst/>
            <a:rect l="l" t="t" r="r" b="b"/>
            <a:pathLst>
              <a:path w="9144000" h="10244367">
                <a:moveTo>
                  <a:pt x="0" y="0"/>
                </a:moveTo>
                <a:lnTo>
                  <a:pt x="9144000" y="0"/>
                </a:lnTo>
                <a:lnTo>
                  <a:pt x="9144000" y="10244367"/>
                </a:lnTo>
                <a:lnTo>
                  <a:pt x="0" y="10244367"/>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a:p>
        </p:txBody>
      </p:sp>
      <p:grpSp>
        <p:nvGrpSpPr>
          <p:cNvPr id="19" name="Group 3">
            <a:extLst>
              <a:ext uri="{FF2B5EF4-FFF2-40B4-BE49-F238E27FC236}">
                <a16:creationId xmlns:a16="http://schemas.microsoft.com/office/drawing/2014/main" id="{57D087B4-3CCD-15E8-3D55-6E957735F08B}"/>
              </a:ext>
            </a:extLst>
          </p:cNvPr>
          <p:cNvGrpSpPr/>
          <p:nvPr/>
        </p:nvGrpSpPr>
        <p:grpSpPr>
          <a:xfrm>
            <a:off x="6096000" y="0"/>
            <a:ext cx="6096000" cy="6858000"/>
            <a:chOff x="0" y="0"/>
            <a:chExt cx="4816593" cy="2709333"/>
          </a:xfrm>
        </p:grpSpPr>
        <p:sp>
          <p:nvSpPr>
            <p:cNvPr id="20" name="Freeform 4">
              <a:extLst>
                <a:ext uri="{FF2B5EF4-FFF2-40B4-BE49-F238E27FC236}">
                  <a16:creationId xmlns:a16="http://schemas.microsoft.com/office/drawing/2014/main" id="{D803A5BE-B72F-2632-FD47-B98D30DFE296}"/>
                </a:ext>
              </a:extLst>
            </p:cNvPr>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21" name="TextBox 5">
              <a:extLst>
                <a:ext uri="{FF2B5EF4-FFF2-40B4-BE49-F238E27FC236}">
                  <a16:creationId xmlns:a16="http://schemas.microsoft.com/office/drawing/2014/main" id="{B622887E-8E57-13FB-4A51-89FB777E9168}"/>
                </a:ext>
              </a:extLst>
            </p:cNvPr>
            <p:cNvSpPr txBox="1"/>
            <p:nvPr/>
          </p:nvSpPr>
          <p:spPr>
            <a:xfrm>
              <a:off x="0" y="-28575"/>
              <a:ext cx="4816593" cy="2737908"/>
            </a:xfrm>
            <a:prstGeom prst="rect">
              <a:avLst/>
            </a:prstGeom>
          </p:spPr>
          <p:txBody>
            <a:bodyPr lIns="33867" tIns="33867" rIns="33867" bIns="33867" rtlCol="0" anchor="ctr"/>
            <a:lstStyle/>
            <a:p>
              <a:pPr algn="ctr">
                <a:lnSpc>
                  <a:spcPts val="1261"/>
                </a:lnSpc>
              </a:pPr>
              <a:endParaRPr sz="1200"/>
            </a:p>
          </p:txBody>
        </p:sp>
      </p:grpSp>
      <p:grpSp>
        <p:nvGrpSpPr>
          <p:cNvPr id="3" name="Group 3"/>
          <p:cNvGrpSpPr>
            <a:grpSpLocks noGrp="1" noUngrp="1" noRot="1" noMove="1" noResize="1"/>
          </p:cNvGrpSpPr>
          <p:nvPr/>
        </p:nvGrpSpPr>
        <p:grpSpPr>
          <a:xfrm>
            <a:off x="6096000" y="0"/>
            <a:ext cx="6096000" cy="6874308"/>
            <a:chOff x="0" y="-38100"/>
            <a:chExt cx="2408296" cy="2750699"/>
          </a:xfrm>
        </p:grpSpPr>
        <p:sp>
          <p:nvSpPr>
            <p:cNvPr id="4" name="Freeform 4"/>
            <p:cNvSpPr>
              <a:spLocks noGrp="1" noRot="1" noMove="1" noResize="1" noEditPoints="1" noAdjustHandles="1" noChangeArrowheads="1" noChangeShapeType="1"/>
            </p:cNvSpPr>
            <p:nvPr/>
          </p:nvSpPr>
          <p:spPr>
            <a:xfrm>
              <a:off x="0" y="0"/>
              <a:ext cx="2408296" cy="2712599"/>
            </a:xfrm>
            <a:custGeom>
              <a:avLst/>
              <a:gdLst/>
              <a:ahLst/>
              <a:cxnLst/>
              <a:rect l="l" t="t" r="r" b="b"/>
              <a:pathLst>
                <a:path w="2408296" h="2712599">
                  <a:moveTo>
                    <a:pt x="0" y="0"/>
                  </a:moveTo>
                  <a:lnTo>
                    <a:pt x="2408296" y="0"/>
                  </a:lnTo>
                  <a:lnTo>
                    <a:pt x="2408296" y="2712599"/>
                  </a:lnTo>
                  <a:lnTo>
                    <a:pt x="0" y="2712599"/>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dirty="0"/>
            </a:p>
          </p:txBody>
        </p:sp>
        <p:sp>
          <p:nvSpPr>
            <p:cNvPr id="5" name="TextBox 5"/>
            <p:cNvSpPr txBox="1">
              <a:spLocks noGrp="1" noRot="1" noMove="1" noResize="1" noEditPoints="1" noAdjustHandles="1" noChangeArrowheads="1" noChangeShapeType="1"/>
            </p:cNvSpPr>
            <p:nvPr/>
          </p:nvSpPr>
          <p:spPr>
            <a:xfrm>
              <a:off x="0" y="-38100"/>
              <a:ext cx="2408296" cy="2750699"/>
            </a:xfrm>
            <a:prstGeom prst="rect">
              <a:avLst/>
            </a:prstGeom>
          </p:spPr>
          <p:txBody>
            <a:bodyPr lIns="33867" tIns="33867" rIns="33867" bIns="33867" rtlCol="0" anchor="ctr"/>
            <a:lstStyle/>
            <a:p>
              <a:pPr algn="ctr">
                <a:lnSpc>
                  <a:spcPts val="1400"/>
                </a:lnSpc>
              </a:pPr>
              <a:endParaRPr sz="1200"/>
            </a:p>
          </p:txBody>
        </p:sp>
      </p:grpSp>
      <p:sp>
        <p:nvSpPr>
          <p:cNvPr id="6" name="Freeform 6"/>
          <p:cNvSpPr>
            <a:spLocks noGrp="1" noRot="1" noMove="1" noResize="1" noEditPoints="1" noAdjustHandles="1" noChangeArrowheads="1" noChangeShapeType="1"/>
          </p:cNvSpPr>
          <p:nvPr/>
        </p:nvSpPr>
        <p:spPr>
          <a:xfrm rot="-5400000">
            <a:off x="694188" y="387247"/>
            <a:ext cx="282105"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Freeform 7"/>
          <p:cNvSpPr>
            <a:spLocks noGrp="1" noRot="1" noMove="1" noResize="1" noEditPoints="1" noAdjustHandles="1" noChangeArrowheads="1" noChangeShapeType="1"/>
          </p:cNvSpPr>
          <p:nvPr/>
        </p:nvSpPr>
        <p:spPr>
          <a:xfrm>
            <a:off x="9681217" y="391949"/>
            <a:ext cx="1824983" cy="292833"/>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8" name="Group 8"/>
          <p:cNvGrpSpPr>
            <a:grpSpLocks noGrp="1" noUngrp="1" noRot="1" noMove="1" noResize="1"/>
          </p:cNvGrpSpPr>
          <p:nvPr/>
        </p:nvGrpSpPr>
        <p:grpSpPr>
          <a:xfrm>
            <a:off x="835241" y="3579723"/>
            <a:ext cx="4106480" cy="2329872"/>
            <a:chOff x="0" y="0"/>
            <a:chExt cx="1622313" cy="975178"/>
          </a:xfrm>
        </p:grpSpPr>
        <p:sp>
          <p:nvSpPr>
            <p:cNvPr id="9" name="Freeform 9"/>
            <p:cNvSpPr>
              <a:spLocks noGrp="1" noRot="1" noMove="1" noResize="1" noEditPoints="1" noAdjustHandles="1" noChangeArrowheads="1" noChangeShapeType="1"/>
            </p:cNvSpPr>
            <p:nvPr/>
          </p:nvSpPr>
          <p:spPr>
            <a:xfrm>
              <a:off x="0" y="0"/>
              <a:ext cx="1622313" cy="975178"/>
            </a:xfrm>
            <a:custGeom>
              <a:avLst/>
              <a:gdLst/>
              <a:ahLst/>
              <a:cxnLst/>
              <a:rect l="l" t="t" r="r" b="b"/>
              <a:pathLst>
                <a:path w="1622313" h="975178">
                  <a:moveTo>
                    <a:pt x="0" y="0"/>
                  </a:moveTo>
                  <a:lnTo>
                    <a:pt x="1622313" y="0"/>
                  </a:lnTo>
                  <a:lnTo>
                    <a:pt x="1622313" y="975178"/>
                  </a:lnTo>
                  <a:lnTo>
                    <a:pt x="0" y="975178"/>
                  </a:lnTo>
                  <a:close/>
                </a:path>
              </a:pathLst>
            </a:custGeom>
            <a:solidFill>
              <a:srgbClr val="FFFFFF"/>
            </a:solidFill>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0" y="-28575"/>
              <a:ext cx="1622313" cy="1003753"/>
            </a:xfrm>
            <a:prstGeom prst="rect">
              <a:avLst/>
            </a:prstGeom>
          </p:spPr>
          <p:txBody>
            <a:bodyPr lIns="33867" tIns="33867" rIns="33867" bIns="33867" rtlCol="0" anchor="ctr"/>
            <a:lstStyle/>
            <a:p>
              <a:pPr algn="ctr">
                <a:lnSpc>
                  <a:spcPts val="1261"/>
                </a:lnSpc>
              </a:pPr>
              <a:endParaRPr sz="1200"/>
            </a:p>
          </p:txBody>
        </p:sp>
      </p:grpSp>
      <p:sp>
        <p:nvSpPr>
          <p:cNvPr id="11" name="TextBox 11"/>
          <p:cNvSpPr txBox="1"/>
          <p:nvPr/>
        </p:nvSpPr>
        <p:spPr>
          <a:xfrm>
            <a:off x="1078059" y="3644062"/>
            <a:ext cx="3608727" cy="198837"/>
          </a:xfrm>
          <a:prstGeom prst="rect">
            <a:avLst/>
          </a:prstGeom>
        </p:spPr>
        <p:txBody>
          <a:bodyPr lIns="0" tIns="0" rIns="0" bIns="0" rtlCol="0" anchor="t">
            <a:spAutoFit/>
          </a:bodyPr>
          <a:lstStyle/>
          <a:p>
            <a:pPr>
              <a:lnSpc>
                <a:spcPts val="1680"/>
              </a:lnSpc>
            </a:pPr>
            <a:r>
              <a:rPr lang="en-US" sz="1200" b="1" spc="7">
                <a:solidFill>
                  <a:srgbClr val="183650"/>
                </a:solidFill>
                <a:latin typeface="Trebuchet MS Bold"/>
                <a:ea typeface="Trebuchet MS Bold"/>
                <a:cs typeface="Trebuchet MS Bold"/>
                <a:sym typeface="Trebuchet MS Bold"/>
              </a:rPr>
              <a:t>BENEFITS</a:t>
            </a:r>
          </a:p>
        </p:txBody>
      </p:sp>
      <p:sp>
        <p:nvSpPr>
          <p:cNvPr id="12" name="TextBox 12"/>
          <p:cNvSpPr txBox="1"/>
          <p:nvPr/>
        </p:nvSpPr>
        <p:spPr>
          <a:xfrm>
            <a:off x="993615" y="1698344"/>
            <a:ext cx="3608727" cy="213264"/>
          </a:xfrm>
          <a:prstGeom prst="rect">
            <a:avLst/>
          </a:prstGeom>
        </p:spPr>
        <p:txBody>
          <a:bodyPr lIns="0" tIns="0" rIns="0" bIns="0" rtlCol="0" anchor="t">
            <a:spAutoFit/>
          </a:bodyPr>
          <a:lstStyle/>
          <a:p>
            <a:pPr>
              <a:lnSpc>
                <a:spcPts val="1773"/>
              </a:lnSpc>
            </a:pPr>
            <a:r>
              <a:rPr lang="en-US" sz="1266" b="1" dirty="0">
                <a:solidFill>
                  <a:srgbClr val="5BC2E7"/>
                </a:solidFill>
                <a:latin typeface="Montserrat 1 Bold"/>
                <a:ea typeface="Montserrat 1 Bold"/>
                <a:cs typeface="Montserrat 1 Bold"/>
                <a:sym typeface="Montserrat 1 Bold"/>
              </a:rPr>
              <a:t>Project Execution</a:t>
            </a:r>
          </a:p>
        </p:txBody>
      </p:sp>
      <p:sp>
        <p:nvSpPr>
          <p:cNvPr id="13" name="TextBox 13"/>
          <p:cNvSpPr txBox="1"/>
          <p:nvPr/>
        </p:nvSpPr>
        <p:spPr>
          <a:xfrm>
            <a:off x="909173" y="2091621"/>
            <a:ext cx="4277543" cy="1077218"/>
          </a:xfrm>
          <a:prstGeom prst="rect">
            <a:avLst/>
          </a:prstGeom>
        </p:spPr>
        <p:txBody>
          <a:bodyPr lIns="0" tIns="0" rIns="0" bIns="0" rtlCol="0" anchor="t">
            <a:spAutoFit/>
          </a:bodyPr>
          <a:lstStyle/>
          <a:p>
            <a:pPr marL="244698" lvl="1" indent="-122349">
              <a:lnSpc>
                <a:spcPts val="1201"/>
              </a:lnSpc>
              <a:buFont typeface="Arial"/>
              <a:buChar char="•"/>
            </a:pPr>
            <a:r>
              <a:rPr lang="en-US" sz="1133">
                <a:solidFill>
                  <a:srgbClr val="183650"/>
                </a:solidFill>
                <a:latin typeface="Trebuchet MS"/>
                <a:ea typeface="Trebuchet MS"/>
                <a:cs typeface="Trebuchet MS"/>
                <a:sym typeface="Trebuchet MS"/>
              </a:rPr>
              <a:t>Infrastructure Studies, Route Surveys.</a:t>
            </a:r>
          </a:p>
          <a:p>
            <a:pPr>
              <a:lnSpc>
                <a:spcPts val="1201"/>
              </a:lnSpc>
            </a:pPr>
            <a:endParaRPr lang="en-US" sz="1133">
              <a:solidFill>
                <a:srgbClr val="183650"/>
              </a:solidFill>
              <a:latin typeface="Trebuchet MS"/>
              <a:ea typeface="Trebuchet MS"/>
              <a:cs typeface="Trebuchet MS"/>
              <a:sym typeface="Trebuchet MS"/>
            </a:endParaRPr>
          </a:p>
          <a:p>
            <a:pPr marL="244698" lvl="1" indent="-122349">
              <a:lnSpc>
                <a:spcPts val="1201"/>
              </a:lnSpc>
              <a:buFont typeface="Arial"/>
              <a:buChar char="•"/>
            </a:pPr>
            <a:r>
              <a:rPr lang="en-US" sz="1133">
                <a:solidFill>
                  <a:srgbClr val="183650"/>
                </a:solidFill>
                <a:latin typeface="Trebuchet MS"/>
                <a:ea typeface="Trebuchet MS"/>
                <a:cs typeface="Trebuchet MS"/>
                <a:sym typeface="Trebuchet MS"/>
              </a:rPr>
              <a:t>Expediting Solutions, Project Logistics and Risk Management.</a:t>
            </a:r>
          </a:p>
          <a:p>
            <a:pPr>
              <a:lnSpc>
                <a:spcPts val="1201"/>
              </a:lnSpc>
            </a:pPr>
            <a:endParaRPr lang="en-US" sz="1133">
              <a:solidFill>
                <a:srgbClr val="183650"/>
              </a:solidFill>
              <a:latin typeface="Trebuchet MS"/>
              <a:ea typeface="Trebuchet MS"/>
              <a:cs typeface="Trebuchet MS"/>
              <a:sym typeface="Trebuchet MS"/>
            </a:endParaRPr>
          </a:p>
          <a:p>
            <a:pPr marL="244698" lvl="1" indent="-122349">
              <a:lnSpc>
                <a:spcPts val="1201"/>
              </a:lnSpc>
              <a:buFont typeface="Arial"/>
              <a:buChar char="•"/>
            </a:pPr>
            <a:r>
              <a:rPr lang="en-US" sz="1133">
                <a:solidFill>
                  <a:srgbClr val="183650"/>
                </a:solidFill>
                <a:latin typeface="Trebuchet MS"/>
                <a:ea typeface="Trebuchet MS"/>
                <a:cs typeface="Trebuchet MS"/>
                <a:sym typeface="Trebuchet MS"/>
              </a:rPr>
              <a:t>Export Packing, Engineering Support.</a:t>
            </a:r>
          </a:p>
          <a:p>
            <a:pPr>
              <a:lnSpc>
                <a:spcPts val="1201"/>
              </a:lnSpc>
            </a:pPr>
            <a:endParaRPr lang="en-US" sz="1133">
              <a:solidFill>
                <a:srgbClr val="183650"/>
              </a:solidFill>
              <a:latin typeface="Trebuchet MS"/>
              <a:ea typeface="Trebuchet MS"/>
              <a:cs typeface="Trebuchet MS"/>
              <a:sym typeface="Trebuchet MS"/>
            </a:endParaRPr>
          </a:p>
          <a:p>
            <a:pPr marL="244698" lvl="1" indent="-122349">
              <a:lnSpc>
                <a:spcPts val="1201"/>
              </a:lnSpc>
              <a:buFont typeface="Arial"/>
              <a:buChar char="•"/>
            </a:pPr>
            <a:r>
              <a:rPr lang="en-US" sz="1133">
                <a:solidFill>
                  <a:srgbClr val="183650"/>
                </a:solidFill>
                <a:latin typeface="Trebuchet MS"/>
                <a:ea typeface="Trebuchet MS"/>
                <a:cs typeface="Trebuchet MS"/>
                <a:sym typeface="Trebuchet MS"/>
              </a:rPr>
              <a:t>End-to-end logistics visibility.</a:t>
            </a:r>
          </a:p>
        </p:txBody>
      </p:sp>
      <p:sp>
        <p:nvSpPr>
          <p:cNvPr id="14" name="TextBox 14"/>
          <p:cNvSpPr txBox="1"/>
          <p:nvPr/>
        </p:nvSpPr>
        <p:spPr>
          <a:xfrm>
            <a:off x="993616" y="4045381"/>
            <a:ext cx="3146539" cy="1692771"/>
          </a:xfrm>
          <a:prstGeom prst="rect">
            <a:avLst/>
          </a:prstGeom>
        </p:spPr>
        <p:txBody>
          <a:bodyPr lIns="0" tIns="0" rIns="0" bIns="0" rtlCol="0" anchor="t">
            <a:spAutoFit/>
          </a:bodyPr>
          <a:lstStyle/>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Vendor performance KPI reporting.</a:t>
            </a:r>
          </a:p>
          <a:p>
            <a:pPr>
              <a:lnSpc>
                <a:spcPts val="1178"/>
              </a:lnSpc>
            </a:pPr>
            <a:endParaRPr lang="en-US" sz="1133">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Global network of project experts.</a:t>
            </a:r>
          </a:p>
          <a:p>
            <a:pPr>
              <a:lnSpc>
                <a:spcPts val="1178"/>
              </a:lnSpc>
            </a:pPr>
            <a:endParaRPr lang="en-US" sz="1133">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Risk assessment and compliance.</a:t>
            </a:r>
          </a:p>
          <a:p>
            <a:pPr>
              <a:lnSpc>
                <a:spcPts val="1178"/>
              </a:lnSpc>
            </a:pPr>
            <a:endParaRPr lang="en-US" sz="1133">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Budget support &amp; cost optimization.</a:t>
            </a:r>
          </a:p>
          <a:p>
            <a:pPr>
              <a:lnSpc>
                <a:spcPts val="1178"/>
              </a:lnSpc>
            </a:pPr>
            <a:endParaRPr lang="en-US" sz="1133">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Cargo damage risk prevention.</a:t>
            </a:r>
          </a:p>
          <a:p>
            <a:pPr>
              <a:lnSpc>
                <a:spcPts val="1178"/>
              </a:lnSpc>
            </a:pPr>
            <a:endParaRPr lang="en-US" sz="1133">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Delivery time forecast and improvement.</a:t>
            </a:r>
          </a:p>
        </p:txBody>
      </p:sp>
      <p:sp>
        <p:nvSpPr>
          <p:cNvPr id="15" name="TextBox 15"/>
          <p:cNvSpPr txBox="1"/>
          <p:nvPr/>
        </p:nvSpPr>
        <p:spPr>
          <a:xfrm>
            <a:off x="991723" y="1181282"/>
            <a:ext cx="4524006" cy="354969"/>
          </a:xfrm>
          <a:prstGeom prst="rect">
            <a:avLst/>
          </a:prstGeom>
        </p:spPr>
        <p:txBody>
          <a:bodyPr lIns="0" tIns="0" rIns="0" bIns="0" rtlCol="0" anchor="t">
            <a:spAutoFit/>
          </a:bodyPr>
          <a:lstStyle/>
          <a:p>
            <a:pPr>
              <a:lnSpc>
                <a:spcPts val="2880"/>
              </a:lnSpc>
            </a:pPr>
            <a:r>
              <a:rPr lang="en-US" sz="2400" b="1" dirty="0">
                <a:solidFill>
                  <a:srgbClr val="183650"/>
                </a:solidFill>
                <a:latin typeface="Montserrat 2 Bold"/>
                <a:ea typeface="Montserrat 2 Bold"/>
                <a:cs typeface="Montserrat 2 Bold"/>
                <a:sym typeface="Montserrat 2 Bold"/>
              </a:rPr>
              <a:t>CORE PRODUCTS</a:t>
            </a:r>
          </a:p>
        </p:txBody>
      </p:sp>
      <p:sp>
        <p:nvSpPr>
          <p:cNvPr id="16" name="TextBox 16"/>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PROJECT CARGO</a:t>
            </a:r>
          </a:p>
        </p:txBody>
      </p:sp>
      <p:sp>
        <p:nvSpPr>
          <p:cNvPr id="17" name="TextBox 13">
            <a:extLst>
              <a:ext uri="{FF2B5EF4-FFF2-40B4-BE49-F238E27FC236}">
                <a16:creationId xmlns:a16="http://schemas.microsoft.com/office/drawing/2014/main" id="{6A915D77-EA05-F94F-45DD-6F117CFC9B9E}"/>
              </a:ext>
            </a:extLst>
          </p:cNvPr>
          <p:cNvSpPr txBox="1"/>
          <p:nvPr/>
        </p:nvSpPr>
        <p:spPr>
          <a:xfrm>
            <a:off x="11385703" y="6153150"/>
            <a:ext cx="163506" cy="178062"/>
          </a:xfrm>
          <a:prstGeom prst="rect">
            <a:avLst/>
          </a:prstGeom>
        </p:spPr>
        <p:txBody>
          <a:bodyPr wrap="none" lIns="0" tIns="0" rIns="0" bIns="0" rtlCol="0" anchor="t">
            <a:spAutoFit/>
          </a:bodyPr>
          <a:lstStyle/>
          <a:p>
            <a:pPr algn="ctr">
              <a:lnSpc>
                <a:spcPts val="1493"/>
              </a:lnSpc>
              <a:spcBef>
                <a:spcPct val="0"/>
              </a:spcBef>
            </a:pPr>
            <a:r>
              <a:rPr lang="en-US" sz="1066" dirty="0">
                <a:solidFill>
                  <a:schemeClr val="bg1"/>
                </a:solidFill>
                <a:latin typeface="Montserrat 1"/>
                <a:ea typeface="Montserrat 1"/>
                <a:cs typeface="Montserrat 1"/>
                <a:sym typeface="Montserrat 1"/>
              </a:rPr>
              <a:t>82</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rot="-5400000">
            <a:off x="685747" y="378806"/>
            <a:ext cx="298987"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p:nvPr/>
        </p:nvSpPr>
        <p:spPr>
          <a:xfrm>
            <a:off x="-2436" y="3282765"/>
            <a:ext cx="12194436" cy="3575235"/>
          </a:xfrm>
          <a:custGeom>
            <a:avLst/>
            <a:gdLst/>
            <a:ahLst/>
            <a:cxnLst/>
            <a:rect l="l" t="t" r="r" b="b"/>
            <a:pathLst>
              <a:path w="18270347" h="5362853">
                <a:moveTo>
                  <a:pt x="0" y="0"/>
                </a:moveTo>
                <a:lnTo>
                  <a:pt x="18270347" y="0"/>
                </a:lnTo>
                <a:lnTo>
                  <a:pt x="18270347" y="5362853"/>
                </a:lnTo>
                <a:lnTo>
                  <a:pt x="0" y="5362853"/>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 name="TextBox 5"/>
          <p:cNvSpPr txBox="1"/>
          <p:nvPr/>
        </p:nvSpPr>
        <p:spPr>
          <a:xfrm>
            <a:off x="1067574" y="1719599"/>
            <a:ext cx="3608727" cy="213264"/>
          </a:xfrm>
          <a:prstGeom prst="rect">
            <a:avLst/>
          </a:prstGeom>
        </p:spPr>
        <p:txBody>
          <a:bodyPr lIns="0" tIns="0" rIns="0" bIns="0" rtlCol="0" anchor="t">
            <a:spAutoFit/>
          </a:bodyPr>
          <a:lstStyle/>
          <a:p>
            <a:pPr>
              <a:lnSpc>
                <a:spcPts val="1773"/>
              </a:lnSpc>
            </a:pPr>
            <a:r>
              <a:rPr lang="en-US" sz="1266" b="1">
                <a:solidFill>
                  <a:srgbClr val="5BC2E7"/>
                </a:solidFill>
                <a:latin typeface="Montserrat 1 Bold"/>
                <a:ea typeface="Montserrat 1 Bold"/>
                <a:cs typeface="Montserrat 1 Bold"/>
                <a:sym typeface="Montserrat 1 Bold"/>
              </a:rPr>
              <a:t>Safety</a:t>
            </a:r>
          </a:p>
        </p:txBody>
      </p:sp>
      <p:sp>
        <p:nvSpPr>
          <p:cNvPr id="6" name="TextBox 6"/>
          <p:cNvSpPr txBox="1"/>
          <p:nvPr/>
        </p:nvSpPr>
        <p:spPr>
          <a:xfrm>
            <a:off x="1067574" y="2147508"/>
            <a:ext cx="4457365" cy="706604"/>
          </a:xfrm>
          <a:prstGeom prst="rect">
            <a:avLst/>
          </a:prstGeom>
        </p:spPr>
        <p:txBody>
          <a:bodyPr lIns="0" tIns="0" rIns="0" bIns="0" rtlCol="0" anchor="t">
            <a:spAutoFit/>
          </a:bodyPr>
          <a:lstStyle/>
          <a:p>
            <a:pPr marL="244698" lvl="1" indent="-122349">
              <a:lnSpc>
                <a:spcPts val="1405"/>
              </a:lnSpc>
              <a:buFont typeface="Arial"/>
              <a:buChar char="•"/>
            </a:pPr>
            <a:r>
              <a:rPr lang="en-US" sz="1133">
                <a:solidFill>
                  <a:srgbClr val="183650"/>
                </a:solidFill>
                <a:latin typeface="Trebuchet MS"/>
                <a:ea typeface="Trebuchet MS"/>
                <a:cs typeface="Trebuchet MS"/>
                <a:sym typeface="Trebuchet MS"/>
              </a:rPr>
              <a:t>Safety is our key priority.</a:t>
            </a:r>
          </a:p>
          <a:p>
            <a:pPr>
              <a:lnSpc>
                <a:spcPts val="1405"/>
              </a:lnSpc>
            </a:pPr>
            <a:endParaRPr lang="en-US" sz="1133">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a:solidFill>
                  <a:srgbClr val="183650"/>
                </a:solidFill>
                <a:latin typeface="Trebuchet MS"/>
                <a:ea typeface="Trebuchet MS"/>
                <a:cs typeface="Trebuchet MS"/>
                <a:sym typeface="Trebuchet MS"/>
              </a:rPr>
              <a:t>Our mission is to operate supply chain with no harm to people and the environment.</a:t>
            </a:r>
          </a:p>
        </p:txBody>
      </p:sp>
      <p:grpSp>
        <p:nvGrpSpPr>
          <p:cNvPr id="7" name="Group 7"/>
          <p:cNvGrpSpPr>
            <a:grpSpLocks noGrp="1" noUngrp="1" noRot="1" noMove="1" noResize="1"/>
          </p:cNvGrpSpPr>
          <p:nvPr/>
        </p:nvGrpSpPr>
        <p:grpSpPr>
          <a:xfrm>
            <a:off x="-2436" y="3282765"/>
            <a:ext cx="12201331" cy="3576507"/>
            <a:chOff x="0" y="0"/>
            <a:chExt cx="4816593" cy="1412439"/>
          </a:xfrm>
        </p:grpSpPr>
        <p:sp>
          <p:nvSpPr>
            <p:cNvPr id="8" name="Freeform 8"/>
            <p:cNvSpPr>
              <a:spLocks noGrp="1" noRot="1" noMove="1" noResize="1" noEditPoints="1" noAdjustHandles="1" noChangeArrowheads="1" noChangeShapeType="1"/>
            </p:cNvSpPr>
            <p:nvPr/>
          </p:nvSpPr>
          <p:spPr>
            <a:xfrm>
              <a:off x="0" y="0"/>
              <a:ext cx="4816592" cy="1412439"/>
            </a:xfrm>
            <a:custGeom>
              <a:avLst/>
              <a:gdLst/>
              <a:ahLst/>
              <a:cxnLst/>
              <a:rect l="l" t="t" r="r" b="b"/>
              <a:pathLst>
                <a:path w="4816592" h="1412439">
                  <a:moveTo>
                    <a:pt x="0" y="0"/>
                  </a:moveTo>
                  <a:lnTo>
                    <a:pt x="4816592" y="0"/>
                  </a:lnTo>
                  <a:lnTo>
                    <a:pt x="4816592" y="1412439"/>
                  </a:lnTo>
                  <a:lnTo>
                    <a:pt x="0" y="1412439"/>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9" name="TextBox 9"/>
            <p:cNvSpPr txBox="1">
              <a:spLocks noGrp="1" noRot="1" noMove="1" noResize="1" noEditPoints="1" noAdjustHandles="1" noChangeArrowheads="1" noChangeShapeType="1"/>
            </p:cNvSpPr>
            <p:nvPr/>
          </p:nvSpPr>
          <p:spPr>
            <a:xfrm>
              <a:off x="0" y="-38100"/>
              <a:ext cx="4816593" cy="1450539"/>
            </a:xfrm>
            <a:prstGeom prst="rect">
              <a:avLst/>
            </a:prstGeom>
          </p:spPr>
          <p:txBody>
            <a:bodyPr lIns="33867" tIns="33867" rIns="33867" bIns="33867" rtlCol="0" anchor="ctr"/>
            <a:lstStyle/>
            <a:p>
              <a:pPr algn="ctr">
                <a:lnSpc>
                  <a:spcPts val="1400"/>
                </a:lnSpc>
              </a:pPr>
              <a:endParaRPr sz="1200"/>
            </a:p>
          </p:txBody>
        </p:sp>
      </p:grpSp>
      <p:sp>
        <p:nvSpPr>
          <p:cNvPr id="10" name="TextBox 10"/>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PROJECT CARGO</a:t>
            </a:r>
          </a:p>
        </p:txBody>
      </p:sp>
      <p:sp>
        <p:nvSpPr>
          <p:cNvPr id="11" name="TextBox 11"/>
          <p:cNvSpPr txBox="1"/>
          <p:nvPr/>
        </p:nvSpPr>
        <p:spPr>
          <a:xfrm>
            <a:off x="1067574" y="1260832"/>
            <a:ext cx="4524006"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CORE PRODUCTS</a:t>
            </a:r>
          </a:p>
        </p:txBody>
      </p:sp>
      <p:sp>
        <p:nvSpPr>
          <p:cNvPr id="12" name="TextBox 13">
            <a:extLst>
              <a:ext uri="{FF2B5EF4-FFF2-40B4-BE49-F238E27FC236}">
                <a16:creationId xmlns:a16="http://schemas.microsoft.com/office/drawing/2014/main" id="{72FB4B3B-F0DE-3454-445C-43FBA1F70703}"/>
              </a:ext>
            </a:extLst>
          </p:cNvPr>
          <p:cNvSpPr txBox="1"/>
          <p:nvPr/>
        </p:nvSpPr>
        <p:spPr>
          <a:xfrm>
            <a:off x="11385703" y="6153150"/>
            <a:ext cx="163506" cy="178062"/>
          </a:xfrm>
          <a:prstGeom prst="rect">
            <a:avLst/>
          </a:prstGeom>
        </p:spPr>
        <p:txBody>
          <a:bodyPr wrap="none" lIns="0" tIns="0" rIns="0" bIns="0" rtlCol="0" anchor="t">
            <a:spAutoFit/>
          </a:bodyPr>
          <a:lstStyle/>
          <a:p>
            <a:pPr algn="ctr">
              <a:lnSpc>
                <a:spcPts val="1493"/>
              </a:lnSpc>
              <a:spcBef>
                <a:spcPct val="0"/>
              </a:spcBef>
            </a:pPr>
            <a:r>
              <a:rPr lang="en-US" sz="1066" dirty="0">
                <a:solidFill>
                  <a:schemeClr val="bg1"/>
                </a:solidFill>
                <a:latin typeface="Montserrat 1"/>
                <a:ea typeface="Montserrat 1"/>
                <a:cs typeface="Montserrat 1"/>
                <a:sym typeface="Montserrat 1"/>
              </a:rPr>
              <a:t>83</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91723" y="1611479"/>
            <a:ext cx="4996029"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TRANSPORT ENGINEERING</a:t>
            </a:r>
          </a:p>
        </p:txBody>
      </p:sp>
      <p:grpSp>
        <p:nvGrpSpPr>
          <p:cNvPr id="3" name="Group 3"/>
          <p:cNvGrpSpPr>
            <a:grpSpLocks noGrp="1" noUngrp="1" noRot="1" noMove="1" noResize="1"/>
          </p:cNvGrpSpPr>
          <p:nvPr/>
        </p:nvGrpSpPr>
        <p:grpSpPr>
          <a:xfrm>
            <a:off x="991723" y="2278321"/>
            <a:ext cx="3937578" cy="3079403"/>
            <a:chOff x="0" y="0"/>
            <a:chExt cx="7875156" cy="6158807"/>
          </a:xfrm>
        </p:grpSpPr>
        <p:sp>
          <p:nvSpPr>
            <p:cNvPr id="4" name="Freeform 4"/>
            <p:cNvSpPr>
              <a:spLocks noGrp="1" noRot="1" noMove="1" noResize="1" noEditPoints="1" noAdjustHandles="1" noChangeArrowheads="1" noChangeShapeType="1"/>
            </p:cNvSpPr>
            <p:nvPr/>
          </p:nvSpPr>
          <p:spPr>
            <a:xfrm>
              <a:off x="0" y="0"/>
              <a:ext cx="7875156" cy="4764145"/>
            </a:xfrm>
            <a:custGeom>
              <a:avLst/>
              <a:gdLst/>
              <a:ahLst/>
              <a:cxnLst/>
              <a:rect l="l" t="t" r="r" b="b"/>
              <a:pathLst>
                <a:path w="7875156" h="4764145">
                  <a:moveTo>
                    <a:pt x="0" y="0"/>
                  </a:moveTo>
                  <a:lnTo>
                    <a:pt x="7875156" y="0"/>
                  </a:lnTo>
                  <a:lnTo>
                    <a:pt x="7875156" y="4764145"/>
                  </a:lnTo>
                  <a:lnTo>
                    <a:pt x="0" y="4764145"/>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5" name="Group 5"/>
            <p:cNvGrpSpPr>
              <a:grpSpLocks noGrp="1" noUngrp="1" noRot="1" noMove="1" noResize="1"/>
            </p:cNvGrpSpPr>
            <p:nvPr/>
          </p:nvGrpSpPr>
          <p:grpSpPr>
            <a:xfrm>
              <a:off x="0" y="4967684"/>
              <a:ext cx="7875156" cy="1191123"/>
              <a:chOff x="0" y="0"/>
              <a:chExt cx="2180719" cy="329835"/>
            </a:xfrm>
          </p:grpSpPr>
          <p:sp>
            <p:nvSpPr>
              <p:cNvPr id="6" name="Freeform 6"/>
              <p:cNvSpPr>
                <a:spLocks noGrp="1" noRot="1" noMove="1" noResize="1" noEditPoints="1" noAdjustHandles="1" noChangeArrowheads="1" noChangeShapeType="1"/>
              </p:cNvSpPr>
              <p:nvPr/>
            </p:nvSpPr>
            <p:spPr>
              <a:xfrm>
                <a:off x="0" y="0"/>
                <a:ext cx="2180719" cy="329835"/>
              </a:xfrm>
              <a:custGeom>
                <a:avLst/>
                <a:gdLst/>
                <a:ahLst/>
                <a:cxnLst/>
                <a:rect l="l" t="t" r="r" b="b"/>
                <a:pathLst>
                  <a:path w="2180719" h="329835">
                    <a:moveTo>
                      <a:pt x="0" y="0"/>
                    </a:moveTo>
                    <a:lnTo>
                      <a:pt x="2180719" y="0"/>
                    </a:lnTo>
                    <a:lnTo>
                      <a:pt x="2180719" y="329835"/>
                    </a:lnTo>
                    <a:lnTo>
                      <a:pt x="0" y="329835"/>
                    </a:lnTo>
                    <a:close/>
                  </a:path>
                </a:pathLst>
              </a:custGeom>
              <a:solidFill>
                <a:srgbClr val="FFFFFF"/>
              </a:solidFill>
              <a:ln cap="sq">
                <a:noFill/>
                <a:prstDash val="solid"/>
                <a:miter/>
              </a:ln>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0" y="-28575"/>
                <a:ext cx="2180719" cy="358410"/>
              </a:xfrm>
              <a:prstGeom prst="rect">
                <a:avLst/>
              </a:prstGeom>
            </p:spPr>
            <p:txBody>
              <a:bodyPr lIns="33867" tIns="33867" rIns="33867" bIns="33867" rtlCol="0" anchor="ctr"/>
              <a:lstStyle/>
              <a:p>
                <a:pPr algn="ctr">
                  <a:lnSpc>
                    <a:spcPts val="1261"/>
                  </a:lnSpc>
                </a:pPr>
                <a:endParaRPr sz="1200"/>
              </a:p>
            </p:txBody>
          </p:sp>
        </p:grpSp>
        <p:sp>
          <p:nvSpPr>
            <p:cNvPr id="8" name="TextBox 8"/>
            <p:cNvSpPr txBox="1">
              <a:spLocks noGrp="1" noRot="1" noMove="1" noResize="1" noEditPoints="1" noAdjustHandles="1" noChangeArrowheads="1" noChangeShapeType="1"/>
            </p:cNvSpPr>
            <p:nvPr/>
          </p:nvSpPr>
          <p:spPr>
            <a:xfrm>
              <a:off x="367226" y="5283931"/>
              <a:ext cx="7140708" cy="564258"/>
            </a:xfrm>
            <a:prstGeom prst="rect">
              <a:avLst/>
            </a:prstGeom>
          </p:spPr>
          <p:txBody>
            <a:bodyPr lIns="0" tIns="0" rIns="0" bIns="0" rtlCol="0" anchor="t">
              <a:spAutoFit/>
            </a:bodyPr>
            <a:lstStyle/>
            <a:p>
              <a:pPr algn="ctr">
                <a:lnSpc>
                  <a:spcPts val="1130"/>
                </a:lnSpc>
              </a:pPr>
              <a:r>
                <a:rPr lang="en-US" sz="1066" b="1" spc="6">
                  <a:solidFill>
                    <a:srgbClr val="183650"/>
                  </a:solidFill>
                  <a:latin typeface="Trebuchet MS Bold"/>
                  <a:ea typeface="Trebuchet MS Bold"/>
                  <a:cs typeface="Trebuchet MS Bold"/>
                  <a:sym typeface="Trebuchet MS Bold"/>
                </a:rPr>
                <a:t>TECHNICAL EXPERTISE,</a:t>
              </a:r>
            </a:p>
            <a:p>
              <a:pPr algn="ctr">
                <a:lnSpc>
                  <a:spcPts val="1130"/>
                </a:lnSpc>
              </a:pPr>
              <a:r>
                <a:rPr lang="en-US" sz="1066" b="1" spc="6">
                  <a:solidFill>
                    <a:srgbClr val="183650"/>
                  </a:solidFill>
                  <a:latin typeface="Trebuchet MS Bold"/>
                  <a:ea typeface="Trebuchet MS Bold"/>
                  <a:cs typeface="Trebuchet MS Bold"/>
                  <a:sym typeface="Trebuchet MS Bold"/>
                </a:rPr>
                <a:t>METHOD STATEMENTS &amp; ROUTE STUDIES.</a:t>
              </a:r>
            </a:p>
          </p:txBody>
        </p:sp>
      </p:grpSp>
      <p:grpSp>
        <p:nvGrpSpPr>
          <p:cNvPr id="9" name="Group 9"/>
          <p:cNvGrpSpPr>
            <a:grpSpLocks noGrp="1" noUngrp="1" noRot="1" noMove="1" noResize="1"/>
          </p:cNvGrpSpPr>
          <p:nvPr/>
        </p:nvGrpSpPr>
        <p:grpSpPr>
          <a:xfrm>
            <a:off x="6567667" y="2278321"/>
            <a:ext cx="3937578" cy="3079403"/>
            <a:chOff x="0" y="0"/>
            <a:chExt cx="7875156" cy="6158807"/>
          </a:xfrm>
        </p:grpSpPr>
        <p:sp>
          <p:nvSpPr>
            <p:cNvPr id="10" name="Freeform 10"/>
            <p:cNvSpPr>
              <a:spLocks noGrp="1" noRot="1" noMove="1" noResize="1" noEditPoints="1" noAdjustHandles="1" noChangeArrowheads="1" noChangeShapeType="1"/>
            </p:cNvSpPr>
            <p:nvPr/>
          </p:nvSpPr>
          <p:spPr>
            <a:xfrm>
              <a:off x="0" y="0"/>
              <a:ext cx="7875156" cy="4764145"/>
            </a:xfrm>
            <a:custGeom>
              <a:avLst/>
              <a:gdLst/>
              <a:ahLst/>
              <a:cxnLst/>
              <a:rect l="l" t="t" r="r" b="b"/>
              <a:pathLst>
                <a:path w="7875156" h="4764145">
                  <a:moveTo>
                    <a:pt x="0" y="0"/>
                  </a:moveTo>
                  <a:lnTo>
                    <a:pt x="7875156" y="0"/>
                  </a:lnTo>
                  <a:lnTo>
                    <a:pt x="7875156" y="4764145"/>
                  </a:lnTo>
                  <a:lnTo>
                    <a:pt x="0" y="476414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1" name="Group 11"/>
            <p:cNvGrpSpPr>
              <a:grpSpLocks noGrp="1" noUngrp="1" noRot="1" noMove="1" noResize="1"/>
            </p:cNvGrpSpPr>
            <p:nvPr/>
          </p:nvGrpSpPr>
          <p:grpSpPr>
            <a:xfrm>
              <a:off x="0" y="4967684"/>
              <a:ext cx="7875156" cy="1191123"/>
              <a:chOff x="0" y="0"/>
              <a:chExt cx="1555586" cy="235284"/>
            </a:xfrm>
          </p:grpSpPr>
          <p:sp>
            <p:nvSpPr>
              <p:cNvPr id="12" name="Freeform 12"/>
              <p:cNvSpPr>
                <a:spLocks noGrp="1" noRot="1" noMove="1" noResize="1" noEditPoints="1" noAdjustHandles="1" noChangeArrowheads="1" noChangeShapeType="1"/>
              </p:cNvSpPr>
              <p:nvPr/>
            </p:nvSpPr>
            <p:spPr>
              <a:xfrm>
                <a:off x="0" y="0"/>
                <a:ext cx="1555586" cy="235284"/>
              </a:xfrm>
              <a:custGeom>
                <a:avLst/>
                <a:gdLst/>
                <a:ahLst/>
                <a:cxnLst/>
                <a:rect l="l" t="t" r="r" b="b"/>
                <a:pathLst>
                  <a:path w="1555586" h="235284">
                    <a:moveTo>
                      <a:pt x="0" y="0"/>
                    </a:moveTo>
                    <a:lnTo>
                      <a:pt x="1555586" y="0"/>
                    </a:lnTo>
                    <a:lnTo>
                      <a:pt x="1555586" y="235284"/>
                    </a:lnTo>
                    <a:lnTo>
                      <a:pt x="0" y="235284"/>
                    </a:lnTo>
                    <a:close/>
                  </a:path>
                </a:pathLst>
              </a:custGeom>
              <a:solidFill>
                <a:srgbClr val="FFFFFF"/>
              </a:solidFill>
              <a:ln cap="sq">
                <a:noFill/>
                <a:prstDash val="solid"/>
                <a:miter/>
              </a:ln>
            </p:spPr>
            <p:txBody>
              <a:bodyPr/>
              <a:lstStyle/>
              <a:p>
                <a:endParaRPr lang="en-US" sz="1200"/>
              </a:p>
            </p:txBody>
          </p:sp>
          <p:sp>
            <p:nvSpPr>
              <p:cNvPr id="13" name="TextBox 13"/>
              <p:cNvSpPr txBox="1">
                <a:spLocks noGrp="1" noRot="1" noMove="1" noResize="1" noEditPoints="1" noAdjustHandles="1" noChangeArrowheads="1" noChangeShapeType="1"/>
              </p:cNvSpPr>
              <p:nvPr/>
            </p:nvSpPr>
            <p:spPr>
              <a:xfrm>
                <a:off x="0" y="-28575"/>
                <a:ext cx="1555586" cy="263859"/>
              </a:xfrm>
              <a:prstGeom prst="rect">
                <a:avLst/>
              </a:prstGeom>
            </p:spPr>
            <p:txBody>
              <a:bodyPr lIns="33867" tIns="33867" rIns="33867" bIns="33867" rtlCol="0" anchor="ctr"/>
              <a:lstStyle/>
              <a:p>
                <a:pPr algn="ctr">
                  <a:lnSpc>
                    <a:spcPts val="1261"/>
                  </a:lnSpc>
                </a:pPr>
                <a:endParaRPr sz="1200"/>
              </a:p>
            </p:txBody>
          </p:sp>
        </p:grpSp>
        <p:sp>
          <p:nvSpPr>
            <p:cNvPr id="14" name="TextBox 14"/>
            <p:cNvSpPr txBox="1">
              <a:spLocks noGrp="1" noRot="1" noMove="1" noResize="1" noEditPoints="1" noAdjustHandles="1" noChangeArrowheads="1" noChangeShapeType="1"/>
            </p:cNvSpPr>
            <p:nvPr/>
          </p:nvSpPr>
          <p:spPr>
            <a:xfrm>
              <a:off x="1344300" y="5283931"/>
              <a:ext cx="5186562" cy="846386"/>
            </a:xfrm>
            <a:prstGeom prst="rect">
              <a:avLst/>
            </a:prstGeom>
          </p:spPr>
          <p:txBody>
            <a:bodyPr lIns="0" tIns="0" rIns="0" bIns="0" rtlCol="0" anchor="t">
              <a:spAutoFit/>
            </a:bodyPr>
            <a:lstStyle/>
            <a:p>
              <a:pPr algn="ctr">
                <a:lnSpc>
                  <a:spcPts val="1130"/>
                </a:lnSpc>
              </a:pPr>
              <a:r>
                <a:rPr lang="en-US" sz="1066" b="1" spc="6" dirty="0">
                  <a:solidFill>
                    <a:srgbClr val="183650"/>
                  </a:solidFill>
                  <a:latin typeface="Trebuchet MS Bold"/>
                  <a:ea typeface="Trebuchet MS Bold"/>
                  <a:cs typeface="Trebuchet MS Bold"/>
                  <a:sym typeface="Trebuchet MS Bold"/>
                </a:rPr>
                <a:t>TECHNICAL EXPERTISE,</a:t>
              </a:r>
            </a:p>
            <a:p>
              <a:pPr algn="ctr">
                <a:lnSpc>
                  <a:spcPts val="1130"/>
                </a:lnSpc>
              </a:pPr>
              <a:r>
                <a:rPr lang="en-US" sz="1066" b="1" spc="6" dirty="0">
                  <a:solidFill>
                    <a:srgbClr val="183650"/>
                  </a:solidFill>
                  <a:latin typeface="Trebuchet MS Bold"/>
                  <a:ea typeface="Trebuchet MS Bold"/>
                  <a:cs typeface="Trebuchet MS Bold"/>
                  <a:sym typeface="Trebuchet MS Bold"/>
                </a:rPr>
                <a:t>METHODSTATEMENTS &amp;</a:t>
              </a:r>
              <a:br>
                <a:rPr lang="en-US" sz="1066" b="1" spc="6" dirty="0">
                  <a:solidFill>
                    <a:srgbClr val="183650"/>
                  </a:solidFill>
                  <a:latin typeface="Trebuchet MS Bold"/>
                  <a:ea typeface="Trebuchet MS Bold"/>
                  <a:cs typeface="Trebuchet MS Bold"/>
                  <a:sym typeface="Trebuchet MS Bold"/>
                </a:rPr>
              </a:br>
              <a:r>
                <a:rPr lang="en-US" sz="1066" b="1" spc="6" dirty="0">
                  <a:solidFill>
                    <a:srgbClr val="183650"/>
                  </a:solidFill>
                  <a:latin typeface="Trebuchet MS Bold"/>
                  <a:ea typeface="Trebuchet MS Bold"/>
                  <a:cs typeface="Trebuchet MS Bold"/>
                  <a:sym typeface="Trebuchet MS Bold"/>
                </a:rPr>
                <a:t>ROUTE STUDIES.</a:t>
              </a:r>
            </a:p>
          </p:txBody>
        </p:sp>
      </p:grpSp>
      <p:sp>
        <p:nvSpPr>
          <p:cNvPr id="15" name="Freeform 15"/>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6" name="Freeform 16"/>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7" name="TextBox 17"/>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PROJECT CARGO</a:t>
            </a:r>
          </a:p>
        </p:txBody>
      </p:sp>
      <p:sp>
        <p:nvSpPr>
          <p:cNvPr id="18" name="TextBox 13">
            <a:extLst>
              <a:ext uri="{FF2B5EF4-FFF2-40B4-BE49-F238E27FC236}">
                <a16:creationId xmlns:a16="http://schemas.microsoft.com/office/drawing/2014/main" id="{1F874630-94B0-26FD-7FE9-D1DD381108F4}"/>
              </a:ext>
            </a:extLst>
          </p:cNvPr>
          <p:cNvSpPr txBox="1"/>
          <p:nvPr/>
        </p:nvSpPr>
        <p:spPr>
          <a:xfrm>
            <a:off x="11379291" y="6153150"/>
            <a:ext cx="176330"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84</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a:spLocks noGrp="1" noRot="1" noMove="1" noResize="1" noEditPoints="1" noAdjustHandles="1" noChangeArrowheads="1" noChangeShapeType="1"/>
          </p:cNvSpPr>
          <p:nvPr/>
        </p:nvSpPr>
        <p:spPr>
          <a:xfrm>
            <a:off x="1" y="2259724"/>
            <a:ext cx="12191999" cy="4598276"/>
          </a:xfrm>
          <a:custGeom>
            <a:avLst/>
            <a:gdLst/>
            <a:ahLst/>
            <a:cxnLst/>
            <a:rect l="l" t="t" r="r" b="b"/>
            <a:pathLst>
              <a:path w="4806844" h="1842253">
                <a:moveTo>
                  <a:pt x="0" y="0"/>
                </a:moveTo>
                <a:lnTo>
                  <a:pt x="4806844" y="0"/>
                </a:lnTo>
                <a:lnTo>
                  <a:pt x="4806844" y="1842253"/>
                </a:lnTo>
                <a:lnTo>
                  <a:pt x="0" y="1842253"/>
                </a:lnTo>
                <a:close/>
              </a:path>
            </a:pathLst>
          </a:custGeom>
          <a:solidFill>
            <a:srgbClr val="FFFFFF"/>
          </a:solidFill>
          <a:ln cap="sq">
            <a:noFill/>
            <a:prstDash val="solid"/>
            <a:miter/>
          </a:ln>
        </p:spPr>
        <p:txBody>
          <a:bodyPr/>
          <a:lstStyle/>
          <a:p>
            <a:endParaRPr lang="en-US"/>
          </a:p>
        </p:txBody>
      </p:sp>
      <p:sp>
        <p:nvSpPr>
          <p:cNvPr id="5" name="AutoShape 5"/>
          <p:cNvSpPr/>
          <p:nvPr/>
        </p:nvSpPr>
        <p:spPr>
          <a:xfrm>
            <a:off x="685800" y="2857391"/>
            <a:ext cx="10588108" cy="0"/>
          </a:xfrm>
          <a:prstGeom prst="line">
            <a:avLst/>
          </a:prstGeom>
          <a:ln w="19050" cap="flat">
            <a:solidFill>
              <a:srgbClr val="183650"/>
            </a:solidFill>
            <a:prstDash val="solid"/>
            <a:headEnd type="none" w="sm" len="sm"/>
            <a:tailEnd type="triangle" w="lg" len="med"/>
          </a:ln>
        </p:spPr>
        <p:txBody>
          <a:bodyPr/>
          <a:lstStyle/>
          <a:p>
            <a:endParaRPr lang="en-US" sz="1200"/>
          </a:p>
        </p:txBody>
      </p:sp>
      <p:sp>
        <p:nvSpPr>
          <p:cNvPr id="6" name="AutoShape 6"/>
          <p:cNvSpPr/>
          <p:nvPr/>
        </p:nvSpPr>
        <p:spPr>
          <a:xfrm>
            <a:off x="698500" y="3207891"/>
            <a:ext cx="0" cy="1854432"/>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7" name="AutoShape 7"/>
          <p:cNvSpPr/>
          <p:nvPr/>
        </p:nvSpPr>
        <p:spPr>
          <a:xfrm>
            <a:off x="692150" y="3659185"/>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8" name="AutoShape 8"/>
          <p:cNvSpPr/>
          <p:nvPr/>
        </p:nvSpPr>
        <p:spPr>
          <a:xfrm>
            <a:off x="692150" y="4428804"/>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74" name="Freeform 43">
            <a:extLst>
              <a:ext uri="{FF2B5EF4-FFF2-40B4-BE49-F238E27FC236}">
                <a16:creationId xmlns:a16="http://schemas.microsoft.com/office/drawing/2014/main" id="{5AE3E078-F535-D92A-3A6E-02BB702BCA06}"/>
              </a:ext>
            </a:extLst>
          </p:cNvPr>
          <p:cNvSpPr/>
          <p:nvPr/>
        </p:nvSpPr>
        <p:spPr>
          <a:xfrm>
            <a:off x="6989754" y="2736630"/>
            <a:ext cx="1878165" cy="270072"/>
          </a:xfrm>
          <a:custGeom>
            <a:avLst/>
            <a:gdLst/>
            <a:ahLst/>
            <a:cxnLst/>
            <a:rect l="l" t="t" r="r" b="b"/>
            <a:pathLst>
              <a:path w="1031052" h="178448">
                <a:moveTo>
                  <a:pt x="0" y="0"/>
                </a:moveTo>
                <a:lnTo>
                  <a:pt x="1031052" y="0"/>
                </a:lnTo>
                <a:lnTo>
                  <a:pt x="1031052" y="178448"/>
                </a:lnTo>
                <a:lnTo>
                  <a:pt x="0" y="178448"/>
                </a:lnTo>
                <a:close/>
              </a:path>
            </a:pathLst>
          </a:custGeom>
          <a:solidFill>
            <a:srgbClr val="183650"/>
          </a:solidFill>
        </p:spPr>
        <p:txBody>
          <a:bodyPr/>
          <a:lstStyle/>
          <a:p>
            <a:endParaRPr lang="en-US" sz="1200" dirty="0"/>
          </a:p>
        </p:txBody>
      </p:sp>
      <p:sp>
        <p:nvSpPr>
          <p:cNvPr id="9" name="AutoShape 9"/>
          <p:cNvSpPr/>
          <p:nvPr/>
        </p:nvSpPr>
        <p:spPr>
          <a:xfrm>
            <a:off x="692150" y="5062323"/>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10" name="TextBox 10"/>
          <p:cNvSpPr txBox="1"/>
          <p:nvPr/>
        </p:nvSpPr>
        <p:spPr>
          <a:xfrm>
            <a:off x="7289326" y="3288557"/>
            <a:ext cx="2060853" cy="560410"/>
          </a:xfrm>
          <a:prstGeom prst="rect">
            <a:avLst/>
          </a:prstGeom>
        </p:spPr>
        <p:txBody>
          <a:bodyPr lIns="0" tIns="0" rIns="0" bIns="0" rtlCol="0" anchor="t">
            <a:spAutoFit/>
          </a:bodyPr>
          <a:lstStyle/>
          <a:p>
            <a:pPr>
              <a:lnSpc>
                <a:spcPts val="1493"/>
              </a:lnSpc>
            </a:pPr>
            <a:r>
              <a:rPr lang="en-US" sz="1066" spc="-26">
                <a:solidFill>
                  <a:srgbClr val="183650"/>
                </a:solidFill>
                <a:latin typeface="Trebuchet MS"/>
                <a:ea typeface="Trebuchet MS"/>
                <a:cs typeface="Trebuchet MS"/>
                <a:sym typeface="Trebuchet MS"/>
              </a:rPr>
              <a:t>Regular communication with all involved parties to obtain maximum efficiency.</a:t>
            </a:r>
          </a:p>
        </p:txBody>
      </p:sp>
      <p:sp>
        <p:nvSpPr>
          <p:cNvPr id="11" name="TextBox 11"/>
          <p:cNvSpPr txBox="1"/>
          <p:nvPr/>
        </p:nvSpPr>
        <p:spPr>
          <a:xfrm>
            <a:off x="7289326" y="4783769"/>
            <a:ext cx="2116507" cy="560410"/>
          </a:xfrm>
          <a:prstGeom prst="rect">
            <a:avLst/>
          </a:prstGeom>
        </p:spPr>
        <p:txBody>
          <a:bodyPr lIns="0" tIns="0" rIns="0" bIns="0" rtlCol="0" anchor="t">
            <a:spAutoFit/>
          </a:bodyPr>
          <a:lstStyle/>
          <a:p>
            <a:pPr>
              <a:lnSpc>
                <a:spcPts val="1493"/>
              </a:lnSpc>
            </a:pPr>
            <a:r>
              <a:rPr lang="en-US" sz="1066" spc="-26">
                <a:solidFill>
                  <a:srgbClr val="183650"/>
                </a:solidFill>
                <a:latin typeface="Trebuchet MS"/>
                <a:ea typeface="Trebuchet MS"/>
                <a:cs typeface="Trebuchet MS"/>
                <a:sym typeface="Trebuchet MS"/>
              </a:rPr>
              <a:t>Site supervisor will make frequent visits to loadings/unloadings to verify all cargo in accounted for.</a:t>
            </a:r>
          </a:p>
        </p:txBody>
      </p:sp>
      <p:sp>
        <p:nvSpPr>
          <p:cNvPr id="12" name="TextBox 12"/>
          <p:cNvSpPr txBox="1"/>
          <p:nvPr/>
        </p:nvSpPr>
        <p:spPr>
          <a:xfrm>
            <a:off x="7289326" y="5531376"/>
            <a:ext cx="2116507" cy="368049"/>
          </a:xfrm>
          <a:prstGeom prst="rect">
            <a:avLst/>
          </a:prstGeom>
        </p:spPr>
        <p:txBody>
          <a:bodyPr lIns="0" tIns="0" rIns="0" bIns="0" rtlCol="0" anchor="t">
            <a:spAutoFit/>
          </a:bodyPr>
          <a:lstStyle/>
          <a:p>
            <a:pPr>
              <a:lnSpc>
                <a:spcPts val="1493"/>
              </a:lnSpc>
            </a:pPr>
            <a:r>
              <a:rPr lang="en-US" sz="1066" spc="-26">
                <a:solidFill>
                  <a:srgbClr val="183650"/>
                </a:solidFill>
                <a:latin typeface="Trebuchet MS"/>
                <a:ea typeface="Trebuchet MS"/>
                <a:cs typeface="Trebuchet MS"/>
                <a:sym typeface="Trebuchet MS"/>
              </a:rPr>
              <a:t>KPI’s regularly submitted to client for review.</a:t>
            </a:r>
          </a:p>
        </p:txBody>
      </p:sp>
      <p:sp>
        <p:nvSpPr>
          <p:cNvPr id="13" name="TextBox 13"/>
          <p:cNvSpPr txBox="1"/>
          <p:nvPr/>
        </p:nvSpPr>
        <p:spPr>
          <a:xfrm>
            <a:off x="7289326" y="4036164"/>
            <a:ext cx="2116507" cy="560410"/>
          </a:xfrm>
          <a:prstGeom prst="rect">
            <a:avLst/>
          </a:prstGeom>
        </p:spPr>
        <p:txBody>
          <a:bodyPr lIns="0" tIns="0" rIns="0" bIns="0" rtlCol="0" anchor="t">
            <a:spAutoFit/>
          </a:bodyPr>
          <a:lstStyle/>
          <a:p>
            <a:pPr>
              <a:lnSpc>
                <a:spcPts val="1493"/>
              </a:lnSpc>
            </a:pPr>
            <a:r>
              <a:rPr lang="en-US" sz="1067" spc="-27">
                <a:solidFill>
                  <a:srgbClr val="183650"/>
                </a:solidFill>
                <a:latin typeface="Trebuchet MS"/>
                <a:ea typeface="Trebuchet MS"/>
                <a:cs typeface="Trebuchet MS"/>
                <a:sym typeface="Trebuchet MS"/>
              </a:rPr>
              <a:t>Constant monitoring of GPS will be kept making sure routes are kept &amp; cargo is safe.</a:t>
            </a:r>
          </a:p>
        </p:txBody>
      </p:sp>
      <p:sp>
        <p:nvSpPr>
          <p:cNvPr id="14" name="TextBox 14"/>
          <p:cNvSpPr txBox="1"/>
          <p:nvPr/>
        </p:nvSpPr>
        <p:spPr>
          <a:xfrm>
            <a:off x="7054627" y="2781719"/>
            <a:ext cx="1798035" cy="179536"/>
          </a:xfrm>
          <a:prstGeom prst="rect">
            <a:avLst/>
          </a:prstGeom>
        </p:spPr>
        <p:txBody>
          <a:bodyPr lIns="0" tIns="0" rIns="0" bIns="0" rtlCol="0" anchor="t">
            <a:spAutoFit/>
          </a:bodyPr>
          <a:lstStyle/>
          <a:p>
            <a:pPr>
              <a:lnSpc>
                <a:spcPts val="1440"/>
              </a:lnSpc>
            </a:pPr>
            <a:r>
              <a:rPr lang="en-US" sz="1200" b="1" dirty="0">
                <a:solidFill>
                  <a:srgbClr val="FFFFFF"/>
                </a:solidFill>
                <a:latin typeface="Trebuchet MS Bold"/>
                <a:ea typeface="Trebuchet MS Bold"/>
                <a:cs typeface="Trebuchet MS Bold"/>
                <a:sym typeface="Trebuchet MS Bold"/>
              </a:rPr>
              <a:t>During course of project</a:t>
            </a:r>
          </a:p>
        </p:txBody>
      </p:sp>
      <p:sp>
        <p:nvSpPr>
          <p:cNvPr id="15" name="AutoShape 15"/>
          <p:cNvSpPr/>
          <p:nvPr/>
        </p:nvSpPr>
        <p:spPr>
          <a:xfrm>
            <a:off x="6996103" y="3207891"/>
            <a:ext cx="0" cy="2535233"/>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16" name="AutoShape 16"/>
          <p:cNvSpPr/>
          <p:nvPr/>
        </p:nvSpPr>
        <p:spPr>
          <a:xfrm>
            <a:off x="6996104" y="3576635"/>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17" name="AutoShape 17"/>
          <p:cNvSpPr/>
          <p:nvPr/>
        </p:nvSpPr>
        <p:spPr>
          <a:xfrm>
            <a:off x="6989754" y="4314716"/>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18" name="AutoShape 18"/>
          <p:cNvSpPr/>
          <p:nvPr/>
        </p:nvSpPr>
        <p:spPr>
          <a:xfrm>
            <a:off x="6989754" y="5062323"/>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19" name="AutoShape 19"/>
          <p:cNvSpPr/>
          <p:nvPr/>
        </p:nvSpPr>
        <p:spPr>
          <a:xfrm>
            <a:off x="6996104" y="5736905"/>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20" name="TextBox 20"/>
          <p:cNvSpPr txBox="1"/>
          <p:nvPr/>
        </p:nvSpPr>
        <p:spPr>
          <a:xfrm>
            <a:off x="4221733" y="3288557"/>
            <a:ext cx="2256111" cy="368049"/>
          </a:xfrm>
          <a:prstGeom prst="rect">
            <a:avLst/>
          </a:prstGeom>
        </p:spPr>
        <p:txBody>
          <a:bodyPr lIns="0" tIns="0" rIns="0" bIns="0" rtlCol="0" anchor="t">
            <a:spAutoFit/>
          </a:bodyPr>
          <a:lstStyle/>
          <a:p>
            <a:pPr>
              <a:lnSpc>
                <a:spcPts val="1493"/>
              </a:lnSpc>
            </a:pPr>
            <a:r>
              <a:rPr lang="en-US" sz="1066" spc="-26">
                <a:solidFill>
                  <a:srgbClr val="183650"/>
                </a:solidFill>
                <a:latin typeface="Trebuchet MS"/>
                <a:ea typeface="Trebuchet MS"/>
                <a:cs typeface="Trebuchet MS"/>
                <a:sym typeface="Trebuchet MS"/>
              </a:rPr>
              <a:t>Designated project team will be assigned to manage &amp; deliver project.</a:t>
            </a:r>
          </a:p>
        </p:txBody>
      </p:sp>
      <p:sp>
        <p:nvSpPr>
          <p:cNvPr id="21" name="TextBox 21"/>
          <p:cNvSpPr txBox="1"/>
          <p:nvPr/>
        </p:nvSpPr>
        <p:spPr>
          <a:xfrm>
            <a:off x="4221733" y="4477700"/>
            <a:ext cx="2256111" cy="368049"/>
          </a:xfrm>
          <a:prstGeom prst="rect">
            <a:avLst/>
          </a:prstGeom>
        </p:spPr>
        <p:txBody>
          <a:bodyPr lIns="0" tIns="0" rIns="0" bIns="0" rtlCol="0" anchor="t">
            <a:spAutoFit/>
          </a:bodyPr>
          <a:lstStyle/>
          <a:p>
            <a:pPr>
              <a:lnSpc>
                <a:spcPts val="1493"/>
              </a:lnSpc>
            </a:pPr>
            <a:r>
              <a:rPr lang="en-US" sz="1066" spc="-26" dirty="0">
                <a:solidFill>
                  <a:srgbClr val="183650"/>
                </a:solidFill>
                <a:latin typeface="Trebuchet MS"/>
                <a:ea typeface="Trebuchet MS"/>
                <a:cs typeface="Trebuchet MS"/>
                <a:sym typeface="Trebuchet MS"/>
              </a:rPr>
              <a:t>Vendors will be vetted and introduced into team.</a:t>
            </a:r>
          </a:p>
        </p:txBody>
      </p:sp>
      <p:sp>
        <p:nvSpPr>
          <p:cNvPr id="22" name="TextBox 22"/>
          <p:cNvSpPr txBox="1"/>
          <p:nvPr/>
        </p:nvSpPr>
        <p:spPr>
          <a:xfrm>
            <a:off x="4221733" y="5036923"/>
            <a:ext cx="2256111" cy="368049"/>
          </a:xfrm>
          <a:prstGeom prst="rect">
            <a:avLst/>
          </a:prstGeom>
        </p:spPr>
        <p:txBody>
          <a:bodyPr lIns="0" tIns="0" rIns="0" bIns="0" rtlCol="0" anchor="t">
            <a:spAutoFit/>
          </a:bodyPr>
          <a:lstStyle/>
          <a:p>
            <a:pPr>
              <a:lnSpc>
                <a:spcPts val="1493"/>
              </a:lnSpc>
            </a:pPr>
            <a:r>
              <a:rPr lang="en-US" sz="1066" spc="-26">
                <a:solidFill>
                  <a:srgbClr val="183650"/>
                </a:solidFill>
                <a:latin typeface="Trebuchet MS"/>
                <a:ea typeface="Trebuchet MS"/>
                <a:cs typeface="Trebuchet MS"/>
                <a:sym typeface="Trebuchet MS"/>
              </a:rPr>
              <a:t>SOP will be presented where KPI’s &amp; measurability of KPI’s will be outlined.</a:t>
            </a:r>
          </a:p>
        </p:txBody>
      </p:sp>
      <p:sp>
        <p:nvSpPr>
          <p:cNvPr id="23" name="TextBox 23"/>
          <p:cNvSpPr txBox="1"/>
          <p:nvPr/>
        </p:nvSpPr>
        <p:spPr>
          <a:xfrm>
            <a:off x="4221733" y="5701980"/>
            <a:ext cx="2256111" cy="368049"/>
          </a:xfrm>
          <a:prstGeom prst="rect">
            <a:avLst/>
          </a:prstGeom>
        </p:spPr>
        <p:txBody>
          <a:bodyPr lIns="0" tIns="0" rIns="0" bIns="0" rtlCol="0" anchor="t">
            <a:spAutoFit/>
          </a:bodyPr>
          <a:lstStyle/>
          <a:p>
            <a:pPr>
              <a:lnSpc>
                <a:spcPts val="1493"/>
              </a:lnSpc>
            </a:pPr>
            <a:r>
              <a:rPr lang="en-US" sz="1066" spc="-26">
                <a:solidFill>
                  <a:srgbClr val="183650"/>
                </a:solidFill>
                <a:latin typeface="Trebuchet MS"/>
                <a:ea typeface="Trebuchet MS"/>
                <a:cs typeface="Trebuchet MS"/>
                <a:sym typeface="Trebuchet MS"/>
              </a:rPr>
              <a:t>Track &amp; Trace system will be discussed and set.</a:t>
            </a:r>
          </a:p>
        </p:txBody>
      </p:sp>
      <p:sp>
        <p:nvSpPr>
          <p:cNvPr id="24" name="TextBox 24"/>
          <p:cNvSpPr txBox="1"/>
          <p:nvPr/>
        </p:nvSpPr>
        <p:spPr>
          <a:xfrm>
            <a:off x="4221733" y="3854033"/>
            <a:ext cx="2256111" cy="560410"/>
          </a:xfrm>
          <a:prstGeom prst="rect">
            <a:avLst/>
          </a:prstGeom>
        </p:spPr>
        <p:txBody>
          <a:bodyPr lIns="0" tIns="0" rIns="0" bIns="0" rtlCol="0" anchor="t">
            <a:spAutoFit/>
          </a:bodyPr>
          <a:lstStyle/>
          <a:p>
            <a:pPr>
              <a:lnSpc>
                <a:spcPts val="1493"/>
              </a:lnSpc>
            </a:pPr>
            <a:r>
              <a:rPr lang="en-US" sz="1067" spc="-27" dirty="0">
                <a:solidFill>
                  <a:srgbClr val="183650"/>
                </a:solidFill>
                <a:latin typeface="Trebuchet MS"/>
                <a:ea typeface="Trebuchet MS"/>
                <a:cs typeface="Trebuchet MS"/>
                <a:sym typeface="Trebuchet MS"/>
              </a:rPr>
              <a:t>Kick-off meeting where conceptual ideas, requirements &amp; KPI’s will </a:t>
            </a:r>
            <a:br>
              <a:rPr lang="en-US" sz="1067" spc="-27" dirty="0">
                <a:solidFill>
                  <a:srgbClr val="183650"/>
                </a:solidFill>
                <a:latin typeface="Trebuchet MS"/>
                <a:ea typeface="Trebuchet MS"/>
                <a:cs typeface="Trebuchet MS"/>
                <a:sym typeface="Trebuchet MS"/>
              </a:rPr>
            </a:br>
            <a:r>
              <a:rPr lang="en-US" sz="1067" spc="-27" dirty="0">
                <a:solidFill>
                  <a:srgbClr val="183650"/>
                </a:solidFill>
                <a:latin typeface="Trebuchet MS"/>
                <a:ea typeface="Trebuchet MS"/>
                <a:cs typeface="Trebuchet MS"/>
                <a:sym typeface="Trebuchet MS"/>
              </a:rPr>
              <a:t>be set.</a:t>
            </a:r>
          </a:p>
        </p:txBody>
      </p:sp>
      <p:sp>
        <p:nvSpPr>
          <p:cNvPr id="26" name="AutoShape 26"/>
          <p:cNvSpPr/>
          <p:nvPr/>
        </p:nvSpPr>
        <p:spPr>
          <a:xfrm flipH="1">
            <a:off x="3928510" y="3207891"/>
            <a:ext cx="0" cy="2623298"/>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27" name="AutoShape 27"/>
          <p:cNvSpPr/>
          <p:nvPr/>
        </p:nvSpPr>
        <p:spPr>
          <a:xfrm>
            <a:off x="3922160" y="3438525"/>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28" name="AutoShape 28"/>
          <p:cNvSpPr/>
          <p:nvPr/>
        </p:nvSpPr>
        <p:spPr>
          <a:xfrm>
            <a:off x="3922160" y="4061563"/>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29" name="AutoShape 29"/>
          <p:cNvSpPr/>
          <p:nvPr/>
        </p:nvSpPr>
        <p:spPr>
          <a:xfrm>
            <a:off x="3928510" y="4613492"/>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73" name="Freeform 43">
            <a:extLst>
              <a:ext uri="{FF2B5EF4-FFF2-40B4-BE49-F238E27FC236}">
                <a16:creationId xmlns:a16="http://schemas.microsoft.com/office/drawing/2014/main" id="{07E280D4-9C7D-1017-F1AE-24B884EB5E31}"/>
              </a:ext>
            </a:extLst>
          </p:cNvPr>
          <p:cNvSpPr/>
          <p:nvPr/>
        </p:nvSpPr>
        <p:spPr>
          <a:xfrm>
            <a:off x="3925439" y="2736630"/>
            <a:ext cx="1439752" cy="270072"/>
          </a:xfrm>
          <a:custGeom>
            <a:avLst/>
            <a:gdLst/>
            <a:ahLst/>
            <a:cxnLst/>
            <a:rect l="l" t="t" r="r" b="b"/>
            <a:pathLst>
              <a:path w="1031052" h="178448">
                <a:moveTo>
                  <a:pt x="0" y="0"/>
                </a:moveTo>
                <a:lnTo>
                  <a:pt x="1031052" y="0"/>
                </a:lnTo>
                <a:lnTo>
                  <a:pt x="1031052" y="178448"/>
                </a:lnTo>
                <a:lnTo>
                  <a:pt x="0" y="178448"/>
                </a:lnTo>
                <a:close/>
              </a:path>
            </a:pathLst>
          </a:custGeom>
          <a:solidFill>
            <a:srgbClr val="183650"/>
          </a:solidFill>
        </p:spPr>
        <p:txBody>
          <a:bodyPr/>
          <a:lstStyle/>
          <a:p>
            <a:endParaRPr lang="en-US" sz="1200" dirty="0"/>
          </a:p>
        </p:txBody>
      </p:sp>
      <p:sp>
        <p:nvSpPr>
          <p:cNvPr id="30" name="AutoShape 30"/>
          <p:cNvSpPr/>
          <p:nvPr/>
        </p:nvSpPr>
        <p:spPr>
          <a:xfrm>
            <a:off x="3922160" y="5200964"/>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75" name="Freeform 43">
            <a:extLst>
              <a:ext uri="{FF2B5EF4-FFF2-40B4-BE49-F238E27FC236}">
                <a16:creationId xmlns:a16="http://schemas.microsoft.com/office/drawing/2014/main" id="{83FB9F98-F362-95A2-0477-778DD52B6BFF}"/>
              </a:ext>
            </a:extLst>
          </p:cNvPr>
          <p:cNvSpPr/>
          <p:nvPr/>
        </p:nvSpPr>
        <p:spPr>
          <a:xfrm>
            <a:off x="9830906" y="2736630"/>
            <a:ext cx="1603278" cy="270072"/>
          </a:xfrm>
          <a:custGeom>
            <a:avLst/>
            <a:gdLst/>
            <a:ahLst/>
            <a:cxnLst/>
            <a:rect l="l" t="t" r="r" b="b"/>
            <a:pathLst>
              <a:path w="1031052" h="178448">
                <a:moveTo>
                  <a:pt x="0" y="0"/>
                </a:moveTo>
                <a:lnTo>
                  <a:pt x="1031052" y="0"/>
                </a:lnTo>
                <a:lnTo>
                  <a:pt x="1031052" y="178448"/>
                </a:lnTo>
                <a:lnTo>
                  <a:pt x="0" y="178448"/>
                </a:lnTo>
                <a:close/>
              </a:path>
            </a:pathLst>
          </a:custGeom>
          <a:solidFill>
            <a:srgbClr val="183650"/>
          </a:solidFill>
        </p:spPr>
        <p:txBody>
          <a:bodyPr/>
          <a:lstStyle/>
          <a:p>
            <a:endParaRPr lang="en-US" sz="1200" dirty="0"/>
          </a:p>
        </p:txBody>
      </p:sp>
      <p:sp>
        <p:nvSpPr>
          <p:cNvPr id="31" name="AutoShape 31"/>
          <p:cNvSpPr/>
          <p:nvPr/>
        </p:nvSpPr>
        <p:spPr>
          <a:xfrm>
            <a:off x="3922160" y="5831189"/>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32" name="TextBox 32"/>
          <p:cNvSpPr txBox="1"/>
          <p:nvPr/>
        </p:nvSpPr>
        <p:spPr>
          <a:xfrm>
            <a:off x="10133013" y="3288557"/>
            <a:ext cx="1373187" cy="175689"/>
          </a:xfrm>
          <a:prstGeom prst="rect">
            <a:avLst/>
          </a:prstGeom>
        </p:spPr>
        <p:txBody>
          <a:bodyPr lIns="0" tIns="0" rIns="0" bIns="0" rtlCol="0" anchor="t">
            <a:spAutoFit/>
          </a:bodyPr>
          <a:lstStyle/>
          <a:p>
            <a:pPr>
              <a:lnSpc>
                <a:spcPts val="1493"/>
              </a:lnSpc>
            </a:pPr>
            <a:r>
              <a:rPr lang="en-US" sz="1066" spc="-26">
                <a:solidFill>
                  <a:srgbClr val="183650"/>
                </a:solidFill>
                <a:latin typeface="Trebuchet MS"/>
                <a:ea typeface="Trebuchet MS"/>
                <a:cs typeface="Trebuchet MS"/>
                <a:sym typeface="Trebuchet MS"/>
              </a:rPr>
              <a:t>Post project review.</a:t>
            </a:r>
          </a:p>
        </p:txBody>
      </p:sp>
      <p:sp>
        <p:nvSpPr>
          <p:cNvPr id="33" name="TextBox 33"/>
          <p:cNvSpPr txBox="1"/>
          <p:nvPr/>
        </p:nvSpPr>
        <p:spPr>
          <a:xfrm>
            <a:off x="10133013" y="4233675"/>
            <a:ext cx="1092547" cy="175689"/>
          </a:xfrm>
          <a:prstGeom prst="rect">
            <a:avLst/>
          </a:prstGeom>
        </p:spPr>
        <p:txBody>
          <a:bodyPr lIns="0" tIns="0" rIns="0" bIns="0" rtlCol="0" anchor="t">
            <a:spAutoFit/>
          </a:bodyPr>
          <a:lstStyle/>
          <a:p>
            <a:pPr>
              <a:lnSpc>
                <a:spcPts val="1493"/>
              </a:lnSpc>
            </a:pPr>
            <a:r>
              <a:rPr lang="en-US" sz="1066" spc="-26">
                <a:solidFill>
                  <a:srgbClr val="183650"/>
                </a:solidFill>
                <a:latin typeface="Trebuchet MS"/>
                <a:ea typeface="Trebuchet MS"/>
                <a:cs typeface="Trebuchet MS"/>
                <a:sym typeface="Trebuchet MS"/>
              </a:rPr>
              <a:t>Lessons learned.</a:t>
            </a:r>
          </a:p>
        </p:txBody>
      </p:sp>
      <p:sp>
        <p:nvSpPr>
          <p:cNvPr id="34" name="TextBox 34"/>
          <p:cNvSpPr txBox="1"/>
          <p:nvPr/>
        </p:nvSpPr>
        <p:spPr>
          <a:xfrm>
            <a:off x="10133013" y="3670219"/>
            <a:ext cx="1192216" cy="368049"/>
          </a:xfrm>
          <a:prstGeom prst="rect">
            <a:avLst/>
          </a:prstGeom>
        </p:spPr>
        <p:txBody>
          <a:bodyPr lIns="0" tIns="0" rIns="0" bIns="0" rtlCol="0" anchor="t">
            <a:spAutoFit/>
          </a:bodyPr>
          <a:lstStyle/>
          <a:p>
            <a:pPr>
              <a:lnSpc>
                <a:spcPts val="1493"/>
              </a:lnSpc>
            </a:pPr>
            <a:r>
              <a:rPr lang="en-US" sz="1067" spc="-27">
                <a:solidFill>
                  <a:srgbClr val="183650"/>
                </a:solidFill>
                <a:latin typeface="Trebuchet MS"/>
                <a:ea typeface="Trebuchet MS"/>
                <a:cs typeface="Trebuchet MS"/>
                <a:sym typeface="Trebuchet MS"/>
              </a:rPr>
              <a:t>Safety records &amp; cost analysis.</a:t>
            </a:r>
          </a:p>
        </p:txBody>
      </p:sp>
      <p:sp>
        <p:nvSpPr>
          <p:cNvPr id="25" name="TextBox 25"/>
          <p:cNvSpPr txBox="1"/>
          <p:nvPr/>
        </p:nvSpPr>
        <p:spPr>
          <a:xfrm>
            <a:off x="4003230" y="2781719"/>
            <a:ext cx="1361961" cy="179536"/>
          </a:xfrm>
          <a:prstGeom prst="rect">
            <a:avLst/>
          </a:prstGeom>
        </p:spPr>
        <p:txBody>
          <a:bodyPr lIns="0" tIns="0" rIns="0" bIns="0" rtlCol="0" anchor="t">
            <a:spAutoFit/>
          </a:bodyPr>
          <a:lstStyle/>
          <a:p>
            <a:pPr>
              <a:lnSpc>
                <a:spcPts val="1440"/>
              </a:lnSpc>
            </a:pPr>
            <a:r>
              <a:rPr lang="en-US" sz="1200" b="1" dirty="0">
                <a:solidFill>
                  <a:srgbClr val="FFFFFF"/>
                </a:solidFill>
                <a:latin typeface="Trebuchet MS Bold"/>
                <a:ea typeface="Trebuchet MS Bold"/>
                <a:cs typeface="Trebuchet MS Bold"/>
                <a:sym typeface="Trebuchet MS Bold"/>
              </a:rPr>
              <a:t>Project Execution</a:t>
            </a:r>
          </a:p>
        </p:txBody>
      </p:sp>
      <p:sp>
        <p:nvSpPr>
          <p:cNvPr id="35" name="TextBox 35"/>
          <p:cNvSpPr txBox="1"/>
          <p:nvPr/>
        </p:nvSpPr>
        <p:spPr>
          <a:xfrm>
            <a:off x="9899107" y="2776989"/>
            <a:ext cx="1517548" cy="179536"/>
          </a:xfrm>
          <a:prstGeom prst="rect">
            <a:avLst/>
          </a:prstGeom>
        </p:spPr>
        <p:txBody>
          <a:bodyPr lIns="0" tIns="0" rIns="0" bIns="0" rtlCol="0" anchor="t">
            <a:spAutoFit/>
          </a:bodyPr>
          <a:lstStyle/>
          <a:p>
            <a:pPr>
              <a:lnSpc>
                <a:spcPts val="1440"/>
              </a:lnSpc>
            </a:pPr>
            <a:r>
              <a:rPr lang="en-US" sz="1200" b="1" dirty="0">
                <a:solidFill>
                  <a:srgbClr val="FFFFFF"/>
                </a:solidFill>
                <a:latin typeface="Montserrat 2 Bold"/>
                <a:ea typeface="Montserrat 2 Bold"/>
                <a:cs typeface="Montserrat 2 Bold"/>
                <a:sym typeface="Montserrat 2 Bold"/>
              </a:rPr>
              <a:t>Delivery &amp; Beyond</a:t>
            </a:r>
          </a:p>
        </p:txBody>
      </p:sp>
      <p:sp>
        <p:nvSpPr>
          <p:cNvPr id="36" name="AutoShape 36"/>
          <p:cNvSpPr/>
          <p:nvPr/>
        </p:nvSpPr>
        <p:spPr>
          <a:xfrm>
            <a:off x="9839790" y="3207891"/>
            <a:ext cx="0" cy="1131754"/>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37" name="AutoShape 37"/>
          <p:cNvSpPr/>
          <p:nvPr/>
        </p:nvSpPr>
        <p:spPr>
          <a:xfrm>
            <a:off x="9833440" y="3398835"/>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38" name="AutoShape 38"/>
          <p:cNvSpPr/>
          <p:nvPr/>
        </p:nvSpPr>
        <p:spPr>
          <a:xfrm>
            <a:off x="9833440" y="3872572"/>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39" name="AutoShape 39"/>
          <p:cNvSpPr/>
          <p:nvPr/>
        </p:nvSpPr>
        <p:spPr>
          <a:xfrm>
            <a:off x="9833440" y="4337603"/>
            <a:ext cx="149441" cy="0"/>
          </a:xfrm>
          <a:prstGeom prst="line">
            <a:avLst/>
          </a:prstGeom>
          <a:ln w="28575" cap="flat">
            <a:solidFill>
              <a:srgbClr val="5BC2E7"/>
            </a:solidFill>
            <a:prstDash val="solid"/>
            <a:headEnd type="none" w="sm" len="sm"/>
            <a:tailEnd type="none" w="sm" len="sm"/>
          </a:ln>
        </p:spPr>
        <p:txBody>
          <a:bodyPr/>
          <a:lstStyle/>
          <a:p>
            <a:endParaRPr lang="en-US" sz="1200"/>
          </a:p>
        </p:txBody>
      </p:sp>
      <p:sp>
        <p:nvSpPr>
          <p:cNvPr id="40" name="Freeform 40"/>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1" name="Freeform 41"/>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2" name="Group 42"/>
          <p:cNvGrpSpPr/>
          <p:nvPr/>
        </p:nvGrpSpPr>
        <p:grpSpPr>
          <a:xfrm>
            <a:off x="685800" y="2640010"/>
            <a:ext cx="2609850" cy="451697"/>
            <a:chOff x="0" y="0"/>
            <a:chExt cx="1031052" cy="178448"/>
          </a:xfrm>
        </p:grpSpPr>
        <p:sp>
          <p:nvSpPr>
            <p:cNvPr id="43" name="Freeform 43"/>
            <p:cNvSpPr/>
            <p:nvPr/>
          </p:nvSpPr>
          <p:spPr>
            <a:xfrm>
              <a:off x="0" y="0"/>
              <a:ext cx="1031052" cy="178448"/>
            </a:xfrm>
            <a:custGeom>
              <a:avLst/>
              <a:gdLst/>
              <a:ahLst/>
              <a:cxnLst/>
              <a:rect l="l" t="t" r="r" b="b"/>
              <a:pathLst>
                <a:path w="1031052" h="178448">
                  <a:moveTo>
                    <a:pt x="0" y="0"/>
                  </a:moveTo>
                  <a:lnTo>
                    <a:pt x="1031052" y="0"/>
                  </a:lnTo>
                  <a:lnTo>
                    <a:pt x="1031052" y="178448"/>
                  </a:lnTo>
                  <a:lnTo>
                    <a:pt x="0" y="178448"/>
                  </a:lnTo>
                  <a:close/>
                </a:path>
              </a:pathLst>
            </a:custGeom>
            <a:solidFill>
              <a:srgbClr val="183650"/>
            </a:solidFill>
          </p:spPr>
          <p:txBody>
            <a:bodyPr/>
            <a:lstStyle/>
            <a:p>
              <a:endParaRPr lang="en-US" sz="1200" dirty="0"/>
            </a:p>
          </p:txBody>
        </p:sp>
        <p:sp>
          <p:nvSpPr>
            <p:cNvPr id="44" name="TextBox 44"/>
            <p:cNvSpPr txBox="1"/>
            <p:nvPr/>
          </p:nvSpPr>
          <p:spPr>
            <a:xfrm>
              <a:off x="0" y="-38100"/>
              <a:ext cx="1031052" cy="216548"/>
            </a:xfrm>
            <a:prstGeom prst="rect">
              <a:avLst/>
            </a:prstGeom>
          </p:spPr>
          <p:txBody>
            <a:bodyPr lIns="33867" tIns="33867" rIns="33867" bIns="33867" rtlCol="0" anchor="ctr"/>
            <a:lstStyle/>
            <a:p>
              <a:pPr algn="ctr">
                <a:lnSpc>
                  <a:spcPts val="1400"/>
                </a:lnSpc>
              </a:pPr>
              <a:endParaRPr sz="1200"/>
            </a:p>
          </p:txBody>
        </p:sp>
      </p:grpSp>
      <p:sp>
        <p:nvSpPr>
          <p:cNvPr id="45" name="TextBox 45"/>
          <p:cNvSpPr txBox="1"/>
          <p:nvPr/>
        </p:nvSpPr>
        <p:spPr>
          <a:xfrm>
            <a:off x="1064798" y="1185156"/>
            <a:ext cx="4565967" cy="307777"/>
          </a:xfrm>
          <a:prstGeom prst="rect">
            <a:avLst/>
          </a:prstGeom>
        </p:spPr>
        <p:txBody>
          <a:bodyPr lIns="0" tIns="0" rIns="0" bIns="0" rtlCol="0" anchor="t">
            <a:spAutoFit/>
          </a:bodyPr>
          <a:lstStyle/>
          <a:p>
            <a:pPr>
              <a:lnSpc>
                <a:spcPts val="2400"/>
              </a:lnSpc>
            </a:pPr>
            <a:r>
              <a:rPr lang="en-US" sz="2400" b="1">
                <a:solidFill>
                  <a:srgbClr val="183650"/>
                </a:solidFill>
                <a:latin typeface="Montserrat 2 Bold"/>
                <a:ea typeface="Montserrat 2 Bold"/>
                <a:cs typeface="Montserrat 2 Bold"/>
                <a:sym typeface="Montserrat 2 Bold"/>
              </a:rPr>
              <a:t>IMPLEMENTATION PROCESS</a:t>
            </a:r>
          </a:p>
        </p:txBody>
      </p:sp>
      <p:sp>
        <p:nvSpPr>
          <p:cNvPr id="46" name="TextBox 46"/>
          <p:cNvSpPr txBox="1"/>
          <p:nvPr/>
        </p:nvSpPr>
        <p:spPr>
          <a:xfrm>
            <a:off x="1064798" y="1652662"/>
            <a:ext cx="3973810" cy="213264"/>
          </a:xfrm>
          <a:prstGeom prst="rect">
            <a:avLst/>
          </a:prstGeom>
        </p:spPr>
        <p:txBody>
          <a:bodyPr lIns="0" tIns="0" rIns="0" bIns="0" rtlCol="0" anchor="t">
            <a:spAutoFit/>
          </a:bodyPr>
          <a:lstStyle/>
          <a:p>
            <a:pPr>
              <a:lnSpc>
                <a:spcPts val="1773"/>
              </a:lnSpc>
            </a:pPr>
            <a:r>
              <a:rPr lang="en-US" sz="1266" b="1">
                <a:solidFill>
                  <a:srgbClr val="5BC2E7"/>
                </a:solidFill>
                <a:latin typeface="Montserrat 1 Bold"/>
                <a:ea typeface="Montserrat 1 Bold"/>
                <a:cs typeface="Montserrat 1 Bold"/>
                <a:sym typeface="Montserrat 1 Bold"/>
              </a:rPr>
              <a:t>Project Management Timeline</a:t>
            </a:r>
          </a:p>
        </p:txBody>
      </p:sp>
      <p:sp>
        <p:nvSpPr>
          <p:cNvPr id="47" name="TextBox 47"/>
          <p:cNvSpPr txBox="1"/>
          <p:nvPr/>
        </p:nvSpPr>
        <p:spPr>
          <a:xfrm>
            <a:off x="991723" y="3288557"/>
            <a:ext cx="2303927" cy="752770"/>
          </a:xfrm>
          <a:prstGeom prst="rect">
            <a:avLst/>
          </a:prstGeom>
        </p:spPr>
        <p:txBody>
          <a:bodyPr lIns="0" tIns="0" rIns="0" bIns="0" rtlCol="0" anchor="t">
            <a:spAutoFit/>
          </a:bodyPr>
          <a:lstStyle/>
          <a:p>
            <a:pPr>
              <a:lnSpc>
                <a:spcPts val="1493"/>
              </a:lnSpc>
            </a:pPr>
            <a:r>
              <a:rPr lang="en-US" sz="1066" spc="-26" dirty="0">
                <a:solidFill>
                  <a:srgbClr val="183650"/>
                </a:solidFill>
                <a:latin typeface="Trebuchet MS"/>
                <a:ea typeface="Trebuchet MS"/>
                <a:cs typeface="Trebuchet MS"/>
                <a:sym typeface="Trebuchet MS"/>
              </a:rPr>
              <a:t>Analyzed by subject matter experts to prepare best to discuss concept &amp; budgetary quotes/feasibility studies submitted to client.</a:t>
            </a:r>
          </a:p>
        </p:txBody>
      </p:sp>
      <p:sp>
        <p:nvSpPr>
          <p:cNvPr id="48" name="TextBox 48"/>
          <p:cNvSpPr txBox="1"/>
          <p:nvPr/>
        </p:nvSpPr>
        <p:spPr>
          <a:xfrm>
            <a:off x="991723" y="4786733"/>
            <a:ext cx="2303927" cy="752770"/>
          </a:xfrm>
          <a:prstGeom prst="rect">
            <a:avLst/>
          </a:prstGeom>
        </p:spPr>
        <p:txBody>
          <a:bodyPr lIns="0" tIns="0" rIns="0" bIns="0" rtlCol="0" anchor="t">
            <a:spAutoFit/>
          </a:bodyPr>
          <a:lstStyle/>
          <a:p>
            <a:pPr>
              <a:lnSpc>
                <a:spcPts val="1493"/>
              </a:lnSpc>
            </a:pPr>
            <a:r>
              <a:rPr lang="en-US" sz="1066" spc="-26" dirty="0">
                <a:solidFill>
                  <a:srgbClr val="183650"/>
                </a:solidFill>
                <a:latin typeface="Trebuchet MS"/>
                <a:ea typeface="Trebuchet MS"/>
                <a:cs typeface="Trebuchet MS"/>
                <a:sym typeface="Trebuchet MS"/>
              </a:rPr>
              <a:t>Once awarded to Fracht, method statements &amp; route studies will be submitted to the client for </a:t>
            </a:r>
            <a:br>
              <a:rPr lang="en-US" sz="1066" spc="-26" dirty="0">
                <a:solidFill>
                  <a:srgbClr val="183650"/>
                </a:solidFill>
                <a:latin typeface="Trebuchet MS"/>
                <a:ea typeface="Trebuchet MS"/>
                <a:cs typeface="Trebuchet MS"/>
                <a:sym typeface="Trebuchet MS"/>
              </a:rPr>
            </a:br>
            <a:r>
              <a:rPr lang="en-US" sz="1066" spc="-26" dirty="0">
                <a:solidFill>
                  <a:srgbClr val="183650"/>
                </a:solidFill>
                <a:latin typeface="Trebuchet MS"/>
                <a:ea typeface="Trebuchet MS"/>
                <a:cs typeface="Trebuchet MS"/>
                <a:sym typeface="Trebuchet MS"/>
              </a:rPr>
              <a:t>final approval.</a:t>
            </a:r>
          </a:p>
        </p:txBody>
      </p:sp>
      <p:sp>
        <p:nvSpPr>
          <p:cNvPr id="49" name="TextBox 49"/>
          <p:cNvSpPr txBox="1"/>
          <p:nvPr/>
        </p:nvSpPr>
        <p:spPr>
          <a:xfrm>
            <a:off x="991723" y="4223276"/>
            <a:ext cx="2408339" cy="368049"/>
          </a:xfrm>
          <a:prstGeom prst="rect">
            <a:avLst/>
          </a:prstGeom>
        </p:spPr>
        <p:txBody>
          <a:bodyPr lIns="0" tIns="0" rIns="0" bIns="0" rtlCol="0" anchor="t">
            <a:spAutoFit/>
          </a:bodyPr>
          <a:lstStyle/>
          <a:p>
            <a:pPr>
              <a:lnSpc>
                <a:spcPts val="1493"/>
              </a:lnSpc>
            </a:pPr>
            <a:r>
              <a:rPr lang="en-US" sz="1067" spc="-27">
                <a:solidFill>
                  <a:srgbClr val="183650"/>
                </a:solidFill>
                <a:latin typeface="Trebuchet MS"/>
                <a:ea typeface="Trebuchet MS"/>
                <a:cs typeface="Trebuchet MS"/>
                <a:sym typeface="Trebuchet MS"/>
              </a:rPr>
              <a:t>Face to face meetings to discuss suggested proposals.</a:t>
            </a:r>
          </a:p>
        </p:txBody>
      </p:sp>
      <p:sp>
        <p:nvSpPr>
          <p:cNvPr id="50" name="TextBox 50"/>
          <p:cNvSpPr txBox="1"/>
          <p:nvPr/>
        </p:nvSpPr>
        <p:spPr>
          <a:xfrm>
            <a:off x="757817" y="2666892"/>
            <a:ext cx="2733561" cy="359073"/>
          </a:xfrm>
          <a:prstGeom prst="rect">
            <a:avLst/>
          </a:prstGeom>
        </p:spPr>
        <p:txBody>
          <a:bodyPr lIns="0" tIns="0" rIns="0" bIns="0" rtlCol="0" anchor="t">
            <a:spAutoFit/>
          </a:bodyPr>
          <a:lstStyle/>
          <a:p>
            <a:pPr>
              <a:lnSpc>
                <a:spcPts val="1440"/>
              </a:lnSpc>
            </a:pPr>
            <a:r>
              <a:rPr lang="en-US" sz="1200" b="1">
                <a:solidFill>
                  <a:srgbClr val="FFFFFF"/>
                </a:solidFill>
                <a:latin typeface="Trebuchet MS Bold"/>
                <a:ea typeface="Trebuchet MS Bold"/>
                <a:cs typeface="Trebuchet MS Bold"/>
                <a:sym typeface="Trebuchet MS Bold"/>
              </a:rPr>
              <a:t>Project Logistics Early Planning Preliminary scope given to Fracht</a:t>
            </a:r>
          </a:p>
        </p:txBody>
      </p:sp>
      <p:grpSp>
        <p:nvGrpSpPr>
          <p:cNvPr id="51" name="Group 51"/>
          <p:cNvGrpSpPr/>
          <p:nvPr/>
        </p:nvGrpSpPr>
        <p:grpSpPr>
          <a:xfrm>
            <a:off x="3869257" y="5821850"/>
            <a:ext cx="116554" cy="540129"/>
            <a:chOff x="0" y="0"/>
            <a:chExt cx="233108" cy="1080258"/>
          </a:xfrm>
        </p:grpSpPr>
        <p:grpSp>
          <p:nvGrpSpPr>
            <p:cNvPr id="52" name="Group 52"/>
            <p:cNvGrpSpPr/>
            <p:nvPr/>
          </p:nvGrpSpPr>
          <p:grpSpPr>
            <a:xfrm rot="-10800000">
              <a:off x="0" y="876289"/>
              <a:ext cx="233108" cy="203969"/>
              <a:chOff x="0" y="0"/>
              <a:chExt cx="812800" cy="711200"/>
            </a:xfrm>
          </p:grpSpPr>
          <p:sp>
            <p:nvSpPr>
              <p:cNvPr id="53" name="Freeform 53"/>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5BC2E7"/>
              </a:solidFill>
            </p:spPr>
            <p:txBody>
              <a:bodyPr/>
              <a:lstStyle/>
              <a:p>
                <a:endParaRPr lang="en-US" sz="1200"/>
              </a:p>
            </p:txBody>
          </p:sp>
          <p:sp>
            <p:nvSpPr>
              <p:cNvPr id="54" name="TextBox 54"/>
              <p:cNvSpPr txBox="1"/>
              <p:nvPr/>
            </p:nvSpPr>
            <p:spPr>
              <a:xfrm>
                <a:off x="127000" y="301625"/>
                <a:ext cx="558800" cy="358775"/>
              </a:xfrm>
              <a:prstGeom prst="rect">
                <a:avLst/>
              </a:prstGeom>
            </p:spPr>
            <p:txBody>
              <a:bodyPr lIns="33867" tIns="33867" rIns="33867" bIns="33867" rtlCol="0" anchor="ctr"/>
              <a:lstStyle/>
              <a:p>
                <a:pPr algn="ctr">
                  <a:lnSpc>
                    <a:spcPts val="1261"/>
                  </a:lnSpc>
                </a:pPr>
                <a:endParaRPr sz="1200"/>
              </a:p>
            </p:txBody>
          </p:sp>
        </p:grpSp>
        <p:sp>
          <p:nvSpPr>
            <p:cNvPr id="55" name="AutoShape 55"/>
            <p:cNvSpPr/>
            <p:nvPr/>
          </p:nvSpPr>
          <p:spPr>
            <a:xfrm>
              <a:off x="114475" y="0"/>
              <a:ext cx="0" cy="876289"/>
            </a:xfrm>
            <a:prstGeom prst="line">
              <a:avLst/>
            </a:prstGeom>
            <a:ln w="38100" cap="flat">
              <a:solidFill>
                <a:srgbClr val="5BC2E7"/>
              </a:solidFill>
              <a:prstDash val="solid"/>
              <a:headEnd type="none" w="sm" len="sm"/>
              <a:tailEnd type="none" w="sm" len="sm"/>
            </a:ln>
          </p:spPr>
          <p:txBody>
            <a:bodyPr/>
            <a:lstStyle/>
            <a:p>
              <a:endParaRPr lang="en-US" sz="1200"/>
            </a:p>
          </p:txBody>
        </p:sp>
      </p:grpSp>
      <p:grpSp>
        <p:nvGrpSpPr>
          <p:cNvPr id="56" name="Group 56"/>
          <p:cNvGrpSpPr/>
          <p:nvPr/>
        </p:nvGrpSpPr>
        <p:grpSpPr>
          <a:xfrm>
            <a:off x="639247" y="5050939"/>
            <a:ext cx="116554" cy="540129"/>
            <a:chOff x="0" y="0"/>
            <a:chExt cx="233108" cy="1080258"/>
          </a:xfrm>
        </p:grpSpPr>
        <p:grpSp>
          <p:nvGrpSpPr>
            <p:cNvPr id="57" name="Group 57"/>
            <p:cNvGrpSpPr/>
            <p:nvPr/>
          </p:nvGrpSpPr>
          <p:grpSpPr>
            <a:xfrm rot="-10800000">
              <a:off x="0" y="876289"/>
              <a:ext cx="233108" cy="203969"/>
              <a:chOff x="0" y="0"/>
              <a:chExt cx="812800" cy="711200"/>
            </a:xfrm>
          </p:grpSpPr>
          <p:sp>
            <p:nvSpPr>
              <p:cNvPr id="58" name="Freeform 58"/>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5BC2E7"/>
              </a:solidFill>
            </p:spPr>
            <p:txBody>
              <a:bodyPr/>
              <a:lstStyle/>
              <a:p>
                <a:endParaRPr lang="en-US" sz="1200"/>
              </a:p>
            </p:txBody>
          </p:sp>
          <p:sp>
            <p:nvSpPr>
              <p:cNvPr id="59" name="TextBox 59"/>
              <p:cNvSpPr txBox="1"/>
              <p:nvPr/>
            </p:nvSpPr>
            <p:spPr>
              <a:xfrm>
                <a:off x="127000" y="301625"/>
                <a:ext cx="558800" cy="358775"/>
              </a:xfrm>
              <a:prstGeom prst="rect">
                <a:avLst/>
              </a:prstGeom>
            </p:spPr>
            <p:txBody>
              <a:bodyPr lIns="33867" tIns="33867" rIns="33867" bIns="33867" rtlCol="0" anchor="ctr"/>
              <a:lstStyle/>
              <a:p>
                <a:pPr algn="ctr">
                  <a:lnSpc>
                    <a:spcPts val="1261"/>
                  </a:lnSpc>
                </a:pPr>
                <a:endParaRPr sz="1200"/>
              </a:p>
            </p:txBody>
          </p:sp>
        </p:grpSp>
        <p:sp>
          <p:nvSpPr>
            <p:cNvPr id="60" name="AutoShape 60"/>
            <p:cNvSpPr/>
            <p:nvPr/>
          </p:nvSpPr>
          <p:spPr>
            <a:xfrm>
              <a:off x="114475" y="0"/>
              <a:ext cx="0" cy="876289"/>
            </a:xfrm>
            <a:prstGeom prst="line">
              <a:avLst/>
            </a:prstGeom>
            <a:ln w="38100" cap="flat">
              <a:solidFill>
                <a:srgbClr val="5BC2E7"/>
              </a:solidFill>
              <a:prstDash val="solid"/>
              <a:headEnd type="none" w="sm" len="sm"/>
              <a:tailEnd type="none" w="sm" len="sm"/>
            </a:ln>
          </p:spPr>
          <p:txBody>
            <a:bodyPr/>
            <a:lstStyle/>
            <a:p>
              <a:endParaRPr lang="en-US" sz="1200"/>
            </a:p>
          </p:txBody>
        </p:sp>
      </p:grpSp>
      <p:grpSp>
        <p:nvGrpSpPr>
          <p:cNvPr id="61" name="Group 61"/>
          <p:cNvGrpSpPr/>
          <p:nvPr/>
        </p:nvGrpSpPr>
        <p:grpSpPr>
          <a:xfrm>
            <a:off x="6944942" y="5727380"/>
            <a:ext cx="116554" cy="540129"/>
            <a:chOff x="0" y="0"/>
            <a:chExt cx="233108" cy="1080258"/>
          </a:xfrm>
        </p:grpSpPr>
        <p:grpSp>
          <p:nvGrpSpPr>
            <p:cNvPr id="62" name="Group 62"/>
            <p:cNvGrpSpPr/>
            <p:nvPr/>
          </p:nvGrpSpPr>
          <p:grpSpPr>
            <a:xfrm rot="-10800000">
              <a:off x="0" y="876289"/>
              <a:ext cx="233108" cy="203969"/>
              <a:chOff x="0" y="0"/>
              <a:chExt cx="812800" cy="711200"/>
            </a:xfrm>
          </p:grpSpPr>
          <p:sp>
            <p:nvSpPr>
              <p:cNvPr id="63" name="Freeform 63"/>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5BC2E7"/>
              </a:solidFill>
            </p:spPr>
            <p:txBody>
              <a:bodyPr/>
              <a:lstStyle/>
              <a:p>
                <a:endParaRPr lang="en-US" sz="1200"/>
              </a:p>
            </p:txBody>
          </p:sp>
          <p:sp>
            <p:nvSpPr>
              <p:cNvPr id="64" name="TextBox 64"/>
              <p:cNvSpPr txBox="1"/>
              <p:nvPr/>
            </p:nvSpPr>
            <p:spPr>
              <a:xfrm>
                <a:off x="127000" y="301625"/>
                <a:ext cx="558800" cy="358775"/>
              </a:xfrm>
              <a:prstGeom prst="rect">
                <a:avLst/>
              </a:prstGeom>
            </p:spPr>
            <p:txBody>
              <a:bodyPr lIns="33867" tIns="33867" rIns="33867" bIns="33867" rtlCol="0" anchor="ctr"/>
              <a:lstStyle/>
              <a:p>
                <a:pPr algn="ctr">
                  <a:lnSpc>
                    <a:spcPts val="1261"/>
                  </a:lnSpc>
                </a:pPr>
                <a:endParaRPr sz="1200"/>
              </a:p>
            </p:txBody>
          </p:sp>
        </p:grpSp>
        <p:sp>
          <p:nvSpPr>
            <p:cNvPr id="65" name="AutoShape 65"/>
            <p:cNvSpPr/>
            <p:nvPr/>
          </p:nvSpPr>
          <p:spPr>
            <a:xfrm>
              <a:off x="114475" y="0"/>
              <a:ext cx="0" cy="876289"/>
            </a:xfrm>
            <a:prstGeom prst="line">
              <a:avLst/>
            </a:prstGeom>
            <a:ln w="38100" cap="flat">
              <a:solidFill>
                <a:srgbClr val="5BC2E7"/>
              </a:solidFill>
              <a:prstDash val="solid"/>
              <a:headEnd type="none" w="sm" len="sm"/>
              <a:tailEnd type="none" w="sm" len="sm"/>
            </a:ln>
          </p:spPr>
          <p:txBody>
            <a:bodyPr/>
            <a:lstStyle/>
            <a:p>
              <a:endParaRPr lang="en-US" sz="1200"/>
            </a:p>
          </p:txBody>
        </p:sp>
      </p:grpSp>
      <p:grpSp>
        <p:nvGrpSpPr>
          <p:cNvPr id="66" name="Group 66"/>
          <p:cNvGrpSpPr/>
          <p:nvPr/>
        </p:nvGrpSpPr>
        <p:grpSpPr>
          <a:xfrm>
            <a:off x="9783575" y="4340390"/>
            <a:ext cx="116554" cy="540129"/>
            <a:chOff x="0" y="0"/>
            <a:chExt cx="233108" cy="1080258"/>
          </a:xfrm>
        </p:grpSpPr>
        <p:grpSp>
          <p:nvGrpSpPr>
            <p:cNvPr id="67" name="Group 67"/>
            <p:cNvGrpSpPr/>
            <p:nvPr/>
          </p:nvGrpSpPr>
          <p:grpSpPr>
            <a:xfrm rot="-10800000">
              <a:off x="0" y="876289"/>
              <a:ext cx="233108" cy="203969"/>
              <a:chOff x="0" y="0"/>
              <a:chExt cx="812800" cy="711200"/>
            </a:xfrm>
          </p:grpSpPr>
          <p:sp>
            <p:nvSpPr>
              <p:cNvPr id="68" name="Freeform 68"/>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5BC2E7"/>
              </a:solidFill>
            </p:spPr>
            <p:txBody>
              <a:bodyPr/>
              <a:lstStyle/>
              <a:p>
                <a:endParaRPr lang="en-US" sz="1200"/>
              </a:p>
            </p:txBody>
          </p:sp>
          <p:sp>
            <p:nvSpPr>
              <p:cNvPr id="69" name="TextBox 69"/>
              <p:cNvSpPr txBox="1"/>
              <p:nvPr/>
            </p:nvSpPr>
            <p:spPr>
              <a:xfrm>
                <a:off x="127000" y="301625"/>
                <a:ext cx="558800" cy="358775"/>
              </a:xfrm>
              <a:prstGeom prst="rect">
                <a:avLst/>
              </a:prstGeom>
            </p:spPr>
            <p:txBody>
              <a:bodyPr lIns="33867" tIns="33867" rIns="33867" bIns="33867" rtlCol="0" anchor="ctr"/>
              <a:lstStyle/>
              <a:p>
                <a:pPr algn="ctr">
                  <a:lnSpc>
                    <a:spcPts val="1261"/>
                  </a:lnSpc>
                </a:pPr>
                <a:endParaRPr sz="1200"/>
              </a:p>
            </p:txBody>
          </p:sp>
        </p:grpSp>
        <p:sp>
          <p:nvSpPr>
            <p:cNvPr id="70" name="AutoShape 70"/>
            <p:cNvSpPr/>
            <p:nvPr/>
          </p:nvSpPr>
          <p:spPr>
            <a:xfrm>
              <a:off x="114475" y="0"/>
              <a:ext cx="0" cy="876289"/>
            </a:xfrm>
            <a:prstGeom prst="line">
              <a:avLst/>
            </a:prstGeom>
            <a:ln w="38100" cap="flat">
              <a:solidFill>
                <a:srgbClr val="5BC2E7"/>
              </a:solidFill>
              <a:prstDash val="solid"/>
              <a:headEnd type="none" w="sm" len="sm"/>
              <a:tailEnd type="none" w="sm" len="sm"/>
            </a:ln>
          </p:spPr>
          <p:txBody>
            <a:bodyPr/>
            <a:lstStyle/>
            <a:p>
              <a:endParaRPr lang="en-US" sz="1200"/>
            </a:p>
          </p:txBody>
        </p:sp>
      </p:grpSp>
      <p:sp>
        <p:nvSpPr>
          <p:cNvPr id="71" name="TextBox 71"/>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PROJECT CARGO</a:t>
            </a:r>
          </a:p>
        </p:txBody>
      </p:sp>
      <p:sp>
        <p:nvSpPr>
          <p:cNvPr id="76" name="TextBox 13">
            <a:extLst>
              <a:ext uri="{FF2B5EF4-FFF2-40B4-BE49-F238E27FC236}">
                <a16:creationId xmlns:a16="http://schemas.microsoft.com/office/drawing/2014/main" id="{24411A30-78BA-F661-377B-CD77A12DD988}"/>
              </a:ext>
            </a:extLst>
          </p:cNvPr>
          <p:cNvSpPr txBox="1"/>
          <p:nvPr/>
        </p:nvSpPr>
        <p:spPr>
          <a:xfrm>
            <a:off x="11385703" y="6153150"/>
            <a:ext cx="163506"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85</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91723" y="1302553"/>
            <a:ext cx="9608551" cy="403059"/>
          </a:xfrm>
          <a:prstGeom prst="rect">
            <a:avLst/>
          </a:prstGeom>
        </p:spPr>
        <p:txBody>
          <a:bodyPr lIns="0" tIns="0" rIns="0" bIns="0" rtlCol="0" anchor="t">
            <a:spAutoFit/>
          </a:bodyPr>
          <a:lstStyle/>
          <a:p>
            <a:pPr>
              <a:lnSpc>
                <a:spcPts val="3360"/>
              </a:lnSpc>
            </a:pPr>
            <a:r>
              <a:rPr lang="en-US" sz="2400" b="1" dirty="0">
                <a:solidFill>
                  <a:srgbClr val="183650"/>
                </a:solidFill>
                <a:latin typeface="Montserrat 1 Bold"/>
                <a:ea typeface="Montserrat 1 Bold"/>
                <a:cs typeface="Montserrat 1 Bold"/>
                <a:sym typeface="Montserrat 1 Bold"/>
              </a:rPr>
              <a:t>PROJECT IMPLEMENTATION &amp; SUPPLY CHAIN PROCESS</a:t>
            </a:r>
          </a:p>
        </p:txBody>
      </p:sp>
      <p:grpSp>
        <p:nvGrpSpPr>
          <p:cNvPr id="3" name="Group 3"/>
          <p:cNvGrpSpPr>
            <a:grpSpLocks noGrp="1" noUngrp="1" noRot="1" noMove="1" noResize="1"/>
          </p:cNvGrpSpPr>
          <p:nvPr/>
        </p:nvGrpSpPr>
        <p:grpSpPr>
          <a:xfrm>
            <a:off x="685801" y="3377418"/>
            <a:ext cx="2525427" cy="1770169"/>
            <a:chOff x="0" y="0"/>
            <a:chExt cx="997700" cy="699326"/>
          </a:xfrm>
        </p:grpSpPr>
        <p:sp>
          <p:nvSpPr>
            <p:cNvPr id="4" name="Freeform 4"/>
            <p:cNvSpPr>
              <a:spLocks noGrp="1" noRot="1" noMove="1" noResize="1" noEditPoints="1" noAdjustHandles="1" noChangeArrowheads="1" noChangeShapeType="1"/>
            </p:cNvSpPr>
            <p:nvPr/>
          </p:nvSpPr>
          <p:spPr>
            <a:xfrm>
              <a:off x="0" y="0"/>
              <a:ext cx="997700" cy="699326"/>
            </a:xfrm>
            <a:custGeom>
              <a:avLst/>
              <a:gdLst/>
              <a:ahLst/>
              <a:cxnLst/>
              <a:rect l="l" t="t" r="r" b="b"/>
              <a:pathLst>
                <a:path w="997700" h="699326">
                  <a:moveTo>
                    <a:pt x="0" y="0"/>
                  </a:moveTo>
                  <a:lnTo>
                    <a:pt x="997700" y="0"/>
                  </a:lnTo>
                  <a:lnTo>
                    <a:pt x="997700" y="699326"/>
                  </a:lnTo>
                  <a:lnTo>
                    <a:pt x="0" y="699326"/>
                  </a:lnTo>
                  <a:close/>
                </a:path>
              </a:pathLst>
            </a:custGeom>
            <a:solidFill>
              <a:srgbClr val="FFFFFF"/>
            </a:solidFill>
            <a:ln cap="sq">
              <a:noFill/>
              <a:prstDash val="solid"/>
              <a:miter/>
            </a:ln>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28575"/>
              <a:ext cx="997700" cy="727901"/>
            </a:xfrm>
            <a:prstGeom prst="rect">
              <a:avLst/>
            </a:prstGeom>
          </p:spPr>
          <p:txBody>
            <a:bodyPr lIns="33867" tIns="33867" rIns="33867" bIns="33867" rtlCol="0" anchor="ctr"/>
            <a:lstStyle/>
            <a:p>
              <a:pPr algn="ctr">
                <a:lnSpc>
                  <a:spcPts val="1261"/>
                </a:lnSpc>
              </a:pPr>
              <a:endParaRPr sz="1200"/>
            </a:p>
          </p:txBody>
        </p:sp>
      </p:grpSp>
      <p:grpSp>
        <p:nvGrpSpPr>
          <p:cNvPr id="6" name="Group 6"/>
          <p:cNvGrpSpPr>
            <a:grpSpLocks noGrp="1" noUngrp="1" noRot="1" noMove="1" noResize="1"/>
          </p:cNvGrpSpPr>
          <p:nvPr/>
        </p:nvGrpSpPr>
        <p:grpSpPr>
          <a:xfrm>
            <a:off x="3452147" y="3377419"/>
            <a:ext cx="2525427" cy="1758787"/>
            <a:chOff x="0" y="0"/>
            <a:chExt cx="997700" cy="694829"/>
          </a:xfrm>
        </p:grpSpPr>
        <p:sp>
          <p:nvSpPr>
            <p:cNvPr id="7" name="Freeform 7"/>
            <p:cNvSpPr>
              <a:spLocks noGrp="1" noRot="1" noMove="1" noResize="1" noEditPoints="1" noAdjustHandles="1" noChangeArrowheads="1" noChangeShapeType="1"/>
            </p:cNvSpPr>
            <p:nvPr/>
          </p:nvSpPr>
          <p:spPr>
            <a:xfrm>
              <a:off x="0" y="0"/>
              <a:ext cx="997700" cy="694829"/>
            </a:xfrm>
            <a:custGeom>
              <a:avLst/>
              <a:gdLst/>
              <a:ahLst/>
              <a:cxnLst/>
              <a:rect l="l" t="t" r="r" b="b"/>
              <a:pathLst>
                <a:path w="997700" h="694829">
                  <a:moveTo>
                    <a:pt x="0" y="0"/>
                  </a:moveTo>
                  <a:lnTo>
                    <a:pt x="997700" y="0"/>
                  </a:lnTo>
                  <a:lnTo>
                    <a:pt x="997700" y="694829"/>
                  </a:lnTo>
                  <a:lnTo>
                    <a:pt x="0" y="694829"/>
                  </a:lnTo>
                  <a:close/>
                </a:path>
              </a:pathLst>
            </a:custGeom>
            <a:solidFill>
              <a:srgbClr val="FFFFFF"/>
            </a:solidFill>
            <a:ln cap="sq">
              <a:noFill/>
              <a:prstDash val="solid"/>
              <a:miter/>
            </a:ln>
          </p:spPr>
          <p:txBody>
            <a:bodyPr/>
            <a:lstStyle/>
            <a:p>
              <a:endParaRPr lang="en-US" sz="1200"/>
            </a:p>
          </p:txBody>
        </p:sp>
        <p:sp>
          <p:nvSpPr>
            <p:cNvPr id="8" name="TextBox 8"/>
            <p:cNvSpPr txBox="1">
              <a:spLocks noGrp="1" noRot="1" noMove="1" noResize="1" noEditPoints="1" noAdjustHandles="1" noChangeArrowheads="1" noChangeShapeType="1"/>
            </p:cNvSpPr>
            <p:nvPr/>
          </p:nvSpPr>
          <p:spPr>
            <a:xfrm>
              <a:off x="0" y="-28575"/>
              <a:ext cx="997700" cy="723404"/>
            </a:xfrm>
            <a:prstGeom prst="rect">
              <a:avLst/>
            </a:prstGeom>
          </p:spPr>
          <p:txBody>
            <a:bodyPr lIns="33867" tIns="33867" rIns="33867" bIns="33867" rtlCol="0" anchor="ctr"/>
            <a:lstStyle/>
            <a:p>
              <a:pPr algn="ctr">
                <a:lnSpc>
                  <a:spcPts val="1261"/>
                </a:lnSpc>
              </a:pPr>
              <a:endParaRPr sz="1200"/>
            </a:p>
          </p:txBody>
        </p:sp>
      </p:grpSp>
      <p:grpSp>
        <p:nvGrpSpPr>
          <p:cNvPr id="9" name="Group 9"/>
          <p:cNvGrpSpPr>
            <a:grpSpLocks noGrp="1" noUngrp="1" noRot="1" noMove="1" noResize="1"/>
          </p:cNvGrpSpPr>
          <p:nvPr/>
        </p:nvGrpSpPr>
        <p:grpSpPr>
          <a:xfrm>
            <a:off x="6216460" y="3377419"/>
            <a:ext cx="2525427" cy="1758787"/>
            <a:chOff x="0" y="0"/>
            <a:chExt cx="997700" cy="694829"/>
          </a:xfrm>
        </p:grpSpPr>
        <p:sp>
          <p:nvSpPr>
            <p:cNvPr id="10" name="Freeform 10"/>
            <p:cNvSpPr>
              <a:spLocks noGrp="1" noRot="1" noMove="1" noResize="1" noEditPoints="1" noAdjustHandles="1" noChangeArrowheads="1" noChangeShapeType="1"/>
            </p:cNvSpPr>
            <p:nvPr/>
          </p:nvSpPr>
          <p:spPr>
            <a:xfrm>
              <a:off x="0" y="0"/>
              <a:ext cx="997700" cy="694829"/>
            </a:xfrm>
            <a:custGeom>
              <a:avLst/>
              <a:gdLst/>
              <a:ahLst/>
              <a:cxnLst/>
              <a:rect l="l" t="t" r="r" b="b"/>
              <a:pathLst>
                <a:path w="997700" h="694829">
                  <a:moveTo>
                    <a:pt x="0" y="0"/>
                  </a:moveTo>
                  <a:lnTo>
                    <a:pt x="997700" y="0"/>
                  </a:lnTo>
                  <a:lnTo>
                    <a:pt x="997700" y="694829"/>
                  </a:lnTo>
                  <a:lnTo>
                    <a:pt x="0" y="694829"/>
                  </a:lnTo>
                  <a:close/>
                </a:path>
              </a:pathLst>
            </a:custGeom>
            <a:solidFill>
              <a:srgbClr val="FFFFFF"/>
            </a:solidFill>
            <a:ln cap="sq">
              <a:noFill/>
              <a:prstDash val="solid"/>
              <a:miter/>
            </a:ln>
          </p:spPr>
          <p:txBody>
            <a:bodyPr/>
            <a:lstStyle/>
            <a:p>
              <a:endParaRPr lang="en-US" sz="1200"/>
            </a:p>
          </p:txBody>
        </p:sp>
        <p:sp>
          <p:nvSpPr>
            <p:cNvPr id="11" name="TextBox 11"/>
            <p:cNvSpPr txBox="1">
              <a:spLocks noGrp="1" noRot="1" noMove="1" noResize="1" noEditPoints="1" noAdjustHandles="1" noChangeArrowheads="1" noChangeShapeType="1"/>
            </p:cNvSpPr>
            <p:nvPr/>
          </p:nvSpPr>
          <p:spPr>
            <a:xfrm>
              <a:off x="0" y="-28575"/>
              <a:ext cx="997700" cy="723404"/>
            </a:xfrm>
            <a:prstGeom prst="rect">
              <a:avLst/>
            </a:prstGeom>
          </p:spPr>
          <p:txBody>
            <a:bodyPr lIns="33867" tIns="33867" rIns="33867" bIns="33867" rtlCol="0" anchor="ctr"/>
            <a:lstStyle/>
            <a:p>
              <a:pPr algn="ctr">
                <a:lnSpc>
                  <a:spcPts val="1261"/>
                </a:lnSpc>
              </a:pPr>
              <a:endParaRPr sz="1200"/>
            </a:p>
          </p:txBody>
        </p:sp>
      </p:grpSp>
      <p:grpSp>
        <p:nvGrpSpPr>
          <p:cNvPr id="12" name="Group 12"/>
          <p:cNvGrpSpPr>
            <a:grpSpLocks noGrp="1" noUngrp="1" noRot="1" noMove="1" noResize="1"/>
          </p:cNvGrpSpPr>
          <p:nvPr/>
        </p:nvGrpSpPr>
        <p:grpSpPr>
          <a:xfrm>
            <a:off x="8980773" y="3377419"/>
            <a:ext cx="2525427" cy="1758787"/>
            <a:chOff x="0" y="0"/>
            <a:chExt cx="997700" cy="694829"/>
          </a:xfrm>
        </p:grpSpPr>
        <p:sp>
          <p:nvSpPr>
            <p:cNvPr id="13" name="Freeform 13"/>
            <p:cNvSpPr>
              <a:spLocks noGrp="1" noRot="1" noMove="1" noResize="1" noEditPoints="1" noAdjustHandles="1" noChangeArrowheads="1" noChangeShapeType="1"/>
            </p:cNvSpPr>
            <p:nvPr/>
          </p:nvSpPr>
          <p:spPr>
            <a:xfrm>
              <a:off x="0" y="0"/>
              <a:ext cx="997700" cy="694829"/>
            </a:xfrm>
            <a:custGeom>
              <a:avLst/>
              <a:gdLst/>
              <a:ahLst/>
              <a:cxnLst/>
              <a:rect l="l" t="t" r="r" b="b"/>
              <a:pathLst>
                <a:path w="997700" h="694829">
                  <a:moveTo>
                    <a:pt x="0" y="0"/>
                  </a:moveTo>
                  <a:lnTo>
                    <a:pt x="997700" y="0"/>
                  </a:lnTo>
                  <a:lnTo>
                    <a:pt x="997700" y="694829"/>
                  </a:lnTo>
                  <a:lnTo>
                    <a:pt x="0" y="694829"/>
                  </a:lnTo>
                  <a:close/>
                </a:path>
              </a:pathLst>
            </a:custGeom>
            <a:solidFill>
              <a:srgbClr val="FFFFFF"/>
            </a:solidFill>
            <a:ln cap="sq">
              <a:noFill/>
              <a:prstDash val="solid"/>
              <a:miter/>
            </a:ln>
          </p:spPr>
          <p:txBody>
            <a:bodyPr/>
            <a:lstStyle/>
            <a:p>
              <a:endParaRPr lang="en-US" sz="1200"/>
            </a:p>
          </p:txBody>
        </p:sp>
        <p:sp>
          <p:nvSpPr>
            <p:cNvPr id="14" name="TextBox 14"/>
            <p:cNvSpPr txBox="1">
              <a:spLocks noGrp="1" noRot="1" noMove="1" noResize="1" noEditPoints="1" noAdjustHandles="1" noChangeArrowheads="1" noChangeShapeType="1"/>
            </p:cNvSpPr>
            <p:nvPr/>
          </p:nvSpPr>
          <p:spPr>
            <a:xfrm>
              <a:off x="0" y="-28575"/>
              <a:ext cx="997700" cy="723404"/>
            </a:xfrm>
            <a:prstGeom prst="rect">
              <a:avLst/>
            </a:prstGeom>
          </p:spPr>
          <p:txBody>
            <a:bodyPr lIns="33867" tIns="33867" rIns="33867" bIns="33867" rtlCol="0" anchor="ctr"/>
            <a:lstStyle/>
            <a:p>
              <a:pPr algn="ctr">
                <a:lnSpc>
                  <a:spcPts val="1261"/>
                </a:lnSpc>
              </a:pPr>
              <a:endParaRPr sz="1200"/>
            </a:p>
          </p:txBody>
        </p:sp>
      </p:grpSp>
      <p:grpSp>
        <p:nvGrpSpPr>
          <p:cNvPr id="15" name="Group 15"/>
          <p:cNvGrpSpPr>
            <a:grpSpLocks noGrp="1" noUngrp="1" noRot="1" noMove="1" noResize="1"/>
          </p:cNvGrpSpPr>
          <p:nvPr/>
        </p:nvGrpSpPr>
        <p:grpSpPr>
          <a:xfrm>
            <a:off x="678759" y="2447608"/>
            <a:ext cx="2525427" cy="821860"/>
            <a:chOff x="0" y="0"/>
            <a:chExt cx="997700" cy="324685"/>
          </a:xfrm>
        </p:grpSpPr>
        <p:sp>
          <p:nvSpPr>
            <p:cNvPr id="16" name="Freeform 16"/>
            <p:cNvSpPr>
              <a:spLocks noGrp="1" noRot="1" noMove="1" noResize="1" noEditPoints="1" noAdjustHandles="1" noChangeArrowheads="1" noChangeShapeType="1"/>
            </p:cNvSpPr>
            <p:nvPr/>
          </p:nvSpPr>
          <p:spPr>
            <a:xfrm>
              <a:off x="0" y="0"/>
              <a:ext cx="997700" cy="324685"/>
            </a:xfrm>
            <a:custGeom>
              <a:avLst/>
              <a:gdLst/>
              <a:ahLst/>
              <a:cxnLst/>
              <a:rect l="l" t="t" r="r" b="b"/>
              <a:pathLst>
                <a:path w="997700" h="324685">
                  <a:moveTo>
                    <a:pt x="0" y="0"/>
                  </a:moveTo>
                  <a:lnTo>
                    <a:pt x="997700" y="0"/>
                  </a:lnTo>
                  <a:lnTo>
                    <a:pt x="997700" y="324685"/>
                  </a:lnTo>
                  <a:lnTo>
                    <a:pt x="0" y="324685"/>
                  </a:lnTo>
                  <a:close/>
                </a:path>
              </a:pathLst>
            </a:custGeom>
            <a:solidFill>
              <a:srgbClr val="183650"/>
            </a:solidFill>
            <a:ln cap="sq">
              <a:noFill/>
              <a:prstDash val="solid"/>
              <a:miter/>
            </a:ln>
          </p:spPr>
          <p:txBody>
            <a:bodyPr/>
            <a:lstStyle/>
            <a:p>
              <a:endParaRPr lang="en-US" sz="1200"/>
            </a:p>
          </p:txBody>
        </p:sp>
        <p:sp>
          <p:nvSpPr>
            <p:cNvPr id="17" name="TextBox 17"/>
            <p:cNvSpPr txBox="1">
              <a:spLocks noGrp="1" noRot="1" noMove="1" noResize="1" noEditPoints="1" noAdjustHandles="1" noChangeArrowheads="1" noChangeShapeType="1"/>
            </p:cNvSpPr>
            <p:nvPr/>
          </p:nvSpPr>
          <p:spPr>
            <a:xfrm>
              <a:off x="0" y="-28575"/>
              <a:ext cx="997700" cy="353260"/>
            </a:xfrm>
            <a:prstGeom prst="rect">
              <a:avLst/>
            </a:prstGeom>
          </p:spPr>
          <p:txBody>
            <a:bodyPr lIns="33867" tIns="33867" rIns="33867" bIns="33867" rtlCol="0" anchor="ctr"/>
            <a:lstStyle/>
            <a:p>
              <a:pPr algn="ctr">
                <a:lnSpc>
                  <a:spcPts val="1261"/>
                </a:lnSpc>
              </a:pPr>
              <a:endParaRPr sz="1200"/>
            </a:p>
          </p:txBody>
        </p:sp>
      </p:grpSp>
      <p:sp>
        <p:nvSpPr>
          <p:cNvPr id="18" name="TextBox 18"/>
          <p:cNvSpPr txBox="1"/>
          <p:nvPr/>
        </p:nvSpPr>
        <p:spPr>
          <a:xfrm>
            <a:off x="848766" y="2584598"/>
            <a:ext cx="2185413" cy="538609"/>
          </a:xfrm>
          <a:prstGeom prst="rect">
            <a:avLst/>
          </a:prstGeom>
        </p:spPr>
        <p:txBody>
          <a:bodyPr lIns="0" tIns="0" rIns="0" bIns="0" rtlCol="0" anchor="t">
            <a:spAutoFit/>
          </a:bodyPr>
          <a:lstStyle/>
          <a:p>
            <a:pPr>
              <a:lnSpc>
                <a:spcPts val="1413"/>
              </a:lnSpc>
            </a:pPr>
            <a:r>
              <a:rPr lang="en-US" sz="1333" b="1" spc="8">
                <a:solidFill>
                  <a:srgbClr val="FFFFFF"/>
                </a:solidFill>
                <a:latin typeface="Trebuchet MS Bold"/>
                <a:ea typeface="Trebuchet MS Bold"/>
                <a:cs typeface="Trebuchet MS Bold"/>
                <a:sym typeface="Trebuchet MS Bold"/>
              </a:rPr>
              <a:t>PROJECT LOGISTICS EARLY PLANNING PRELIMINARY SCOPE GIVEN TO FRACHT</a:t>
            </a:r>
          </a:p>
        </p:txBody>
      </p:sp>
      <p:grpSp>
        <p:nvGrpSpPr>
          <p:cNvPr id="19" name="Group 19"/>
          <p:cNvGrpSpPr>
            <a:grpSpLocks noGrp="1" noUngrp="1" noRot="1" noMove="1" noResize="1"/>
          </p:cNvGrpSpPr>
          <p:nvPr/>
        </p:nvGrpSpPr>
        <p:grpSpPr>
          <a:xfrm>
            <a:off x="3449733" y="2447608"/>
            <a:ext cx="2525427" cy="821860"/>
            <a:chOff x="0" y="0"/>
            <a:chExt cx="997700" cy="324685"/>
          </a:xfrm>
        </p:grpSpPr>
        <p:sp>
          <p:nvSpPr>
            <p:cNvPr id="20" name="Freeform 20"/>
            <p:cNvSpPr>
              <a:spLocks noGrp="1" noRot="1" noMove="1" noResize="1" noEditPoints="1" noAdjustHandles="1" noChangeArrowheads="1" noChangeShapeType="1"/>
            </p:cNvSpPr>
            <p:nvPr/>
          </p:nvSpPr>
          <p:spPr>
            <a:xfrm>
              <a:off x="0" y="0"/>
              <a:ext cx="997700" cy="324685"/>
            </a:xfrm>
            <a:custGeom>
              <a:avLst/>
              <a:gdLst/>
              <a:ahLst/>
              <a:cxnLst/>
              <a:rect l="l" t="t" r="r" b="b"/>
              <a:pathLst>
                <a:path w="997700" h="324685">
                  <a:moveTo>
                    <a:pt x="0" y="0"/>
                  </a:moveTo>
                  <a:lnTo>
                    <a:pt x="997700" y="0"/>
                  </a:lnTo>
                  <a:lnTo>
                    <a:pt x="997700" y="324685"/>
                  </a:lnTo>
                  <a:lnTo>
                    <a:pt x="0" y="324685"/>
                  </a:lnTo>
                  <a:close/>
                </a:path>
              </a:pathLst>
            </a:custGeom>
            <a:solidFill>
              <a:srgbClr val="183650"/>
            </a:solidFill>
            <a:ln cap="sq">
              <a:noFill/>
              <a:prstDash val="solid"/>
              <a:miter/>
            </a:ln>
          </p:spPr>
          <p:txBody>
            <a:bodyPr/>
            <a:lstStyle/>
            <a:p>
              <a:endParaRPr lang="en-US" sz="1200"/>
            </a:p>
          </p:txBody>
        </p:sp>
        <p:sp>
          <p:nvSpPr>
            <p:cNvPr id="21" name="TextBox 21"/>
            <p:cNvSpPr txBox="1">
              <a:spLocks noGrp="1" noRot="1" noMove="1" noResize="1" noEditPoints="1" noAdjustHandles="1" noChangeArrowheads="1" noChangeShapeType="1"/>
            </p:cNvSpPr>
            <p:nvPr/>
          </p:nvSpPr>
          <p:spPr>
            <a:xfrm>
              <a:off x="0" y="-28575"/>
              <a:ext cx="997700" cy="353260"/>
            </a:xfrm>
            <a:prstGeom prst="rect">
              <a:avLst/>
            </a:prstGeom>
          </p:spPr>
          <p:txBody>
            <a:bodyPr lIns="33867" tIns="33867" rIns="33867" bIns="33867" rtlCol="0" anchor="ctr"/>
            <a:lstStyle/>
            <a:p>
              <a:pPr algn="ctr">
                <a:lnSpc>
                  <a:spcPts val="1261"/>
                </a:lnSpc>
              </a:pPr>
              <a:endParaRPr sz="1200"/>
            </a:p>
          </p:txBody>
        </p:sp>
      </p:grpSp>
      <p:sp>
        <p:nvSpPr>
          <p:cNvPr id="22" name="TextBox 22"/>
          <p:cNvSpPr txBox="1"/>
          <p:nvPr/>
        </p:nvSpPr>
        <p:spPr>
          <a:xfrm>
            <a:off x="3619739" y="2762397"/>
            <a:ext cx="2185413" cy="179536"/>
          </a:xfrm>
          <a:prstGeom prst="rect">
            <a:avLst/>
          </a:prstGeom>
        </p:spPr>
        <p:txBody>
          <a:bodyPr lIns="0" tIns="0" rIns="0" bIns="0" rtlCol="0" anchor="t">
            <a:spAutoFit/>
          </a:bodyPr>
          <a:lstStyle/>
          <a:p>
            <a:pPr>
              <a:lnSpc>
                <a:spcPts val="1413"/>
              </a:lnSpc>
            </a:pPr>
            <a:r>
              <a:rPr lang="en-US" sz="1333" b="1" spc="8">
                <a:solidFill>
                  <a:srgbClr val="FFFFFF"/>
                </a:solidFill>
                <a:latin typeface="Trebuchet MS Bold"/>
                <a:ea typeface="Trebuchet MS Bold"/>
                <a:cs typeface="Trebuchet MS Bold"/>
                <a:sym typeface="Trebuchet MS Bold"/>
              </a:rPr>
              <a:t>PROJECT EXECUTION</a:t>
            </a:r>
          </a:p>
        </p:txBody>
      </p:sp>
      <p:grpSp>
        <p:nvGrpSpPr>
          <p:cNvPr id="23" name="Group 23"/>
          <p:cNvGrpSpPr>
            <a:grpSpLocks noGrp="1" noUngrp="1" noRot="1" noMove="1" noResize="1"/>
          </p:cNvGrpSpPr>
          <p:nvPr/>
        </p:nvGrpSpPr>
        <p:grpSpPr>
          <a:xfrm>
            <a:off x="6225225" y="2447608"/>
            <a:ext cx="2525427" cy="821860"/>
            <a:chOff x="0" y="0"/>
            <a:chExt cx="997700" cy="324685"/>
          </a:xfrm>
        </p:grpSpPr>
        <p:sp>
          <p:nvSpPr>
            <p:cNvPr id="24" name="Freeform 24"/>
            <p:cNvSpPr>
              <a:spLocks noGrp="1" noRot="1" noMove="1" noResize="1" noEditPoints="1" noAdjustHandles="1" noChangeArrowheads="1" noChangeShapeType="1"/>
            </p:cNvSpPr>
            <p:nvPr/>
          </p:nvSpPr>
          <p:spPr>
            <a:xfrm>
              <a:off x="0" y="0"/>
              <a:ext cx="997700" cy="324685"/>
            </a:xfrm>
            <a:custGeom>
              <a:avLst/>
              <a:gdLst/>
              <a:ahLst/>
              <a:cxnLst/>
              <a:rect l="l" t="t" r="r" b="b"/>
              <a:pathLst>
                <a:path w="997700" h="324685">
                  <a:moveTo>
                    <a:pt x="0" y="0"/>
                  </a:moveTo>
                  <a:lnTo>
                    <a:pt x="997700" y="0"/>
                  </a:lnTo>
                  <a:lnTo>
                    <a:pt x="997700" y="324685"/>
                  </a:lnTo>
                  <a:lnTo>
                    <a:pt x="0" y="324685"/>
                  </a:lnTo>
                  <a:close/>
                </a:path>
              </a:pathLst>
            </a:custGeom>
            <a:solidFill>
              <a:srgbClr val="183650"/>
            </a:solidFill>
            <a:ln cap="sq">
              <a:noFill/>
              <a:prstDash val="solid"/>
              <a:miter/>
            </a:ln>
          </p:spPr>
          <p:txBody>
            <a:bodyPr/>
            <a:lstStyle/>
            <a:p>
              <a:endParaRPr lang="en-US" sz="1200"/>
            </a:p>
          </p:txBody>
        </p:sp>
        <p:sp>
          <p:nvSpPr>
            <p:cNvPr id="25" name="TextBox 25"/>
            <p:cNvSpPr txBox="1">
              <a:spLocks noGrp="1" noRot="1" noMove="1" noResize="1" noEditPoints="1" noAdjustHandles="1" noChangeArrowheads="1" noChangeShapeType="1"/>
            </p:cNvSpPr>
            <p:nvPr/>
          </p:nvSpPr>
          <p:spPr>
            <a:xfrm>
              <a:off x="0" y="-28575"/>
              <a:ext cx="997700" cy="353260"/>
            </a:xfrm>
            <a:prstGeom prst="rect">
              <a:avLst/>
            </a:prstGeom>
          </p:spPr>
          <p:txBody>
            <a:bodyPr lIns="33867" tIns="33867" rIns="33867" bIns="33867" rtlCol="0" anchor="ctr"/>
            <a:lstStyle/>
            <a:p>
              <a:pPr algn="ctr">
                <a:lnSpc>
                  <a:spcPts val="1261"/>
                </a:lnSpc>
              </a:pPr>
              <a:endParaRPr sz="1200"/>
            </a:p>
          </p:txBody>
        </p:sp>
      </p:grpSp>
      <p:sp>
        <p:nvSpPr>
          <p:cNvPr id="26" name="TextBox 26"/>
          <p:cNvSpPr txBox="1"/>
          <p:nvPr/>
        </p:nvSpPr>
        <p:spPr>
          <a:xfrm>
            <a:off x="6395232" y="2673498"/>
            <a:ext cx="2185413" cy="359073"/>
          </a:xfrm>
          <a:prstGeom prst="rect">
            <a:avLst/>
          </a:prstGeom>
        </p:spPr>
        <p:txBody>
          <a:bodyPr lIns="0" tIns="0" rIns="0" bIns="0" rtlCol="0" anchor="t">
            <a:spAutoFit/>
          </a:bodyPr>
          <a:lstStyle/>
          <a:p>
            <a:pPr>
              <a:lnSpc>
                <a:spcPts val="1413"/>
              </a:lnSpc>
            </a:pPr>
            <a:r>
              <a:rPr lang="en-US" sz="1333" b="1" spc="8">
                <a:solidFill>
                  <a:srgbClr val="FFFFFF"/>
                </a:solidFill>
                <a:latin typeface="Trebuchet MS Bold"/>
                <a:ea typeface="Trebuchet MS Bold"/>
                <a:cs typeface="Trebuchet MS Bold"/>
                <a:sym typeface="Trebuchet MS Bold"/>
              </a:rPr>
              <a:t>DURING COURSE</a:t>
            </a:r>
          </a:p>
          <a:p>
            <a:pPr>
              <a:lnSpc>
                <a:spcPts val="1413"/>
              </a:lnSpc>
            </a:pPr>
            <a:r>
              <a:rPr lang="en-US" sz="1333" b="1" spc="8">
                <a:solidFill>
                  <a:srgbClr val="FFFFFF"/>
                </a:solidFill>
                <a:latin typeface="Trebuchet MS Bold"/>
                <a:ea typeface="Trebuchet MS Bold"/>
                <a:cs typeface="Trebuchet MS Bold"/>
                <a:sym typeface="Trebuchet MS Bold"/>
              </a:rPr>
              <a:t>OF PROJECT</a:t>
            </a:r>
          </a:p>
        </p:txBody>
      </p:sp>
      <p:grpSp>
        <p:nvGrpSpPr>
          <p:cNvPr id="27" name="Group 27"/>
          <p:cNvGrpSpPr>
            <a:grpSpLocks noGrp="1" noUngrp="1" noRot="1" noMove="1" noResize="1"/>
          </p:cNvGrpSpPr>
          <p:nvPr/>
        </p:nvGrpSpPr>
        <p:grpSpPr>
          <a:xfrm>
            <a:off x="8998302" y="2452640"/>
            <a:ext cx="2525427" cy="811796"/>
            <a:chOff x="0" y="0"/>
            <a:chExt cx="997700" cy="320710"/>
          </a:xfrm>
        </p:grpSpPr>
        <p:sp>
          <p:nvSpPr>
            <p:cNvPr id="28" name="Freeform 28"/>
            <p:cNvSpPr>
              <a:spLocks noGrp="1" noRot="1" noMove="1" noResize="1" noEditPoints="1" noAdjustHandles="1" noChangeArrowheads="1" noChangeShapeType="1"/>
            </p:cNvSpPr>
            <p:nvPr/>
          </p:nvSpPr>
          <p:spPr>
            <a:xfrm>
              <a:off x="0" y="0"/>
              <a:ext cx="997700" cy="320710"/>
            </a:xfrm>
            <a:custGeom>
              <a:avLst/>
              <a:gdLst/>
              <a:ahLst/>
              <a:cxnLst/>
              <a:rect l="l" t="t" r="r" b="b"/>
              <a:pathLst>
                <a:path w="997700" h="320710">
                  <a:moveTo>
                    <a:pt x="0" y="0"/>
                  </a:moveTo>
                  <a:lnTo>
                    <a:pt x="997700" y="0"/>
                  </a:lnTo>
                  <a:lnTo>
                    <a:pt x="997700" y="320710"/>
                  </a:lnTo>
                  <a:lnTo>
                    <a:pt x="0" y="320710"/>
                  </a:lnTo>
                  <a:close/>
                </a:path>
              </a:pathLst>
            </a:custGeom>
            <a:solidFill>
              <a:srgbClr val="183650"/>
            </a:solidFill>
            <a:ln cap="sq">
              <a:noFill/>
              <a:prstDash val="solid"/>
              <a:miter/>
            </a:ln>
          </p:spPr>
          <p:txBody>
            <a:bodyPr/>
            <a:lstStyle/>
            <a:p>
              <a:endParaRPr lang="en-US" sz="1200"/>
            </a:p>
          </p:txBody>
        </p:sp>
        <p:sp>
          <p:nvSpPr>
            <p:cNvPr id="29" name="TextBox 29"/>
            <p:cNvSpPr txBox="1">
              <a:spLocks noGrp="1" noRot="1" noMove="1" noResize="1" noEditPoints="1" noAdjustHandles="1" noChangeArrowheads="1" noChangeShapeType="1"/>
            </p:cNvSpPr>
            <p:nvPr/>
          </p:nvSpPr>
          <p:spPr>
            <a:xfrm>
              <a:off x="0" y="-28575"/>
              <a:ext cx="997700" cy="349285"/>
            </a:xfrm>
            <a:prstGeom prst="rect">
              <a:avLst/>
            </a:prstGeom>
          </p:spPr>
          <p:txBody>
            <a:bodyPr lIns="33867" tIns="33867" rIns="33867" bIns="33867" rtlCol="0" anchor="ctr"/>
            <a:lstStyle/>
            <a:p>
              <a:pPr algn="ctr">
                <a:lnSpc>
                  <a:spcPts val="1261"/>
                </a:lnSpc>
              </a:pPr>
              <a:endParaRPr sz="1200"/>
            </a:p>
          </p:txBody>
        </p:sp>
      </p:grpSp>
      <p:sp>
        <p:nvSpPr>
          <p:cNvPr id="30" name="TextBox 30"/>
          <p:cNvSpPr txBox="1"/>
          <p:nvPr/>
        </p:nvSpPr>
        <p:spPr>
          <a:xfrm>
            <a:off x="9168309" y="2762397"/>
            <a:ext cx="2185413" cy="179536"/>
          </a:xfrm>
          <a:prstGeom prst="rect">
            <a:avLst/>
          </a:prstGeom>
        </p:spPr>
        <p:txBody>
          <a:bodyPr lIns="0" tIns="0" rIns="0" bIns="0" rtlCol="0" anchor="t">
            <a:spAutoFit/>
          </a:bodyPr>
          <a:lstStyle/>
          <a:p>
            <a:pPr>
              <a:lnSpc>
                <a:spcPts val="1413"/>
              </a:lnSpc>
            </a:pPr>
            <a:r>
              <a:rPr lang="en-US" sz="1333" b="1" spc="8">
                <a:solidFill>
                  <a:srgbClr val="FFFFFF"/>
                </a:solidFill>
                <a:latin typeface="Trebuchet MS Bold"/>
                <a:ea typeface="Trebuchet MS Bold"/>
                <a:cs typeface="Trebuchet MS Bold"/>
                <a:sym typeface="Trebuchet MS Bold"/>
              </a:rPr>
              <a:t>DELIVERY &amp; BEYOND</a:t>
            </a:r>
          </a:p>
        </p:txBody>
      </p:sp>
      <p:sp>
        <p:nvSpPr>
          <p:cNvPr id="31" name="TextBox 31"/>
          <p:cNvSpPr txBox="1"/>
          <p:nvPr/>
        </p:nvSpPr>
        <p:spPr>
          <a:xfrm>
            <a:off x="771741" y="3508841"/>
            <a:ext cx="2071337" cy="1490152"/>
          </a:xfrm>
          <a:prstGeom prst="rect">
            <a:avLst/>
          </a:prstGeom>
        </p:spPr>
        <p:txBody>
          <a:bodyPr lIns="0" tIns="0" rIns="0" bIns="0" rtlCol="0" anchor="t">
            <a:spAutoFit/>
          </a:bodyPr>
          <a:lstStyle/>
          <a:p>
            <a:pPr marL="230304" lvl="1" indent="-115152">
              <a:lnSpc>
                <a:spcPts val="1322"/>
              </a:lnSpc>
              <a:buFont typeface="Arial"/>
              <a:buChar char="•"/>
            </a:pPr>
            <a:r>
              <a:rPr lang="en-US" sz="1066" dirty="0">
                <a:solidFill>
                  <a:srgbClr val="183650"/>
                </a:solidFill>
                <a:latin typeface="Trebuchet MS"/>
                <a:ea typeface="Trebuchet MS"/>
                <a:cs typeface="Trebuchet MS"/>
                <a:sym typeface="Trebuchet MS"/>
              </a:rPr>
              <a:t>Expert analyzation/quote &amp; feasibility studies submitted to client.</a:t>
            </a:r>
          </a:p>
          <a:p>
            <a:pPr marL="230304" lvl="1" indent="-115152">
              <a:lnSpc>
                <a:spcPts val="1322"/>
              </a:lnSpc>
              <a:buFont typeface="Arial"/>
              <a:buChar char="•"/>
            </a:pPr>
            <a:r>
              <a:rPr lang="en-US" sz="1066" dirty="0">
                <a:solidFill>
                  <a:srgbClr val="183650"/>
                </a:solidFill>
                <a:latin typeface="Trebuchet MS"/>
                <a:ea typeface="Trebuchet MS"/>
                <a:cs typeface="Trebuchet MS"/>
                <a:sym typeface="Trebuchet MS"/>
              </a:rPr>
              <a:t>Meeting to discuss proposal, client expectations &amp; identify  go-live date.</a:t>
            </a:r>
          </a:p>
          <a:p>
            <a:pPr marL="230304" lvl="1" indent="-115152">
              <a:lnSpc>
                <a:spcPts val="1322"/>
              </a:lnSpc>
              <a:buFont typeface="Arial"/>
              <a:buChar char="•"/>
            </a:pPr>
            <a:r>
              <a:rPr lang="en-US" sz="1066" dirty="0">
                <a:solidFill>
                  <a:srgbClr val="183650"/>
                </a:solidFill>
                <a:latin typeface="Trebuchet MS"/>
                <a:ea typeface="Trebuchet MS"/>
                <a:cs typeface="Trebuchet MS"/>
                <a:sym typeface="Trebuchet MS"/>
              </a:rPr>
              <a:t>Method statement &amp;       route studies.</a:t>
            </a:r>
          </a:p>
          <a:p>
            <a:pPr marL="230304" lvl="1" indent="-115152">
              <a:lnSpc>
                <a:spcPts val="1322"/>
              </a:lnSpc>
              <a:buFont typeface="Arial"/>
              <a:buChar char="•"/>
            </a:pPr>
            <a:r>
              <a:rPr lang="en-US" sz="1066" dirty="0">
                <a:solidFill>
                  <a:srgbClr val="183650"/>
                </a:solidFill>
                <a:latin typeface="Trebuchet MS"/>
                <a:ea typeface="Trebuchet MS"/>
                <a:cs typeface="Trebuchet MS"/>
                <a:sym typeface="Trebuchet MS"/>
              </a:rPr>
              <a:t>It &amp; visibility solutions.</a:t>
            </a:r>
          </a:p>
        </p:txBody>
      </p:sp>
      <p:sp>
        <p:nvSpPr>
          <p:cNvPr id="32" name="TextBox 32"/>
          <p:cNvSpPr txBox="1"/>
          <p:nvPr/>
        </p:nvSpPr>
        <p:spPr>
          <a:xfrm>
            <a:off x="3593794" y="3508841"/>
            <a:ext cx="2203565" cy="990015"/>
          </a:xfrm>
          <a:prstGeom prst="rect">
            <a:avLst/>
          </a:prstGeom>
        </p:spPr>
        <p:txBody>
          <a:bodyPr lIns="0" tIns="0" rIns="0" bIns="0" rtlCol="0" anchor="t">
            <a:spAutoFit/>
          </a:bodyPr>
          <a:lstStyle/>
          <a:p>
            <a:pPr marL="230304" lvl="1" indent="-115152">
              <a:lnSpc>
                <a:spcPts val="1322"/>
              </a:lnSpc>
              <a:buFont typeface="Arial"/>
              <a:buChar char="•"/>
            </a:pPr>
            <a:r>
              <a:rPr lang="en-US" sz="1066">
                <a:solidFill>
                  <a:srgbClr val="183650"/>
                </a:solidFill>
                <a:latin typeface="Trebuchet MS"/>
                <a:ea typeface="Trebuchet MS"/>
                <a:cs typeface="Trebuchet MS"/>
                <a:sym typeface="Trebuchet MS"/>
              </a:rPr>
              <a:t>Kick off meeting with dedicated projects team.</a:t>
            </a:r>
          </a:p>
          <a:p>
            <a:pPr marL="230304" lvl="1" indent="-115152">
              <a:lnSpc>
                <a:spcPts val="1322"/>
              </a:lnSpc>
              <a:buFont typeface="Arial"/>
              <a:buChar char="•"/>
            </a:pPr>
            <a:r>
              <a:rPr lang="en-US" sz="1066">
                <a:solidFill>
                  <a:srgbClr val="183650"/>
                </a:solidFill>
                <a:latin typeface="Trebuchet MS"/>
                <a:ea typeface="Trebuchet MS"/>
                <a:cs typeface="Trebuchet MS"/>
                <a:sym typeface="Trebuchet MS"/>
              </a:rPr>
              <a:t>Identify project timeline.</a:t>
            </a:r>
          </a:p>
          <a:p>
            <a:pPr marL="230304" lvl="1" indent="-115152">
              <a:lnSpc>
                <a:spcPts val="1322"/>
              </a:lnSpc>
              <a:buFont typeface="Arial"/>
              <a:buChar char="•"/>
            </a:pPr>
            <a:r>
              <a:rPr lang="en-US" sz="1066">
                <a:solidFill>
                  <a:srgbClr val="183650"/>
                </a:solidFill>
                <a:latin typeface="Trebuchet MS"/>
                <a:ea typeface="Trebuchet MS"/>
                <a:cs typeface="Trebuchet MS"/>
                <a:sym typeface="Trebuchet MS"/>
              </a:rPr>
              <a:t>Vendors chosen &amp; vetted.</a:t>
            </a:r>
          </a:p>
          <a:p>
            <a:pPr marL="230304" lvl="1" indent="-115152">
              <a:lnSpc>
                <a:spcPts val="1322"/>
              </a:lnSpc>
              <a:buFont typeface="Arial"/>
              <a:buChar char="•"/>
            </a:pPr>
            <a:r>
              <a:rPr lang="en-US" sz="1066">
                <a:solidFill>
                  <a:srgbClr val="183650"/>
                </a:solidFill>
                <a:latin typeface="Trebuchet MS"/>
                <a:ea typeface="Trebuchet MS"/>
                <a:cs typeface="Trebuchet MS"/>
                <a:sym typeface="Trebuchet MS"/>
              </a:rPr>
              <a:t>SOP presentation|KPIS outlined wisetech/logit one.</a:t>
            </a:r>
          </a:p>
        </p:txBody>
      </p:sp>
      <p:sp>
        <p:nvSpPr>
          <p:cNvPr id="33" name="TextBox 33"/>
          <p:cNvSpPr txBox="1"/>
          <p:nvPr/>
        </p:nvSpPr>
        <p:spPr>
          <a:xfrm>
            <a:off x="6316637" y="3508841"/>
            <a:ext cx="2342603" cy="990015"/>
          </a:xfrm>
          <a:prstGeom prst="rect">
            <a:avLst/>
          </a:prstGeom>
        </p:spPr>
        <p:txBody>
          <a:bodyPr lIns="0" tIns="0" rIns="0" bIns="0" rtlCol="0" anchor="t">
            <a:spAutoFit/>
          </a:bodyPr>
          <a:lstStyle/>
          <a:p>
            <a:pPr marL="230304" lvl="1" indent="-115152">
              <a:lnSpc>
                <a:spcPts val="1322"/>
              </a:lnSpc>
              <a:buFont typeface="Arial"/>
              <a:buChar char="•"/>
            </a:pPr>
            <a:r>
              <a:rPr lang="en-US" sz="1066" dirty="0">
                <a:solidFill>
                  <a:srgbClr val="183650"/>
                </a:solidFill>
                <a:latin typeface="Trebuchet MS"/>
                <a:ea typeface="Trebuchet MS"/>
                <a:cs typeface="Trebuchet MS"/>
                <a:sym typeface="Trebuchet MS"/>
              </a:rPr>
              <a:t>Regular communication.</a:t>
            </a:r>
          </a:p>
          <a:p>
            <a:pPr marL="230304" lvl="1" indent="-115152">
              <a:lnSpc>
                <a:spcPts val="1322"/>
              </a:lnSpc>
              <a:buFont typeface="Arial"/>
              <a:buChar char="•"/>
            </a:pPr>
            <a:r>
              <a:rPr lang="en-US" sz="1066" dirty="0">
                <a:solidFill>
                  <a:srgbClr val="183650"/>
                </a:solidFill>
                <a:latin typeface="Trebuchet MS"/>
                <a:ea typeface="Trebuchet MS"/>
                <a:cs typeface="Trebuchet MS"/>
                <a:sym typeface="Trebuchet MS"/>
              </a:rPr>
              <a:t>Consistent GPS monitoring for route and cargo safety assurance.</a:t>
            </a:r>
          </a:p>
          <a:p>
            <a:pPr marL="230304" lvl="1" indent="-115152">
              <a:lnSpc>
                <a:spcPts val="1322"/>
              </a:lnSpc>
              <a:buFont typeface="Arial"/>
              <a:buChar char="•"/>
            </a:pPr>
            <a:r>
              <a:rPr lang="en-US" sz="1066" dirty="0">
                <a:solidFill>
                  <a:srgbClr val="183650"/>
                </a:solidFill>
                <a:latin typeface="Trebuchet MS"/>
                <a:ea typeface="Trebuchet MS"/>
                <a:cs typeface="Trebuchet MS"/>
                <a:sym typeface="Trebuchet MS"/>
              </a:rPr>
              <a:t>Regularly submitted KPIs </a:t>
            </a:r>
            <a:br>
              <a:rPr lang="en-US" sz="1066" dirty="0">
                <a:solidFill>
                  <a:srgbClr val="183650"/>
                </a:solidFill>
                <a:latin typeface="Trebuchet MS"/>
                <a:ea typeface="Trebuchet MS"/>
                <a:cs typeface="Trebuchet MS"/>
                <a:sym typeface="Trebuchet MS"/>
              </a:rPr>
            </a:br>
            <a:r>
              <a:rPr lang="en-US" sz="1066" dirty="0">
                <a:solidFill>
                  <a:srgbClr val="183650"/>
                </a:solidFill>
                <a:latin typeface="Trebuchet MS"/>
                <a:ea typeface="Trebuchet MS"/>
                <a:cs typeface="Trebuchet MS"/>
                <a:sym typeface="Trebuchet MS"/>
              </a:rPr>
              <a:t>to client.</a:t>
            </a:r>
          </a:p>
          <a:p>
            <a:pPr marL="230304" lvl="1" indent="-115152">
              <a:lnSpc>
                <a:spcPts val="1322"/>
              </a:lnSpc>
              <a:buFont typeface="Arial"/>
              <a:buChar char="•"/>
            </a:pPr>
            <a:r>
              <a:rPr lang="en-US" sz="1066" dirty="0">
                <a:solidFill>
                  <a:srgbClr val="183650"/>
                </a:solidFill>
                <a:latin typeface="Trebuchet MS"/>
                <a:ea typeface="Trebuchet MS"/>
                <a:cs typeface="Trebuchet MS"/>
                <a:sym typeface="Trebuchet MS"/>
              </a:rPr>
              <a:t>Clear visibility &amp; reporting.</a:t>
            </a:r>
          </a:p>
        </p:txBody>
      </p:sp>
      <p:sp>
        <p:nvSpPr>
          <p:cNvPr id="34" name="TextBox 34"/>
          <p:cNvSpPr txBox="1"/>
          <p:nvPr/>
        </p:nvSpPr>
        <p:spPr>
          <a:xfrm>
            <a:off x="9168309" y="3508841"/>
            <a:ext cx="2149161" cy="656590"/>
          </a:xfrm>
          <a:prstGeom prst="rect">
            <a:avLst/>
          </a:prstGeom>
        </p:spPr>
        <p:txBody>
          <a:bodyPr lIns="0" tIns="0" rIns="0" bIns="0" rtlCol="0" anchor="t">
            <a:spAutoFit/>
          </a:bodyPr>
          <a:lstStyle/>
          <a:p>
            <a:pPr marL="230304" lvl="1" indent="-115152">
              <a:lnSpc>
                <a:spcPts val="1322"/>
              </a:lnSpc>
              <a:buFont typeface="Arial"/>
              <a:buChar char="•"/>
            </a:pPr>
            <a:r>
              <a:rPr lang="en-US" sz="1066">
                <a:solidFill>
                  <a:srgbClr val="183650"/>
                </a:solidFill>
                <a:latin typeface="Trebuchet MS"/>
                <a:ea typeface="Trebuchet MS"/>
                <a:cs typeface="Trebuchet MS"/>
                <a:sym typeface="Trebuchet MS"/>
              </a:rPr>
              <a:t>Quarterly QBRs.</a:t>
            </a:r>
          </a:p>
          <a:p>
            <a:pPr marL="230304" lvl="1" indent="-115152">
              <a:lnSpc>
                <a:spcPts val="1322"/>
              </a:lnSpc>
              <a:buFont typeface="Arial"/>
              <a:buChar char="•"/>
            </a:pPr>
            <a:r>
              <a:rPr lang="en-US" sz="1066">
                <a:solidFill>
                  <a:srgbClr val="183650"/>
                </a:solidFill>
                <a:latin typeface="Trebuchet MS"/>
                <a:ea typeface="Trebuchet MS"/>
                <a:cs typeface="Trebuchet MS"/>
                <a:sym typeface="Trebuchet MS"/>
              </a:rPr>
              <a:t>Post project review.</a:t>
            </a:r>
          </a:p>
          <a:p>
            <a:pPr marL="230304" lvl="1" indent="-115152">
              <a:lnSpc>
                <a:spcPts val="1322"/>
              </a:lnSpc>
              <a:buFont typeface="Arial"/>
              <a:buChar char="•"/>
            </a:pPr>
            <a:r>
              <a:rPr lang="en-US" sz="1066">
                <a:solidFill>
                  <a:srgbClr val="183650"/>
                </a:solidFill>
                <a:latin typeface="Trebuchet MS"/>
                <a:ea typeface="Trebuchet MS"/>
                <a:cs typeface="Trebuchet MS"/>
                <a:sym typeface="Trebuchet MS"/>
              </a:rPr>
              <a:t>Safety records &amp; cost analysis lessons learned.</a:t>
            </a:r>
          </a:p>
        </p:txBody>
      </p:sp>
      <p:sp>
        <p:nvSpPr>
          <p:cNvPr id="35" name="TextBox 35"/>
          <p:cNvSpPr txBox="1"/>
          <p:nvPr/>
        </p:nvSpPr>
        <p:spPr>
          <a:xfrm>
            <a:off x="991723" y="1813031"/>
            <a:ext cx="3205460" cy="213264"/>
          </a:xfrm>
          <a:prstGeom prst="rect">
            <a:avLst/>
          </a:prstGeom>
        </p:spPr>
        <p:txBody>
          <a:bodyPr lIns="0" tIns="0" rIns="0" bIns="0" rtlCol="0" anchor="t">
            <a:spAutoFit/>
          </a:bodyPr>
          <a:lstStyle/>
          <a:p>
            <a:pPr>
              <a:lnSpc>
                <a:spcPts val="1773"/>
              </a:lnSpc>
            </a:pPr>
            <a:r>
              <a:rPr lang="en-US" sz="1266" b="1" dirty="0">
                <a:solidFill>
                  <a:srgbClr val="5BC2E7"/>
                </a:solidFill>
                <a:latin typeface="Montserrat 1 Bold"/>
                <a:ea typeface="Montserrat 1 Bold"/>
                <a:cs typeface="Montserrat 1 Bold"/>
                <a:sym typeface="Montserrat 1 Bold"/>
              </a:rPr>
              <a:t>Our fail-safe implementation</a:t>
            </a:r>
          </a:p>
        </p:txBody>
      </p:sp>
      <p:sp>
        <p:nvSpPr>
          <p:cNvPr id="36" name="Freeform 36"/>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7" name="Freeform 37"/>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8" name="TextBox 38"/>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PROJECT CARGO</a:t>
            </a:r>
          </a:p>
        </p:txBody>
      </p:sp>
      <p:sp>
        <p:nvSpPr>
          <p:cNvPr id="39" name="TextBox 13">
            <a:extLst>
              <a:ext uri="{FF2B5EF4-FFF2-40B4-BE49-F238E27FC236}">
                <a16:creationId xmlns:a16="http://schemas.microsoft.com/office/drawing/2014/main" id="{12D9BDB6-076A-2AC4-0300-35A68DED398E}"/>
              </a:ext>
            </a:extLst>
          </p:cNvPr>
          <p:cNvSpPr txBox="1"/>
          <p:nvPr/>
        </p:nvSpPr>
        <p:spPr>
          <a:xfrm>
            <a:off x="11382497" y="6153150"/>
            <a:ext cx="169918"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86</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1997" cy="6858000"/>
          </a:xfrm>
          <a:custGeom>
            <a:avLst/>
            <a:gdLst/>
            <a:ahLst/>
            <a:cxnLst/>
            <a:rect l="l" t="t" r="r" b="b"/>
            <a:pathLst>
              <a:path w="20574000" h="10287000">
                <a:moveTo>
                  <a:pt x="0" y="0"/>
                </a:moveTo>
                <a:lnTo>
                  <a:pt x="20574000" y="0"/>
                </a:lnTo>
                <a:lnTo>
                  <a:pt x="20574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0" y="0"/>
            <a:ext cx="12192000" cy="6858000"/>
            <a:chOff x="0" y="0"/>
            <a:chExt cx="4816593" cy="2709333"/>
          </a:xfrm>
        </p:grpSpPr>
        <p:sp>
          <p:nvSpPr>
            <p:cNvPr id="4" name="Freeform 4"/>
            <p:cNvSpPr>
              <a:spLocks noGrp="1" noRot="1" noMove="1" noResize="1" noEditPoints="1" noAdjustHandles="1" noChangeArrowheads="1" noChangeShapeType="1"/>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28575"/>
              <a:ext cx="4816593" cy="2737908"/>
            </a:xfrm>
            <a:prstGeom prst="rect">
              <a:avLst/>
            </a:prstGeom>
          </p:spPr>
          <p:txBody>
            <a:bodyPr lIns="33867" tIns="33867" rIns="33867" bIns="33867" rtlCol="0" anchor="ctr"/>
            <a:lstStyle/>
            <a:p>
              <a:pPr algn="ctr">
                <a:lnSpc>
                  <a:spcPts val="1261"/>
                </a:lnSpc>
              </a:pPr>
              <a:endParaRPr sz="1200"/>
            </a:p>
          </p:txBody>
        </p:sp>
      </p:grpSp>
      <p:sp>
        <p:nvSpPr>
          <p:cNvPr id="6" name="TextBox 6"/>
          <p:cNvSpPr txBox="1">
            <a:spLocks noGrp="1" noRot="1" noMove="1" noResize="1" noEditPoints="1" noAdjustHandles="1" noChangeArrowheads="1" noChangeShapeType="1"/>
          </p:cNvSpPr>
          <p:nvPr/>
        </p:nvSpPr>
        <p:spPr>
          <a:xfrm>
            <a:off x="685800" y="5850890"/>
            <a:ext cx="8286417" cy="307777"/>
          </a:xfrm>
          <a:prstGeom prst="rect">
            <a:avLst/>
          </a:prstGeom>
        </p:spPr>
        <p:txBody>
          <a:bodyPr lIns="0" tIns="0" rIns="0" bIns="0" rtlCol="0" anchor="t">
            <a:spAutoFit/>
          </a:bodyPr>
          <a:lstStyle/>
          <a:p>
            <a:pPr>
              <a:lnSpc>
                <a:spcPts val="2400"/>
              </a:lnSpc>
            </a:pPr>
            <a:r>
              <a:rPr lang="en-US" sz="2400" b="1" dirty="0">
                <a:solidFill>
                  <a:srgbClr val="FFFFFF"/>
                </a:solidFill>
                <a:latin typeface="Montserrat 2 Bold"/>
                <a:ea typeface="Montserrat 2 Bold"/>
                <a:cs typeface="Montserrat 2 Bold"/>
                <a:sym typeface="Montserrat 2 Bold"/>
              </a:rPr>
              <a:t>OUR EXPERIENCE</a:t>
            </a:r>
          </a:p>
        </p:txBody>
      </p:sp>
      <p:sp>
        <p:nvSpPr>
          <p:cNvPr id="7" name="Freeform 7"/>
          <p:cNvSpPr>
            <a:spLocks noGrp="1" noRot="1" noMove="1" noResize="1" noEditPoints="1" noAdjustHandles="1" noChangeArrowheads="1" noChangeShapeType="1"/>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3919004"/>
          </a:xfrm>
          <a:custGeom>
            <a:avLst/>
            <a:gdLst/>
            <a:ahLst/>
            <a:cxnLst/>
            <a:rect l="l" t="t" r="r" b="b"/>
            <a:pathLst>
              <a:path w="18288000" h="6091480">
                <a:moveTo>
                  <a:pt x="0" y="0"/>
                </a:moveTo>
                <a:lnTo>
                  <a:pt x="18288000" y="0"/>
                </a:lnTo>
                <a:lnTo>
                  <a:pt x="18288000" y="6091481"/>
                </a:lnTo>
                <a:lnTo>
                  <a:pt x="0" y="6091481"/>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0" y="-40383"/>
            <a:ext cx="12191997" cy="3959387"/>
          </a:xfrm>
          <a:custGeom>
            <a:avLst/>
            <a:gdLst/>
            <a:ahLst/>
            <a:cxnLst/>
            <a:rect l="l" t="t" r="r" b="b"/>
            <a:pathLst>
              <a:path w="4816592" h="1835917">
                <a:moveTo>
                  <a:pt x="0" y="0"/>
                </a:moveTo>
                <a:lnTo>
                  <a:pt x="4816592" y="0"/>
                </a:lnTo>
                <a:lnTo>
                  <a:pt x="4816592" y="1835917"/>
                </a:lnTo>
                <a:lnTo>
                  <a:pt x="0" y="183591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Freeform 6"/>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Freeform 7"/>
          <p:cNvSpPr>
            <a:spLocks noGrp="1" noRot="1" noMove="1" noResize="1" noEditPoints="1" noAdjustHandles="1" noChangeArrowheads="1" noChangeShapeType="1"/>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8" name="Group 8"/>
          <p:cNvGrpSpPr/>
          <p:nvPr/>
        </p:nvGrpSpPr>
        <p:grpSpPr>
          <a:xfrm>
            <a:off x="733622" y="4754984"/>
            <a:ext cx="5027358" cy="608551"/>
            <a:chOff x="0" y="0"/>
            <a:chExt cx="10054716" cy="1217103"/>
          </a:xfrm>
        </p:grpSpPr>
        <p:sp>
          <p:nvSpPr>
            <p:cNvPr id="9" name="TextBox 9"/>
            <p:cNvSpPr txBox="1"/>
            <p:nvPr/>
          </p:nvSpPr>
          <p:spPr>
            <a:xfrm>
              <a:off x="0" y="790575"/>
              <a:ext cx="10054716" cy="426528"/>
            </a:xfrm>
            <a:prstGeom prst="rect">
              <a:avLst/>
            </a:prstGeom>
          </p:spPr>
          <p:txBody>
            <a:bodyPr lIns="0" tIns="0" rIns="0" bIns="0" rtlCol="0" anchor="t">
              <a:spAutoFit/>
            </a:bodyPr>
            <a:lstStyle/>
            <a:p>
              <a:pPr>
                <a:lnSpc>
                  <a:spcPts val="1773"/>
                </a:lnSpc>
              </a:pPr>
              <a:r>
                <a:rPr lang="en-US" sz="1266" b="1" dirty="0">
                  <a:solidFill>
                    <a:srgbClr val="5BC2E7"/>
                  </a:solidFill>
                  <a:latin typeface="Montserrat 1 Bold" panose="020B0604020202020204" charset="0"/>
                  <a:ea typeface="Trebuchet MS Bold"/>
                  <a:cs typeface="Trebuchet MS Bold"/>
                  <a:sym typeface="Trebuchet MS Bold"/>
                </a:rPr>
                <a:t>Projects in Argentina</a:t>
              </a:r>
            </a:p>
          </p:txBody>
        </p:sp>
        <p:sp>
          <p:nvSpPr>
            <p:cNvPr id="10" name="TextBox 10"/>
            <p:cNvSpPr txBox="1"/>
            <p:nvPr/>
          </p:nvSpPr>
          <p:spPr>
            <a:xfrm>
              <a:off x="0" y="0"/>
              <a:ext cx="7384410" cy="709811"/>
            </a:xfrm>
            <a:prstGeom prst="rect">
              <a:avLst/>
            </a:prstGeom>
          </p:spPr>
          <p:txBody>
            <a:bodyPr lIns="0" tIns="0" rIns="0" bIns="0" rtlCol="0" anchor="t">
              <a:spAutoFit/>
            </a:bodyPr>
            <a:lstStyle/>
            <a:p>
              <a:pPr>
                <a:lnSpc>
                  <a:spcPts val="2879"/>
                </a:lnSpc>
              </a:pPr>
              <a:r>
                <a:rPr lang="en-US" sz="2399" b="1">
                  <a:solidFill>
                    <a:srgbClr val="183650"/>
                  </a:solidFill>
                  <a:latin typeface="Montserrat 1 Bold"/>
                  <a:ea typeface="Montserrat 1 Bold"/>
                  <a:cs typeface="Montserrat 1 Bold"/>
                  <a:sym typeface="Montserrat 1 Bold"/>
                </a:rPr>
                <a:t>OUR EXPERIENCE</a:t>
              </a:r>
            </a:p>
          </p:txBody>
        </p:sp>
      </p:grpSp>
      <p:grpSp>
        <p:nvGrpSpPr>
          <p:cNvPr id="11" name="Group 11"/>
          <p:cNvGrpSpPr>
            <a:grpSpLocks noGrp="1" noUngrp="1" noRot="1" noMove="1" noResize="1"/>
          </p:cNvGrpSpPr>
          <p:nvPr/>
        </p:nvGrpSpPr>
        <p:grpSpPr>
          <a:xfrm>
            <a:off x="4575167" y="4192055"/>
            <a:ext cx="7251374" cy="1707095"/>
            <a:chOff x="0" y="0"/>
            <a:chExt cx="2864740" cy="674408"/>
          </a:xfrm>
        </p:grpSpPr>
        <p:sp>
          <p:nvSpPr>
            <p:cNvPr id="12" name="Freeform 12"/>
            <p:cNvSpPr>
              <a:spLocks noGrp="1" noRot="1" noMove="1" noResize="1" noEditPoints="1" noAdjustHandles="1" noChangeArrowheads="1" noChangeShapeType="1"/>
            </p:cNvSpPr>
            <p:nvPr/>
          </p:nvSpPr>
          <p:spPr>
            <a:xfrm>
              <a:off x="0" y="0"/>
              <a:ext cx="2864740" cy="674408"/>
            </a:xfrm>
            <a:custGeom>
              <a:avLst/>
              <a:gdLst/>
              <a:ahLst/>
              <a:cxnLst/>
              <a:rect l="l" t="t" r="r" b="b"/>
              <a:pathLst>
                <a:path w="2864740" h="674408">
                  <a:moveTo>
                    <a:pt x="0" y="0"/>
                  </a:moveTo>
                  <a:lnTo>
                    <a:pt x="2864740" y="0"/>
                  </a:lnTo>
                  <a:lnTo>
                    <a:pt x="2864740" y="674408"/>
                  </a:lnTo>
                  <a:lnTo>
                    <a:pt x="0" y="674408"/>
                  </a:lnTo>
                  <a:close/>
                </a:path>
              </a:pathLst>
            </a:custGeom>
            <a:solidFill>
              <a:srgbClr val="FFFFFF"/>
            </a:solidFill>
          </p:spPr>
          <p:txBody>
            <a:bodyPr/>
            <a:lstStyle/>
            <a:p>
              <a:endParaRPr lang="en-US" sz="1200"/>
            </a:p>
          </p:txBody>
        </p:sp>
        <p:sp>
          <p:nvSpPr>
            <p:cNvPr id="13" name="TextBox 13"/>
            <p:cNvSpPr txBox="1">
              <a:spLocks noGrp="1" noRot="1" noMove="1" noResize="1" noEditPoints="1" noAdjustHandles="1" noChangeArrowheads="1" noChangeShapeType="1"/>
            </p:cNvSpPr>
            <p:nvPr/>
          </p:nvSpPr>
          <p:spPr>
            <a:xfrm>
              <a:off x="0" y="-38100"/>
              <a:ext cx="2864740" cy="712508"/>
            </a:xfrm>
            <a:prstGeom prst="rect">
              <a:avLst/>
            </a:prstGeom>
          </p:spPr>
          <p:txBody>
            <a:bodyPr lIns="33867" tIns="33867" rIns="33867" bIns="33867" rtlCol="0" anchor="ctr"/>
            <a:lstStyle/>
            <a:p>
              <a:pPr algn="ctr">
                <a:lnSpc>
                  <a:spcPts val="1400"/>
                </a:lnSpc>
              </a:pPr>
              <a:endParaRPr sz="1200"/>
            </a:p>
          </p:txBody>
        </p:sp>
      </p:grpSp>
      <p:grpSp>
        <p:nvGrpSpPr>
          <p:cNvPr id="14" name="Group 14"/>
          <p:cNvGrpSpPr/>
          <p:nvPr/>
        </p:nvGrpSpPr>
        <p:grpSpPr>
          <a:xfrm>
            <a:off x="4875564" y="4752656"/>
            <a:ext cx="2536517" cy="572352"/>
            <a:chOff x="0" y="-57151"/>
            <a:chExt cx="5073034" cy="1144702"/>
          </a:xfrm>
        </p:grpSpPr>
        <p:sp>
          <p:nvSpPr>
            <p:cNvPr id="15" name="TextBox 15"/>
            <p:cNvSpPr txBox="1"/>
            <p:nvPr/>
          </p:nvSpPr>
          <p:spPr>
            <a:xfrm>
              <a:off x="0" y="-57151"/>
              <a:ext cx="1414662" cy="397673"/>
            </a:xfrm>
            <a:prstGeom prst="rect">
              <a:avLst/>
            </a:prstGeom>
          </p:spPr>
          <p:txBody>
            <a:bodyPr lIns="0" tIns="0" rIns="0" bIns="0" rtlCol="0" anchor="t">
              <a:spAutoFit/>
            </a:bodyPr>
            <a:lstStyle/>
            <a:p>
              <a:pPr>
                <a:lnSpc>
                  <a:spcPts val="1680"/>
                </a:lnSpc>
              </a:pPr>
              <a:r>
                <a:rPr lang="en-US" sz="1200" b="1" spc="7">
                  <a:solidFill>
                    <a:srgbClr val="5BC2E7"/>
                  </a:solidFill>
                  <a:latin typeface="Trebuchet MS Bold"/>
                  <a:ea typeface="Trebuchet MS Bold"/>
                  <a:cs typeface="Trebuchet MS Bold"/>
                  <a:sym typeface="Trebuchet MS Bold"/>
                </a:rPr>
                <a:t>PROJECT:</a:t>
              </a:r>
            </a:p>
          </p:txBody>
        </p:sp>
        <p:sp>
          <p:nvSpPr>
            <p:cNvPr id="16" name="TextBox 16"/>
            <p:cNvSpPr txBox="1"/>
            <p:nvPr/>
          </p:nvSpPr>
          <p:spPr>
            <a:xfrm>
              <a:off x="0" y="535220"/>
              <a:ext cx="5073034" cy="552331"/>
            </a:xfrm>
            <a:prstGeom prst="rect">
              <a:avLst/>
            </a:prstGeom>
          </p:spPr>
          <p:txBody>
            <a:bodyPr lIns="0" tIns="0" rIns="0" bIns="0" rtlCol="0" anchor="t">
              <a:spAutoFit/>
            </a:bodyPr>
            <a:lstStyle/>
            <a:p>
              <a:pPr>
                <a:lnSpc>
                  <a:spcPts val="2314"/>
                </a:lnSpc>
              </a:pPr>
              <a:r>
                <a:rPr lang="en-US" sz="1866">
                  <a:solidFill>
                    <a:srgbClr val="183650"/>
                  </a:solidFill>
                  <a:latin typeface="Trebuchet MS"/>
                  <a:ea typeface="Trebuchet MS"/>
                  <a:cs typeface="Trebuchet MS"/>
                  <a:sym typeface="Trebuchet MS"/>
                </a:rPr>
                <a:t>Genelba Power Plant</a:t>
              </a:r>
            </a:p>
          </p:txBody>
        </p:sp>
      </p:grpSp>
      <p:grpSp>
        <p:nvGrpSpPr>
          <p:cNvPr id="17" name="Group 17"/>
          <p:cNvGrpSpPr/>
          <p:nvPr/>
        </p:nvGrpSpPr>
        <p:grpSpPr>
          <a:xfrm>
            <a:off x="8767145" y="4494740"/>
            <a:ext cx="2247696" cy="1099692"/>
            <a:chOff x="0" y="-9525"/>
            <a:chExt cx="4495392" cy="2199383"/>
          </a:xfrm>
        </p:grpSpPr>
        <p:sp>
          <p:nvSpPr>
            <p:cNvPr id="18" name="TextBox 18"/>
            <p:cNvSpPr txBox="1"/>
            <p:nvPr/>
          </p:nvSpPr>
          <p:spPr>
            <a:xfrm>
              <a:off x="0" y="-9525"/>
              <a:ext cx="4495392" cy="1641475"/>
            </a:xfrm>
            <a:prstGeom prst="rect">
              <a:avLst/>
            </a:prstGeom>
          </p:spPr>
          <p:txBody>
            <a:bodyPr wrap="square" lIns="0" tIns="0" rIns="0" bIns="0" rtlCol="0" anchor="t">
              <a:spAutoFit/>
            </a:bodyPr>
            <a:lstStyle/>
            <a:p>
              <a:pPr algn="ctr">
                <a:lnSpc>
                  <a:spcPts val="6400"/>
                </a:lnSpc>
              </a:pPr>
              <a:r>
                <a:rPr lang="en-US" sz="5334" b="1" dirty="0">
                  <a:solidFill>
                    <a:srgbClr val="5BC2E7"/>
                  </a:solidFill>
                  <a:latin typeface="Trebuchet MS Bold"/>
                  <a:ea typeface="Trebuchet MS Bold"/>
                  <a:cs typeface="Trebuchet MS Bold"/>
                  <a:sym typeface="Trebuchet MS Bold"/>
                </a:rPr>
                <a:t>60,000</a:t>
              </a:r>
            </a:p>
          </p:txBody>
        </p:sp>
        <p:sp>
          <p:nvSpPr>
            <p:cNvPr id="19" name="TextBox 19"/>
            <p:cNvSpPr txBox="1"/>
            <p:nvPr/>
          </p:nvSpPr>
          <p:spPr>
            <a:xfrm>
              <a:off x="101600" y="1625600"/>
              <a:ext cx="3641164" cy="564258"/>
            </a:xfrm>
            <a:prstGeom prst="rect">
              <a:avLst/>
            </a:prstGeom>
          </p:spPr>
          <p:txBody>
            <a:bodyPr lIns="0" tIns="0" rIns="0" bIns="0" rtlCol="0" anchor="t">
              <a:spAutoFit/>
            </a:bodyPr>
            <a:lstStyle/>
            <a:p>
              <a:pPr>
                <a:lnSpc>
                  <a:spcPts val="2239"/>
                </a:lnSpc>
              </a:pPr>
              <a:r>
                <a:rPr lang="en-US" sz="1866">
                  <a:solidFill>
                    <a:srgbClr val="183650"/>
                  </a:solidFill>
                  <a:latin typeface="Trebuchet MS"/>
                  <a:ea typeface="Trebuchet MS"/>
                  <a:cs typeface="Trebuchet MS"/>
                  <a:sym typeface="Trebuchet MS"/>
                </a:rPr>
                <a:t>FRT</a:t>
              </a:r>
            </a:p>
          </p:txBody>
        </p:sp>
      </p:grpSp>
      <p:sp>
        <p:nvSpPr>
          <p:cNvPr id="20" name="TextBox 20"/>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PROJECT CARGO</a:t>
            </a:r>
          </a:p>
        </p:txBody>
      </p:sp>
      <p:sp>
        <p:nvSpPr>
          <p:cNvPr id="21" name="TextBox 13">
            <a:extLst>
              <a:ext uri="{FF2B5EF4-FFF2-40B4-BE49-F238E27FC236}">
                <a16:creationId xmlns:a16="http://schemas.microsoft.com/office/drawing/2014/main" id="{48D7C442-A5C2-0985-3CB2-4BAEE53A71A6}"/>
              </a:ext>
            </a:extLst>
          </p:cNvPr>
          <p:cNvSpPr txBox="1"/>
          <p:nvPr/>
        </p:nvSpPr>
        <p:spPr>
          <a:xfrm>
            <a:off x="11380894" y="6153150"/>
            <a:ext cx="173125"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88</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3912406"/>
          </a:xfrm>
          <a:custGeom>
            <a:avLst/>
            <a:gdLst/>
            <a:ahLst/>
            <a:cxnLst/>
            <a:rect l="l" t="t" r="r" b="b"/>
            <a:pathLst>
              <a:path w="18288000" h="5868609">
                <a:moveTo>
                  <a:pt x="0" y="0"/>
                </a:moveTo>
                <a:lnTo>
                  <a:pt x="18288000" y="0"/>
                </a:lnTo>
                <a:lnTo>
                  <a:pt x="18288000" y="5868609"/>
                </a:lnTo>
                <a:lnTo>
                  <a:pt x="0" y="5868609"/>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0" y="0"/>
            <a:ext cx="12192000" cy="3887255"/>
            <a:chOff x="0" y="0"/>
            <a:chExt cx="4816593" cy="1835917"/>
          </a:xfrm>
        </p:grpSpPr>
        <p:sp>
          <p:nvSpPr>
            <p:cNvPr id="4" name="Freeform 4"/>
            <p:cNvSpPr>
              <a:spLocks noGrp="1" noRot="1" noMove="1" noResize="1" noEditPoints="1" noAdjustHandles="1" noChangeArrowheads="1" noChangeShapeType="1"/>
            </p:cNvSpPr>
            <p:nvPr/>
          </p:nvSpPr>
          <p:spPr>
            <a:xfrm>
              <a:off x="0" y="0"/>
              <a:ext cx="4816592" cy="1835917"/>
            </a:xfrm>
            <a:custGeom>
              <a:avLst/>
              <a:gdLst/>
              <a:ahLst/>
              <a:cxnLst/>
              <a:rect l="l" t="t" r="r" b="b"/>
              <a:pathLst>
                <a:path w="4816592" h="1835917">
                  <a:moveTo>
                    <a:pt x="0" y="0"/>
                  </a:moveTo>
                  <a:lnTo>
                    <a:pt x="4816592" y="0"/>
                  </a:lnTo>
                  <a:lnTo>
                    <a:pt x="4816592" y="1835917"/>
                  </a:lnTo>
                  <a:lnTo>
                    <a:pt x="0" y="183591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38100"/>
              <a:ext cx="4816593" cy="1874017"/>
            </a:xfrm>
            <a:prstGeom prst="rect">
              <a:avLst/>
            </a:prstGeom>
          </p:spPr>
          <p:txBody>
            <a:bodyPr lIns="33867" tIns="33867" rIns="33867" bIns="33867" rtlCol="0" anchor="ctr"/>
            <a:lstStyle/>
            <a:p>
              <a:pPr algn="ctr">
                <a:lnSpc>
                  <a:spcPts val="1400"/>
                </a:lnSpc>
              </a:pPr>
              <a:endParaRPr sz="1200"/>
            </a:p>
          </p:txBody>
        </p:sp>
      </p:grpSp>
      <p:sp>
        <p:nvSpPr>
          <p:cNvPr id="6" name="Freeform 6"/>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Freeform 7"/>
          <p:cNvSpPr>
            <a:spLocks noGrp="1" noRot="1" noMove="1" noResize="1" noEditPoints="1" noAdjustHandles="1" noChangeArrowheads="1" noChangeShapeType="1"/>
          </p:cNvSpPr>
          <p:nvPr/>
        </p:nvSpPr>
        <p:spPr>
          <a:xfrm>
            <a:off x="9681217" y="423588"/>
            <a:ext cx="1824983" cy="259515"/>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8" name="Group 8"/>
          <p:cNvGrpSpPr>
            <a:grpSpLocks noGrp="1" noUngrp="1" noRot="1" noMove="1" noResize="1"/>
          </p:cNvGrpSpPr>
          <p:nvPr/>
        </p:nvGrpSpPr>
        <p:grpSpPr>
          <a:xfrm>
            <a:off x="4575167" y="4463431"/>
            <a:ext cx="7251374" cy="1435719"/>
            <a:chOff x="0" y="0"/>
            <a:chExt cx="2864740" cy="674408"/>
          </a:xfrm>
        </p:grpSpPr>
        <p:sp>
          <p:nvSpPr>
            <p:cNvPr id="9" name="Freeform 9"/>
            <p:cNvSpPr>
              <a:spLocks noGrp="1" noRot="1" noMove="1" noResize="1" noEditPoints="1" noAdjustHandles="1" noChangeArrowheads="1" noChangeShapeType="1"/>
            </p:cNvSpPr>
            <p:nvPr/>
          </p:nvSpPr>
          <p:spPr>
            <a:xfrm>
              <a:off x="0" y="0"/>
              <a:ext cx="2864740" cy="674408"/>
            </a:xfrm>
            <a:custGeom>
              <a:avLst/>
              <a:gdLst/>
              <a:ahLst/>
              <a:cxnLst/>
              <a:rect l="l" t="t" r="r" b="b"/>
              <a:pathLst>
                <a:path w="2864740" h="674408">
                  <a:moveTo>
                    <a:pt x="0" y="0"/>
                  </a:moveTo>
                  <a:lnTo>
                    <a:pt x="2864740" y="0"/>
                  </a:lnTo>
                  <a:lnTo>
                    <a:pt x="2864740" y="674408"/>
                  </a:lnTo>
                  <a:lnTo>
                    <a:pt x="0" y="674408"/>
                  </a:lnTo>
                  <a:close/>
                </a:path>
              </a:pathLst>
            </a:custGeom>
            <a:solidFill>
              <a:srgbClr val="FFFFFF"/>
            </a:solidFill>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0" y="-38100"/>
              <a:ext cx="2864740" cy="712508"/>
            </a:xfrm>
            <a:prstGeom prst="rect">
              <a:avLst/>
            </a:prstGeom>
          </p:spPr>
          <p:txBody>
            <a:bodyPr lIns="33867" tIns="33867" rIns="33867" bIns="33867" rtlCol="0" anchor="ctr"/>
            <a:lstStyle/>
            <a:p>
              <a:pPr algn="ctr">
                <a:lnSpc>
                  <a:spcPts val="1400"/>
                </a:lnSpc>
              </a:pPr>
              <a:endParaRPr sz="1200"/>
            </a:p>
          </p:txBody>
        </p:sp>
      </p:grpSp>
      <p:grpSp>
        <p:nvGrpSpPr>
          <p:cNvPr id="11" name="Group 11"/>
          <p:cNvGrpSpPr/>
          <p:nvPr/>
        </p:nvGrpSpPr>
        <p:grpSpPr>
          <a:xfrm>
            <a:off x="733622" y="4754984"/>
            <a:ext cx="4424251" cy="608551"/>
            <a:chOff x="0" y="0"/>
            <a:chExt cx="8848502" cy="1217103"/>
          </a:xfrm>
        </p:grpSpPr>
        <p:sp>
          <p:nvSpPr>
            <p:cNvPr id="12" name="TextBox 12"/>
            <p:cNvSpPr txBox="1"/>
            <p:nvPr/>
          </p:nvSpPr>
          <p:spPr>
            <a:xfrm>
              <a:off x="0" y="790575"/>
              <a:ext cx="8848502" cy="426528"/>
            </a:xfrm>
            <a:prstGeom prst="rect">
              <a:avLst/>
            </a:prstGeom>
          </p:spPr>
          <p:txBody>
            <a:bodyPr lIns="0" tIns="0" rIns="0" bIns="0" rtlCol="0" anchor="t">
              <a:spAutoFit/>
            </a:bodyPr>
            <a:lstStyle/>
            <a:p>
              <a:pPr>
                <a:lnSpc>
                  <a:spcPts val="1773"/>
                </a:lnSpc>
              </a:pPr>
              <a:r>
                <a:rPr lang="en-US" sz="1266" b="1" dirty="0">
                  <a:solidFill>
                    <a:srgbClr val="5BC2E7"/>
                  </a:solidFill>
                  <a:latin typeface="Montserrat 1 Bold" panose="020B0604020202020204" charset="0"/>
                  <a:ea typeface="Trebuchet MS Bold"/>
                  <a:cs typeface="Trebuchet MS Bold"/>
                  <a:sym typeface="Trebuchet MS Bold"/>
                </a:rPr>
                <a:t>Projects in DRC</a:t>
              </a:r>
            </a:p>
          </p:txBody>
        </p:sp>
        <p:sp>
          <p:nvSpPr>
            <p:cNvPr id="13" name="TextBox 13"/>
            <p:cNvSpPr txBox="1"/>
            <p:nvPr/>
          </p:nvSpPr>
          <p:spPr>
            <a:xfrm>
              <a:off x="0" y="0"/>
              <a:ext cx="6498540" cy="709939"/>
            </a:xfrm>
            <a:prstGeom prst="rect">
              <a:avLst/>
            </a:prstGeom>
          </p:spPr>
          <p:txBody>
            <a:bodyPr lIns="0" tIns="0" rIns="0" bIns="0" rtlCol="0" anchor="t">
              <a:spAutoFit/>
            </a:bodyPr>
            <a:lstStyle/>
            <a:p>
              <a:pPr>
                <a:lnSpc>
                  <a:spcPts val="2880"/>
                </a:lnSpc>
              </a:pPr>
              <a:r>
                <a:rPr lang="en-US" sz="2400" b="1">
                  <a:solidFill>
                    <a:srgbClr val="183650"/>
                  </a:solidFill>
                  <a:latin typeface="Montserrat 1 Bold"/>
                  <a:ea typeface="Montserrat 1 Bold"/>
                  <a:cs typeface="Montserrat 1 Bold"/>
                  <a:sym typeface="Montserrat 1 Bold"/>
                </a:rPr>
                <a:t>OUR EXPERIENCE</a:t>
              </a:r>
            </a:p>
          </p:txBody>
        </p:sp>
      </p:grpSp>
      <p:grpSp>
        <p:nvGrpSpPr>
          <p:cNvPr id="14" name="Group 14"/>
          <p:cNvGrpSpPr/>
          <p:nvPr/>
        </p:nvGrpSpPr>
        <p:grpSpPr>
          <a:xfrm>
            <a:off x="4895918" y="4470927"/>
            <a:ext cx="2536517" cy="1162256"/>
            <a:chOff x="0" y="-57151"/>
            <a:chExt cx="5073034" cy="2324512"/>
          </a:xfrm>
        </p:grpSpPr>
        <p:sp>
          <p:nvSpPr>
            <p:cNvPr id="15" name="TextBox 15"/>
            <p:cNvSpPr txBox="1"/>
            <p:nvPr/>
          </p:nvSpPr>
          <p:spPr>
            <a:xfrm>
              <a:off x="0" y="-57151"/>
              <a:ext cx="1414662" cy="397674"/>
            </a:xfrm>
            <a:prstGeom prst="rect">
              <a:avLst/>
            </a:prstGeom>
          </p:spPr>
          <p:txBody>
            <a:bodyPr lIns="0" tIns="0" rIns="0" bIns="0" rtlCol="0" anchor="t">
              <a:spAutoFit/>
            </a:bodyPr>
            <a:lstStyle/>
            <a:p>
              <a:pPr>
                <a:lnSpc>
                  <a:spcPts val="1680"/>
                </a:lnSpc>
              </a:pPr>
              <a:r>
                <a:rPr lang="en-US" sz="1200" b="1" spc="7" dirty="0">
                  <a:solidFill>
                    <a:srgbClr val="5BC2E7"/>
                  </a:solidFill>
                  <a:latin typeface="Trebuchet MS Bold"/>
                  <a:ea typeface="Trebuchet MS Bold"/>
                  <a:cs typeface="Trebuchet MS Bold"/>
                  <a:sym typeface="Trebuchet MS Bold"/>
                </a:rPr>
                <a:t>PROJECT:</a:t>
              </a:r>
            </a:p>
          </p:txBody>
        </p:sp>
        <p:sp>
          <p:nvSpPr>
            <p:cNvPr id="16" name="TextBox 16"/>
            <p:cNvSpPr txBox="1"/>
            <p:nvPr/>
          </p:nvSpPr>
          <p:spPr>
            <a:xfrm>
              <a:off x="0" y="535219"/>
              <a:ext cx="5073034" cy="1732142"/>
            </a:xfrm>
            <a:prstGeom prst="rect">
              <a:avLst/>
            </a:prstGeom>
          </p:spPr>
          <p:txBody>
            <a:bodyPr lIns="0" tIns="0" rIns="0" bIns="0" rtlCol="0" anchor="t">
              <a:spAutoFit/>
            </a:bodyPr>
            <a:lstStyle/>
            <a:p>
              <a:pPr>
                <a:lnSpc>
                  <a:spcPts val="2314"/>
                </a:lnSpc>
              </a:pPr>
              <a:r>
                <a:rPr lang="en-US" sz="1866">
                  <a:solidFill>
                    <a:srgbClr val="183650"/>
                  </a:solidFill>
                  <a:latin typeface="Trebuchet MS"/>
                  <a:ea typeface="Trebuchet MS"/>
                  <a:cs typeface="Trebuchet MS"/>
                  <a:sym typeface="Trebuchet MS"/>
                </a:rPr>
                <a:t>INGA hydroelectric power plant</a:t>
              </a:r>
            </a:p>
            <a:p>
              <a:pPr>
                <a:lnSpc>
                  <a:spcPts val="2314"/>
                </a:lnSpc>
              </a:pPr>
              <a:endParaRPr lang="en-US" sz="1866">
                <a:solidFill>
                  <a:srgbClr val="183650"/>
                </a:solidFill>
                <a:latin typeface="Trebuchet MS"/>
                <a:ea typeface="Trebuchet MS"/>
                <a:cs typeface="Trebuchet MS"/>
                <a:sym typeface="Trebuchet MS"/>
              </a:endParaRPr>
            </a:p>
          </p:txBody>
        </p:sp>
      </p:grpSp>
      <p:grpSp>
        <p:nvGrpSpPr>
          <p:cNvPr id="17" name="Group 17"/>
          <p:cNvGrpSpPr/>
          <p:nvPr/>
        </p:nvGrpSpPr>
        <p:grpSpPr>
          <a:xfrm>
            <a:off x="8767145" y="4494740"/>
            <a:ext cx="2237186" cy="1099692"/>
            <a:chOff x="0" y="-9525"/>
            <a:chExt cx="4474372" cy="2199383"/>
          </a:xfrm>
        </p:grpSpPr>
        <p:sp>
          <p:nvSpPr>
            <p:cNvPr id="18" name="TextBox 18"/>
            <p:cNvSpPr txBox="1"/>
            <p:nvPr/>
          </p:nvSpPr>
          <p:spPr>
            <a:xfrm>
              <a:off x="0" y="-9525"/>
              <a:ext cx="4474372" cy="1641475"/>
            </a:xfrm>
            <a:prstGeom prst="rect">
              <a:avLst/>
            </a:prstGeom>
          </p:spPr>
          <p:txBody>
            <a:bodyPr wrap="square" lIns="0" tIns="0" rIns="0" bIns="0" rtlCol="0" anchor="t">
              <a:spAutoFit/>
            </a:bodyPr>
            <a:lstStyle/>
            <a:p>
              <a:pPr algn="ctr">
                <a:lnSpc>
                  <a:spcPts val="6400"/>
                </a:lnSpc>
              </a:pPr>
              <a:r>
                <a:rPr lang="en-US" sz="5334" b="1" dirty="0">
                  <a:solidFill>
                    <a:srgbClr val="5BC2E7"/>
                  </a:solidFill>
                  <a:latin typeface="Trebuchet MS Bold"/>
                  <a:ea typeface="Trebuchet MS Bold"/>
                  <a:cs typeface="Trebuchet MS Bold"/>
                  <a:sym typeface="Trebuchet MS Bold"/>
                </a:rPr>
                <a:t>15,000</a:t>
              </a:r>
            </a:p>
          </p:txBody>
        </p:sp>
        <p:sp>
          <p:nvSpPr>
            <p:cNvPr id="19" name="TextBox 19"/>
            <p:cNvSpPr txBox="1"/>
            <p:nvPr/>
          </p:nvSpPr>
          <p:spPr>
            <a:xfrm>
              <a:off x="101600" y="1625600"/>
              <a:ext cx="3641164" cy="564258"/>
            </a:xfrm>
            <a:prstGeom prst="rect">
              <a:avLst/>
            </a:prstGeom>
          </p:spPr>
          <p:txBody>
            <a:bodyPr lIns="0" tIns="0" rIns="0" bIns="0" rtlCol="0" anchor="t">
              <a:spAutoFit/>
            </a:bodyPr>
            <a:lstStyle/>
            <a:p>
              <a:pPr>
                <a:lnSpc>
                  <a:spcPts val="2239"/>
                </a:lnSpc>
              </a:pPr>
              <a:r>
                <a:rPr lang="en-US" sz="1866">
                  <a:solidFill>
                    <a:srgbClr val="183650"/>
                  </a:solidFill>
                  <a:latin typeface="Trebuchet MS"/>
                  <a:ea typeface="Trebuchet MS"/>
                  <a:cs typeface="Trebuchet MS"/>
                  <a:sym typeface="Trebuchet MS"/>
                </a:rPr>
                <a:t>FRT</a:t>
              </a:r>
            </a:p>
          </p:txBody>
        </p:sp>
      </p:grpSp>
      <p:sp>
        <p:nvSpPr>
          <p:cNvPr id="20" name="TextBox 20"/>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PROJECT CARGO</a:t>
            </a:r>
          </a:p>
        </p:txBody>
      </p:sp>
      <p:sp>
        <p:nvSpPr>
          <p:cNvPr id="21" name="TextBox 13">
            <a:extLst>
              <a:ext uri="{FF2B5EF4-FFF2-40B4-BE49-F238E27FC236}">
                <a16:creationId xmlns:a16="http://schemas.microsoft.com/office/drawing/2014/main" id="{EDC03CE3-F8D6-771E-EFCB-F8A9C18C1A7C}"/>
              </a:ext>
            </a:extLst>
          </p:cNvPr>
          <p:cNvSpPr txBox="1"/>
          <p:nvPr/>
        </p:nvSpPr>
        <p:spPr>
          <a:xfrm>
            <a:off x="11382497" y="6153150"/>
            <a:ext cx="169918"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89</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7225"/>
            <a:ext cx="3776832" cy="6895225"/>
          </a:xfrm>
          <a:custGeom>
            <a:avLst/>
            <a:gdLst/>
            <a:ahLst/>
            <a:cxnLst/>
            <a:rect l="l" t="t" r="r" b="b"/>
            <a:pathLst>
              <a:path w="5665248" h="10499974">
                <a:moveTo>
                  <a:pt x="0" y="0"/>
                </a:moveTo>
                <a:lnTo>
                  <a:pt x="5665248" y="0"/>
                </a:lnTo>
                <a:lnTo>
                  <a:pt x="5665248" y="10499974"/>
                </a:lnTo>
                <a:lnTo>
                  <a:pt x="0" y="10499974"/>
                </a:lnTo>
                <a:lnTo>
                  <a:pt x="0" y="0"/>
                </a:lnTo>
                <a:close/>
              </a:path>
            </a:pathLst>
          </a:custGeom>
          <a:blipFill>
            <a:blip r:embed="rId2" cstate="print">
              <a:extLst>
                <a:ext uri="{28A0092B-C50C-407E-A947-70E740481C1C}">
                  <a14:useLocalDpi xmlns:a14="http://schemas.microsoft.com/office/drawing/2010/main"/>
                </a:ext>
              </a:extLst>
            </a:blip>
            <a:stretch>
              <a:fillRect t="291"/>
            </a:stretch>
          </a:blipFill>
        </p:spPr>
        <p:txBody>
          <a:bodyPr/>
          <a:lstStyle/>
          <a:p>
            <a:endParaRPr lang="en-US" sz="1200"/>
          </a:p>
        </p:txBody>
      </p:sp>
      <p:sp>
        <p:nvSpPr>
          <p:cNvPr id="3" name="Freeform 3"/>
          <p:cNvSpPr/>
          <p:nvPr/>
        </p:nvSpPr>
        <p:spPr>
          <a:xfrm>
            <a:off x="8415168" y="-18662"/>
            <a:ext cx="3776832" cy="6876662"/>
          </a:xfrm>
          <a:custGeom>
            <a:avLst/>
            <a:gdLst/>
            <a:ahLst/>
            <a:cxnLst/>
            <a:rect l="l" t="t" r="r" b="b"/>
            <a:pathLst>
              <a:path w="5665248" h="10499974">
                <a:moveTo>
                  <a:pt x="0" y="0"/>
                </a:moveTo>
                <a:lnTo>
                  <a:pt x="5665248" y="0"/>
                </a:lnTo>
                <a:lnTo>
                  <a:pt x="5665248" y="10499974"/>
                </a:lnTo>
                <a:lnTo>
                  <a:pt x="0" y="10499974"/>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 name="Group 4"/>
          <p:cNvGrpSpPr>
            <a:grpSpLocks noGrp="1" noUngrp="1" noRot="1" noMove="1" noResize="1"/>
          </p:cNvGrpSpPr>
          <p:nvPr/>
        </p:nvGrpSpPr>
        <p:grpSpPr>
          <a:xfrm>
            <a:off x="8424649" y="0"/>
            <a:ext cx="3776832" cy="6880535"/>
            <a:chOff x="0" y="0"/>
            <a:chExt cx="1492082" cy="3447025"/>
          </a:xfrm>
        </p:grpSpPr>
        <p:sp>
          <p:nvSpPr>
            <p:cNvPr id="5" name="Freeform 5"/>
            <p:cNvSpPr>
              <a:spLocks noGrp="1" noRot="1" noMove="1" noResize="1" noEditPoints="1" noAdjustHandles="1" noChangeArrowheads="1" noChangeShapeType="1"/>
            </p:cNvSpPr>
            <p:nvPr/>
          </p:nvSpPr>
          <p:spPr>
            <a:xfrm>
              <a:off x="0" y="0"/>
              <a:ext cx="1492082" cy="3447025"/>
            </a:xfrm>
            <a:custGeom>
              <a:avLst/>
              <a:gdLst/>
              <a:ahLst/>
              <a:cxnLst/>
              <a:rect l="l" t="t" r="r" b="b"/>
              <a:pathLst>
                <a:path w="1492082" h="3447025">
                  <a:moveTo>
                    <a:pt x="0" y="0"/>
                  </a:moveTo>
                  <a:lnTo>
                    <a:pt x="1492082" y="0"/>
                  </a:lnTo>
                  <a:lnTo>
                    <a:pt x="1492082" y="3447025"/>
                  </a:lnTo>
                  <a:lnTo>
                    <a:pt x="0" y="344702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38100"/>
              <a:ext cx="1492082" cy="3485125"/>
            </a:xfrm>
            <a:prstGeom prst="rect">
              <a:avLst/>
            </a:prstGeom>
          </p:spPr>
          <p:txBody>
            <a:bodyPr lIns="33867" tIns="33867" rIns="33867" bIns="33867" rtlCol="0" anchor="ctr"/>
            <a:lstStyle/>
            <a:p>
              <a:pPr algn="ctr">
                <a:lnSpc>
                  <a:spcPts val="1400"/>
                </a:lnSpc>
              </a:pPr>
              <a:endParaRPr sz="1200"/>
            </a:p>
          </p:txBody>
        </p:sp>
      </p:grpSp>
      <p:grpSp>
        <p:nvGrpSpPr>
          <p:cNvPr id="7" name="Group 7"/>
          <p:cNvGrpSpPr>
            <a:grpSpLocks noGrp="1" noUngrp="1" noRot="1" noMove="1" noResize="1"/>
          </p:cNvGrpSpPr>
          <p:nvPr/>
        </p:nvGrpSpPr>
        <p:grpSpPr>
          <a:xfrm>
            <a:off x="0" y="0"/>
            <a:ext cx="3776832" cy="6848439"/>
            <a:chOff x="0" y="0"/>
            <a:chExt cx="1492082" cy="3447025"/>
          </a:xfrm>
        </p:grpSpPr>
        <p:sp>
          <p:nvSpPr>
            <p:cNvPr id="8" name="Freeform 8"/>
            <p:cNvSpPr>
              <a:spLocks noGrp="1" noRot="1" noMove="1" noResize="1" noEditPoints="1" noAdjustHandles="1" noChangeArrowheads="1" noChangeShapeType="1"/>
            </p:cNvSpPr>
            <p:nvPr/>
          </p:nvSpPr>
          <p:spPr>
            <a:xfrm>
              <a:off x="0" y="0"/>
              <a:ext cx="1492082" cy="3447025"/>
            </a:xfrm>
            <a:custGeom>
              <a:avLst/>
              <a:gdLst/>
              <a:ahLst/>
              <a:cxnLst/>
              <a:rect l="l" t="t" r="r" b="b"/>
              <a:pathLst>
                <a:path w="1492082" h="3447025">
                  <a:moveTo>
                    <a:pt x="0" y="0"/>
                  </a:moveTo>
                  <a:lnTo>
                    <a:pt x="1492082" y="0"/>
                  </a:lnTo>
                  <a:lnTo>
                    <a:pt x="1492082" y="3447025"/>
                  </a:lnTo>
                  <a:lnTo>
                    <a:pt x="0" y="344702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9" name="TextBox 9"/>
            <p:cNvSpPr txBox="1">
              <a:spLocks noGrp="1" noRot="1" noMove="1" noResize="1" noEditPoints="1" noAdjustHandles="1" noChangeArrowheads="1" noChangeShapeType="1"/>
            </p:cNvSpPr>
            <p:nvPr/>
          </p:nvSpPr>
          <p:spPr>
            <a:xfrm>
              <a:off x="0" y="-38100"/>
              <a:ext cx="1492082" cy="3485125"/>
            </a:xfrm>
            <a:prstGeom prst="rect">
              <a:avLst/>
            </a:prstGeom>
          </p:spPr>
          <p:txBody>
            <a:bodyPr lIns="33867" tIns="33867" rIns="33867" bIns="33867" rtlCol="0" anchor="ctr"/>
            <a:lstStyle/>
            <a:p>
              <a:pPr algn="ctr">
                <a:lnSpc>
                  <a:spcPts val="1400"/>
                </a:lnSpc>
              </a:pPr>
              <a:endParaRPr sz="1200"/>
            </a:p>
          </p:txBody>
        </p:sp>
      </p:grpSp>
      <p:sp>
        <p:nvSpPr>
          <p:cNvPr id="10" name="Freeform 10"/>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1" name="Freeform 11"/>
          <p:cNvSpPr>
            <a:spLocks noGrp="1" noRot="1" noMove="1" noResize="1" noEditPoints="1" noAdjustHandles="1" noChangeArrowheads="1" noChangeShapeType="1"/>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2" name="Group 12"/>
          <p:cNvGrpSpPr>
            <a:grpSpLocks noGrp="1" noUngrp="1" noRot="1" noMove="1" noResize="1"/>
          </p:cNvGrpSpPr>
          <p:nvPr/>
        </p:nvGrpSpPr>
        <p:grpSpPr>
          <a:xfrm>
            <a:off x="4272929" y="2810358"/>
            <a:ext cx="3655623" cy="2575343"/>
            <a:chOff x="0" y="0"/>
            <a:chExt cx="1444197" cy="1017419"/>
          </a:xfrm>
        </p:grpSpPr>
        <p:sp>
          <p:nvSpPr>
            <p:cNvPr id="13" name="Freeform 13"/>
            <p:cNvSpPr>
              <a:spLocks noGrp="1" noRot="1" noMove="1" noResize="1" noEditPoints="1" noAdjustHandles="1" noChangeArrowheads="1" noChangeShapeType="1"/>
            </p:cNvSpPr>
            <p:nvPr/>
          </p:nvSpPr>
          <p:spPr>
            <a:xfrm>
              <a:off x="0" y="0"/>
              <a:ext cx="1444197" cy="1017419"/>
            </a:xfrm>
            <a:custGeom>
              <a:avLst/>
              <a:gdLst/>
              <a:ahLst/>
              <a:cxnLst/>
              <a:rect l="l" t="t" r="r" b="b"/>
              <a:pathLst>
                <a:path w="1444197" h="1017419">
                  <a:moveTo>
                    <a:pt x="0" y="0"/>
                  </a:moveTo>
                  <a:lnTo>
                    <a:pt x="1444197" y="0"/>
                  </a:lnTo>
                  <a:lnTo>
                    <a:pt x="1444197" y="1017419"/>
                  </a:lnTo>
                  <a:lnTo>
                    <a:pt x="0" y="1017419"/>
                  </a:lnTo>
                  <a:close/>
                </a:path>
              </a:pathLst>
            </a:custGeom>
            <a:solidFill>
              <a:srgbClr val="FFFFFF"/>
            </a:solidFill>
          </p:spPr>
          <p:txBody>
            <a:bodyPr/>
            <a:lstStyle/>
            <a:p>
              <a:endParaRPr lang="en-US" sz="1200"/>
            </a:p>
          </p:txBody>
        </p:sp>
        <p:sp>
          <p:nvSpPr>
            <p:cNvPr id="14" name="TextBox 14"/>
            <p:cNvSpPr txBox="1">
              <a:spLocks noGrp="1" noRot="1" noMove="1" noResize="1" noEditPoints="1" noAdjustHandles="1" noChangeArrowheads="1" noChangeShapeType="1"/>
            </p:cNvSpPr>
            <p:nvPr/>
          </p:nvSpPr>
          <p:spPr>
            <a:xfrm>
              <a:off x="0" y="-38100"/>
              <a:ext cx="1444197" cy="1055519"/>
            </a:xfrm>
            <a:prstGeom prst="rect">
              <a:avLst/>
            </a:prstGeom>
          </p:spPr>
          <p:txBody>
            <a:bodyPr lIns="33867" tIns="33867" rIns="33867" bIns="33867" rtlCol="0" anchor="ctr"/>
            <a:lstStyle/>
            <a:p>
              <a:pPr algn="ctr">
                <a:lnSpc>
                  <a:spcPts val="1400"/>
                </a:lnSpc>
              </a:pPr>
              <a:endParaRPr sz="1200"/>
            </a:p>
          </p:txBody>
        </p:sp>
      </p:grpSp>
      <p:sp>
        <p:nvSpPr>
          <p:cNvPr id="15" name="TextBox 15"/>
          <p:cNvSpPr txBox="1"/>
          <p:nvPr/>
        </p:nvSpPr>
        <p:spPr>
          <a:xfrm>
            <a:off x="5742335" y="3098973"/>
            <a:ext cx="707331" cy="198837"/>
          </a:xfrm>
          <a:prstGeom prst="rect">
            <a:avLst/>
          </a:prstGeom>
        </p:spPr>
        <p:txBody>
          <a:bodyPr lIns="0" tIns="0" rIns="0" bIns="0" rtlCol="0" anchor="t">
            <a:spAutoFit/>
          </a:bodyPr>
          <a:lstStyle/>
          <a:p>
            <a:pPr algn="ctr">
              <a:lnSpc>
                <a:spcPts val="1680"/>
              </a:lnSpc>
            </a:pPr>
            <a:r>
              <a:rPr lang="en-US" sz="1200" b="1" spc="7" dirty="0">
                <a:solidFill>
                  <a:srgbClr val="5BC2E7"/>
                </a:solidFill>
                <a:latin typeface="Trebuchet MS Bold"/>
                <a:ea typeface="Trebuchet MS Bold"/>
                <a:cs typeface="Trebuchet MS Bold"/>
                <a:sym typeface="Trebuchet MS Bold"/>
              </a:rPr>
              <a:t>PROJECT:</a:t>
            </a:r>
          </a:p>
        </p:txBody>
      </p:sp>
      <p:sp>
        <p:nvSpPr>
          <p:cNvPr id="16" name="TextBox 16"/>
          <p:cNvSpPr txBox="1"/>
          <p:nvPr/>
        </p:nvSpPr>
        <p:spPr>
          <a:xfrm>
            <a:off x="3776832" y="3430443"/>
            <a:ext cx="4638336" cy="276166"/>
          </a:xfrm>
          <a:prstGeom prst="rect">
            <a:avLst/>
          </a:prstGeom>
        </p:spPr>
        <p:txBody>
          <a:bodyPr lIns="0" tIns="0" rIns="0" bIns="0" rtlCol="0" anchor="t">
            <a:spAutoFit/>
          </a:bodyPr>
          <a:lstStyle/>
          <a:p>
            <a:pPr algn="ctr">
              <a:lnSpc>
                <a:spcPts val="2314"/>
              </a:lnSpc>
            </a:pPr>
            <a:r>
              <a:rPr lang="en-US" sz="1866">
                <a:solidFill>
                  <a:srgbClr val="183650"/>
                </a:solidFill>
                <a:latin typeface="Trebuchet MS"/>
                <a:ea typeface="Trebuchet MS"/>
                <a:cs typeface="Trebuchet MS"/>
                <a:sym typeface="Trebuchet MS"/>
              </a:rPr>
              <a:t>Genelba Power Plant</a:t>
            </a:r>
          </a:p>
        </p:txBody>
      </p:sp>
      <p:grpSp>
        <p:nvGrpSpPr>
          <p:cNvPr id="17" name="Group 17"/>
          <p:cNvGrpSpPr/>
          <p:nvPr/>
        </p:nvGrpSpPr>
        <p:grpSpPr>
          <a:xfrm>
            <a:off x="4892470" y="3860951"/>
            <a:ext cx="2407060" cy="1116144"/>
            <a:chOff x="-331458" y="-324559"/>
            <a:chExt cx="4814120" cy="2232287"/>
          </a:xfrm>
        </p:grpSpPr>
        <p:sp>
          <p:nvSpPr>
            <p:cNvPr id="18" name="TextBox 18"/>
            <p:cNvSpPr txBox="1"/>
            <p:nvPr/>
          </p:nvSpPr>
          <p:spPr>
            <a:xfrm>
              <a:off x="-331458" y="-324559"/>
              <a:ext cx="4814120" cy="1641475"/>
            </a:xfrm>
            <a:prstGeom prst="rect">
              <a:avLst/>
            </a:prstGeom>
          </p:spPr>
          <p:txBody>
            <a:bodyPr wrap="square" lIns="0" tIns="0" rIns="0" bIns="0" rtlCol="0" anchor="t">
              <a:spAutoFit/>
            </a:bodyPr>
            <a:lstStyle/>
            <a:p>
              <a:pPr algn="ctr">
                <a:lnSpc>
                  <a:spcPts val="6400"/>
                </a:lnSpc>
              </a:pPr>
              <a:r>
                <a:rPr lang="en-US" sz="5334" b="1" dirty="0">
                  <a:solidFill>
                    <a:srgbClr val="5BC2E7"/>
                  </a:solidFill>
                  <a:latin typeface="Trebuchet MS Bold"/>
                  <a:ea typeface="Trebuchet MS Bold"/>
                  <a:cs typeface="Trebuchet MS Bold"/>
                  <a:sym typeface="Trebuchet MS Bold"/>
                </a:rPr>
                <a:t>60,000</a:t>
              </a:r>
            </a:p>
          </p:txBody>
        </p:sp>
        <p:sp>
          <p:nvSpPr>
            <p:cNvPr id="19" name="TextBox 19"/>
            <p:cNvSpPr txBox="1"/>
            <p:nvPr/>
          </p:nvSpPr>
          <p:spPr>
            <a:xfrm>
              <a:off x="255020" y="1343470"/>
              <a:ext cx="3641164" cy="564258"/>
            </a:xfrm>
            <a:prstGeom prst="rect">
              <a:avLst/>
            </a:prstGeom>
          </p:spPr>
          <p:txBody>
            <a:bodyPr lIns="0" tIns="0" rIns="0" bIns="0" rtlCol="0" anchor="t">
              <a:spAutoFit/>
            </a:bodyPr>
            <a:lstStyle/>
            <a:p>
              <a:pPr algn="ctr">
                <a:lnSpc>
                  <a:spcPts val="2239"/>
                </a:lnSpc>
              </a:pPr>
              <a:r>
                <a:rPr lang="en-US" sz="1866" dirty="0">
                  <a:solidFill>
                    <a:srgbClr val="183650"/>
                  </a:solidFill>
                  <a:latin typeface="Trebuchet MS"/>
                  <a:ea typeface="Trebuchet MS"/>
                  <a:cs typeface="Trebuchet MS"/>
                  <a:sym typeface="Trebuchet MS"/>
                </a:rPr>
                <a:t>FRT</a:t>
              </a:r>
            </a:p>
          </p:txBody>
        </p:sp>
      </p:grpSp>
      <p:sp>
        <p:nvSpPr>
          <p:cNvPr id="20" name="TextBox 20"/>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PROJECT CARGO</a:t>
            </a:r>
          </a:p>
        </p:txBody>
      </p:sp>
      <p:sp>
        <p:nvSpPr>
          <p:cNvPr id="21" name="TextBox 21"/>
          <p:cNvSpPr txBox="1"/>
          <p:nvPr/>
        </p:nvSpPr>
        <p:spPr>
          <a:xfrm>
            <a:off x="4699423" y="1790971"/>
            <a:ext cx="2950619" cy="213264"/>
          </a:xfrm>
          <a:prstGeom prst="rect">
            <a:avLst/>
          </a:prstGeom>
        </p:spPr>
        <p:txBody>
          <a:bodyPr lIns="0" tIns="0" rIns="0" bIns="0" rtlCol="0" anchor="t">
            <a:spAutoFit/>
          </a:bodyPr>
          <a:lstStyle/>
          <a:p>
            <a:pPr algn="ctr">
              <a:lnSpc>
                <a:spcPts val="1773"/>
              </a:lnSpc>
            </a:pPr>
            <a:r>
              <a:rPr lang="en-US" sz="1267" b="1" dirty="0">
                <a:solidFill>
                  <a:srgbClr val="5BC2E7"/>
                </a:solidFill>
                <a:latin typeface="Montserrat 1 Bold" panose="020B0604020202020204" charset="0"/>
                <a:ea typeface="Trebuchet MS Bold"/>
                <a:cs typeface="Trebuchet MS Bold"/>
                <a:sym typeface="Trebuchet MS Bold"/>
              </a:rPr>
              <a:t>Projects in Argentina</a:t>
            </a:r>
          </a:p>
        </p:txBody>
      </p:sp>
      <p:sp>
        <p:nvSpPr>
          <p:cNvPr id="22" name="TextBox 22"/>
          <p:cNvSpPr txBox="1"/>
          <p:nvPr/>
        </p:nvSpPr>
        <p:spPr>
          <a:xfrm>
            <a:off x="4541958" y="1427850"/>
            <a:ext cx="3108084" cy="403059"/>
          </a:xfrm>
          <a:prstGeom prst="rect">
            <a:avLst/>
          </a:prstGeom>
        </p:spPr>
        <p:txBody>
          <a:bodyPr wrap="square" lIns="0" tIns="0" rIns="0" bIns="0" rtlCol="0" anchor="t">
            <a:spAutoFit/>
          </a:bodyPr>
          <a:lstStyle/>
          <a:p>
            <a:pPr algn="ctr">
              <a:lnSpc>
                <a:spcPts val="3360"/>
              </a:lnSpc>
              <a:spcBef>
                <a:spcPct val="0"/>
              </a:spcBef>
            </a:pPr>
            <a:r>
              <a:rPr lang="en-US" sz="2400" b="1" dirty="0">
                <a:solidFill>
                  <a:srgbClr val="183650"/>
                </a:solidFill>
                <a:latin typeface="Montserrat 1 Bold"/>
                <a:ea typeface="Montserrat 1 Bold"/>
                <a:cs typeface="Montserrat 1 Bold"/>
                <a:sym typeface="Montserrat 1 Bold"/>
              </a:rPr>
              <a:t>OUR EXPERIENCE</a:t>
            </a:r>
          </a:p>
        </p:txBody>
      </p:sp>
      <p:sp>
        <p:nvSpPr>
          <p:cNvPr id="23" name="TextBox 13">
            <a:extLst>
              <a:ext uri="{FF2B5EF4-FFF2-40B4-BE49-F238E27FC236}">
                <a16:creationId xmlns:a16="http://schemas.microsoft.com/office/drawing/2014/main" id="{1FF5B184-B8B9-C4C5-A8A3-E5E048C39CA0}"/>
              </a:ext>
            </a:extLst>
          </p:cNvPr>
          <p:cNvSpPr txBox="1"/>
          <p:nvPr/>
        </p:nvSpPr>
        <p:spPr>
          <a:xfrm>
            <a:off x="11380894" y="6153150"/>
            <a:ext cx="173124" cy="178062"/>
          </a:xfrm>
          <a:prstGeom prst="rect">
            <a:avLst/>
          </a:prstGeom>
        </p:spPr>
        <p:txBody>
          <a:bodyPr wrap="none" lIns="0" tIns="0" rIns="0" bIns="0" rtlCol="0" anchor="t">
            <a:spAutoFit/>
          </a:bodyPr>
          <a:lstStyle/>
          <a:p>
            <a:pPr algn="ctr">
              <a:lnSpc>
                <a:spcPts val="1493"/>
              </a:lnSpc>
              <a:spcBef>
                <a:spcPct val="0"/>
              </a:spcBef>
            </a:pPr>
            <a:r>
              <a:rPr lang="en-US" sz="1066" dirty="0">
                <a:solidFill>
                  <a:schemeClr val="bg1"/>
                </a:solidFill>
                <a:latin typeface="Montserrat 1"/>
                <a:ea typeface="Montserrat 1"/>
                <a:cs typeface="Montserrat 1"/>
                <a:sym typeface="Montserrat 1"/>
              </a:rPr>
              <a:t>90</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44" y="0"/>
            <a:ext cx="3776489" cy="6858000"/>
          </a:xfrm>
          <a:custGeom>
            <a:avLst/>
            <a:gdLst/>
            <a:ahLst/>
            <a:cxnLst/>
            <a:rect l="l" t="t" r="r" b="b"/>
            <a:pathLst>
              <a:path w="5664733" h="10287000">
                <a:moveTo>
                  <a:pt x="0" y="0"/>
                </a:moveTo>
                <a:lnTo>
                  <a:pt x="5664733" y="0"/>
                </a:lnTo>
                <a:lnTo>
                  <a:pt x="5664733"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p:nvPr/>
        </p:nvSpPr>
        <p:spPr>
          <a:xfrm>
            <a:off x="8425399" y="0"/>
            <a:ext cx="3766601" cy="6858000"/>
          </a:xfrm>
          <a:custGeom>
            <a:avLst/>
            <a:gdLst/>
            <a:ahLst/>
            <a:cxnLst/>
            <a:rect l="l" t="t" r="r" b="b"/>
            <a:pathLst>
              <a:path w="5649902" h="10287000">
                <a:moveTo>
                  <a:pt x="0" y="0"/>
                </a:moveTo>
                <a:lnTo>
                  <a:pt x="5649902" y="0"/>
                </a:lnTo>
                <a:lnTo>
                  <a:pt x="5649902" y="10287000"/>
                </a:lnTo>
                <a:lnTo>
                  <a:pt x="0" y="1028700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 name="Group 4"/>
          <p:cNvGrpSpPr>
            <a:grpSpLocks noGrp="1" noUngrp="1" noRot="1" noMove="1" noResize="1"/>
          </p:cNvGrpSpPr>
          <p:nvPr/>
        </p:nvGrpSpPr>
        <p:grpSpPr>
          <a:xfrm>
            <a:off x="-3076" y="0"/>
            <a:ext cx="3776489" cy="6858000"/>
            <a:chOff x="0" y="0"/>
            <a:chExt cx="1491946" cy="3447025"/>
          </a:xfrm>
        </p:grpSpPr>
        <p:sp>
          <p:nvSpPr>
            <p:cNvPr id="5" name="Freeform 5"/>
            <p:cNvSpPr>
              <a:spLocks noGrp="1" noRot="1" noMove="1" noResize="1" noEditPoints="1" noAdjustHandles="1" noChangeArrowheads="1" noChangeShapeType="1"/>
            </p:cNvSpPr>
            <p:nvPr/>
          </p:nvSpPr>
          <p:spPr>
            <a:xfrm>
              <a:off x="0" y="0"/>
              <a:ext cx="1491946" cy="3447025"/>
            </a:xfrm>
            <a:custGeom>
              <a:avLst/>
              <a:gdLst/>
              <a:ahLst/>
              <a:cxnLst/>
              <a:rect l="l" t="t" r="r" b="b"/>
              <a:pathLst>
                <a:path w="1491946" h="3447025">
                  <a:moveTo>
                    <a:pt x="0" y="0"/>
                  </a:moveTo>
                  <a:lnTo>
                    <a:pt x="1491946" y="0"/>
                  </a:lnTo>
                  <a:lnTo>
                    <a:pt x="1491946" y="3447025"/>
                  </a:lnTo>
                  <a:lnTo>
                    <a:pt x="0" y="344702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38100"/>
              <a:ext cx="1491946" cy="3485125"/>
            </a:xfrm>
            <a:prstGeom prst="rect">
              <a:avLst/>
            </a:prstGeom>
          </p:spPr>
          <p:txBody>
            <a:bodyPr lIns="33867" tIns="33867" rIns="33867" bIns="33867" rtlCol="0" anchor="ctr"/>
            <a:lstStyle/>
            <a:p>
              <a:pPr algn="ctr">
                <a:lnSpc>
                  <a:spcPts val="1400"/>
                </a:lnSpc>
              </a:pPr>
              <a:endParaRPr sz="1200"/>
            </a:p>
          </p:txBody>
        </p:sp>
      </p:grpSp>
      <p:grpSp>
        <p:nvGrpSpPr>
          <p:cNvPr id="7" name="Group 7"/>
          <p:cNvGrpSpPr>
            <a:grpSpLocks noGrp="1" noUngrp="1" noRot="1" noMove="1" noResize="1"/>
          </p:cNvGrpSpPr>
          <p:nvPr/>
        </p:nvGrpSpPr>
        <p:grpSpPr>
          <a:xfrm>
            <a:off x="8415168" y="0"/>
            <a:ext cx="3766601" cy="6858000"/>
            <a:chOff x="0" y="0"/>
            <a:chExt cx="1488040" cy="3447025"/>
          </a:xfrm>
        </p:grpSpPr>
        <p:sp>
          <p:nvSpPr>
            <p:cNvPr id="8" name="Freeform 8"/>
            <p:cNvSpPr>
              <a:spLocks noGrp="1" noRot="1" noMove="1" noResize="1" noEditPoints="1" noAdjustHandles="1" noChangeArrowheads="1" noChangeShapeType="1"/>
            </p:cNvSpPr>
            <p:nvPr/>
          </p:nvSpPr>
          <p:spPr>
            <a:xfrm>
              <a:off x="0" y="0"/>
              <a:ext cx="1488040" cy="3447025"/>
            </a:xfrm>
            <a:custGeom>
              <a:avLst/>
              <a:gdLst/>
              <a:ahLst/>
              <a:cxnLst/>
              <a:rect l="l" t="t" r="r" b="b"/>
              <a:pathLst>
                <a:path w="1488040" h="3447025">
                  <a:moveTo>
                    <a:pt x="0" y="0"/>
                  </a:moveTo>
                  <a:lnTo>
                    <a:pt x="1488040" y="0"/>
                  </a:lnTo>
                  <a:lnTo>
                    <a:pt x="1488040" y="3447025"/>
                  </a:lnTo>
                  <a:lnTo>
                    <a:pt x="0" y="344702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9" name="TextBox 9"/>
            <p:cNvSpPr txBox="1">
              <a:spLocks noGrp="1" noRot="1" noMove="1" noResize="1" noEditPoints="1" noAdjustHandles="1" noChangeArrowheads="1" noChangeShapeType="1"/>
            </p:cNvSpPr>
            <p:nvPr/>
          </p:nvSpPr>
          <p:spPr>
            <a:xfrm>
              <a:off x="0" y="-38100"/>
              <a:ext cx="1488040" cy="3485125"/>
            </a:xfrm>
            <a:prstGeom prst="rect">
              <a:avLst/>
            </a:prstGeom>
          </p:spPr>
          <p:txBody>
            <a:bodyPr lIns="33867" tIns="33867" rIns="33867" bIns="33867" rtlCol="0" anchor="ctr"/>
            <a:lstStyle/>
            <a:p>
              <a:pPr algn="ctr">
                <a:lnSpc>
                  <a:spcPts val="1400"/>
                </a:lnSpc>
              </a:pPr>
              <a:endParaRPr sz="1200"/>
            </a:p>
          </p:txBody>
        </p:sp>
      </p:grpSp>
      <p:sp>
        <p:nvSpPr>
          <p:cNvPr id="10" name="Freeform 10"/>
          <p:cNvSpPr/>
          <p:nvPr/>
        </p:nvSpPr>
        <p:spPr>
          <a:xfrm rot="-5400000">
            <a:off x="685800" y="529318"/>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1" name="Group 11"/>
          <p:cNvGrpSpPr>
            <a:grpSpLocks noGrp="1" noUngrp="1" noRot="1" noMove="1" noResize="1"/>
          </p:cNvGrpSpPr>
          <p:nvPr/>
        </p:nvGrpSpPr>
        <p:grpSpPr>
          <a:xfrm>
            <a:off x="4272929" y="2810358"/>
            <a:ext cx="3655623" cy="2575343"/>
            <a:chOff x="0" y="0"/>
            <a:chExt cx="1444197" cy="1017419"/>
          </a:xfrm>
        </p:grpSpPr>
        <p:sp>
          <p:nvSpPr>
            <p:cNvPr id="12" name="Freeform 12"/>
            <p:cNvSpPr>
              <a:spLocks noGrp="1" noRot="1" noMove="1" noResize="1" noEditPoints="1" noAdjustHandles="1" noChangeArrowheads="1" noChangeShapeType="1"/>
            </p:cNvSpPr>
            <p:nvPr/>
          </p:nvSpPr>
          <p:spPr>
            <a:xfrm>
              <a:off x="0" y="0"/>
              <a:ext cx="1444197" cy="1017419"/>
            </a:xfrm>
            <a:custGeom>
              <a:avLst/>
              <a:gdLst/>
              <a:ahLst/>
              <a:cxnLst/>
              <a:rect l="l" t="t" r="r" b="b"/>
              <a:pathLst>
                <a:path w="1444197" h="1017419">
                  <a:moveTo>
                    <a:pt x="0" y="0"/>
                  </a:moveTo>
                  <a:lnTo>
                    <a:pt x="1444197" y="0"/>
                  </a:lnTo>
                  <a:lnTo>
                    <a:pt x="1444197" y="1017419"/>
                  </a:lnTo>
                  <a:lnTo>
                    <a:pt x="0" y="1017419"/>
                  </a:lnTo>
                  <a:close/>
                </a:path>
              </a:pathLst>
            </a:custGeom>
            <a:solidFill>
              <a:srgbClr val="FFFFFF"/>
            </a:solidFill>
          </p:spPr>
          <p:txBody>
            <a:bodyPr/>
            <a:lstStyle/>
            <a:p>
              <a:endParaRPr lang="en-US" sz="1200"/>
            </a:p>
          </p:txBody>
        </p:sp>
        <p:sp>
          <p:nvSpPr>
            <p:cNvPr id="13" name="TextBox 13"/>
            <p:cNvSpPr txBox="1">
              <a:spLocks noGrp="1" noRot="1" noMove="1" noResize="1" noEditPoints="1" noAdjustHandles="1" noChangeArrowheads="1" noChangeShapeType="1"/>
            </p:cNvSpPr>
            <p:nvPr/>
          </p:nvSpPr>
          <p:spPr>
            <a:xfrm>
              <a:off x="0" y="-38100"/>
              <a:ext cx="1444197" cy="1055519"/>
            </a:xfrm>
            <a:prstGeom prst="rect">
              <a:avLst/>
            </a:prstGeom>
          </p:spPr>
          <p:txBody>
            <a:bodyPr lIns="33867" tIns="33867" rIns="33867" bIns="33867" rtlCol="0" anchor="ctr"/>
            <a:lstStyle/>
            <a:p>
              <a:pPr algn="ctr">
                <a:lnSpc>
                  <a:spcPts val="1400"/>
                </a:lnSpc>
              </a:pPr>
              <a:endParaRPr sz="1200"/>
            </a:p>
          </p:txBody>
        </p:sp>
      </p:grpSp>
      <p:sp>
        <p:nvSpPr>
          <p:cNvPr id="14" name="TextBox 14"/>
          <p:cNvSpPr txBox="1"/>
          <p:nvPr/>
        </p:nvSpPr>
        <p:spPr>
          <a:xfrm>
            <a:off x="5738915" y="3087580"/>
            <a:ext cx="707331" cy="198837"/>
          </a:xfrm>
          <a:prstGeom prst="rect">
            <a:avLst/>
          </a:prstGeom>
        </p:spPr>
        <p:txBody>
          <a:bodyPr lIns="0" tIns="0" rIns="0" bIns="0" rtlCol="0" anchor="t">
            <a:spAutoFit/>
          </a:bodyPr>
          <a:lstStyle/>
          <a:p>
            <a:pPr algn="ctr">
              <a:lnSpc>
                <a:spcPts val="1680"/>
              </a:lnSpc>
            </a:pPr>
            <a:r>
              <a:rPr lang="en-US" sz="1200" b="1" spc="7" dirty="0">
                <a:solidFill>
                  <a:srgbClr val="5BC2E7"/>
                </a:solidFill>
                <a:latin typeface="Trebuchet MS Bold"/>
                <a:ea typeface="Trebuchet MS Bold"/>
                <a:cs typeface="Trebuchet MS Bold"/>
                <a:sym typeface="Trebuchet MS Bold"/>
              </a:rPr>
              <a:t>PROJECT:</a:t>
            </a:r>
          </a:p>
        </p:txBody>
      </p:sp>
      <p:sp>
        <p:nvSpPr>
          <p:cNvPr id="15" name="TextBox 15"/>
          <p:cNvSpPr txBox="1"/>
          <p:nvPr/>
        </p:nvSpPr>
        <p:spPr>
          <a:xfrm>
            <a:off x="3773413" y="3428231"/>
            <a:ext cx="4638336" cy="276166"/>
          </a:xfrm>
          <a:prstGeom prst="rect">
            <a:avLst/>
          </a:prstGeom>
        </p:spPr>
        <p:txBody>
          <a:bodyPr lIns="0" tIns="0" rIns="0" bIns="0" rtlCol="0" anchor="t">
            <a:spAutoFit/>
          </a:bodyPr>
          <a:lstStyle/>
          <a:p>
            <a:pPr algn="ctr">
              <a:lnSpc>
                <a:spcPts val="2314"/>
              </a:lnSpc>
            </a:pPr>
            <a:r>
              <a:rPr lang="en-US" sz="1866" dirty="0" err="1">
                <a:solidFill>
                  <a:srgbClr val="183650"/>
                </a:solidFill>
                <a:latin typeface="Trebuchet MS"/>
                <a:ea typeface="Trebuchet MS"/>
                <a:cs typeface="Trebuchet MS"/>
                <a:sym typeface="Trebuchet MS"/>
              </a:rPr>
              <a:t>Thermo</a:t>
            </a:r>
            <a:r>
              <a:rPr lang="en-US" sz="1866" dirty="0">
                <a:solidFill>
                  <a:srgbClr val="183650"/>
                </a:solidFill>
                <a:latin typeface="Trebuchet MS"/>
                <a:ea typeface="Trebuchet MS"/>
                <a:cs typeface="Trebuchet MS"/>
                <a:sym typeface="Trebuchet MS"/>
              </a:rPr>
              <a:t> Power Plant</a:t>
            </a:r>
          </a:p>
        </p:txBody>
      </p:sp>
      <p:grpSp>
        <p:nvGrpSpPr>
          <p:cNvPr id="16" name="Group 16"/>
          <p:cNvGrpSpPr/>
          <p:nvPr/>
        </p:nvGrpSpPr>
        <p:grpSpPr>
          <a:xfrm>
            <a:off x="4901492" y="3858739"/>
            <a:ext cx="2382178" cy="1061257"/>
            <a:chOff x="-149110" y="-178339"/>
            <a:chExt cx="4764356" cy="2122513"/>
          </a:xfrm>
        </p:grpSpPr>
        <p:sp>
          <p:nvSpPr>
            <p:cNvPr id="17" name="TextBox 17"/>
            <p:cNvSpPr txBox="1"/>
            <p:nvPr/>
          </p:nvSpPr>
          <p:spPr>
            <a:xfrm>
              <a:off x="-149110" y="-178339"/>
              <a:ext cx="4764356" cy="1641475"/>
            </a:xfrm>
            <a:prstGeom prst="rect">
              <a:avLst/>
            </a:prstGeom>
          </p:spPr>
          <p:txBody>
            <a:bodyPr wrap="square" lIns="0" tIns="0" rIns="0" bIns="0" rtlCol="0" anchor="t">
              <a:spAutoFit/>
            </a:bodyPr>
            <a:lstStyle/>
            <a:p>
              <a:pPr algn="ctr">
                <a:lnSpc>
                  <a:spcPts val="6400"/>
                </a:lnSpc>
              </a:pPr>
              <a:r>
                <a:rPr lang="en-US" sz="5334" b="1" dirty="0">
                  <a:solidFill>
                    <a:srgbClr val="5BC2E7"/>
                  </a:solidFill>
                  <a:latin typeface="Trebuchet MS Bold"/>
                  <a:ea typeface="Trebuchet MS Bold"/>
                  <a:cs typeface="Trebuchet MS Bold"/>
                  <a:sym typeface="Trebuchet MS Bold"/>
                </a:rPr>
                <a:t>20,048</a:t>
              </a:r>
            </a:p>
          </p:txBody>
        </p:sp>
        <p:sp>
          <p:nvSpPr>
            <p:cNvPr id="18" name="TextBox 18"/>
            <p:cNvSpPr txBox="1"/>
            <p:nvPr/>
          </p:nvSpPr>
          <p:spPr>
            <a:xfrm>
              <a:off x="412486" y="1379916"/>
              <a:ext cx="3641164" cy="564258"/>
            </a:xfrm>
            <a:prstGeom prst="rect">
              <a:avLst/>
            </a:prstGeom>
          </p:spPr>
          <p:txBody>
            <a:bodyPr lIns="0" tIns="0" rIns="0" bIns="0" rtlCol="0" anchor="t">
              <a:spAutoFit/>
            </a:bodyPr>
            <a:lstStyle/>
            <a:p>
              <a:pPr algn="ctr">
                <a:lnSpc>
                  <a:spcPts val="2239"/>
                </a:lnSpc>
              </a:pPr>
              <a:r>
                <a:rPr lang="en-US" sz="1866" dirty="0">
                  <a:solidFill>
                    <a:srgbClr val="183650"/>
                  </a:solidFill>
                  <a:latin typeface="Trebuchet MS"/>
                  <a:ea typeface="Trebuchet MS"/>
                  <a:cs typeface="Trebuchet MS"/>
                  <a:sym typeface="Trebuchet MS"/>
                </a:rPr>
                <a:t>FRT</a:t>
              </a:r>
            </a:p>
          </p:txBody>
        </p:sp>
      </p:grpSp>
      <p:sp>
        <p:nvSpPr>
          <p:cNvPr id="19" name="TextBox 19"/>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PROJECT CARGO</a:t>
            </a:r>
          </a:p>
        </p:txBody>
      </p:sp>
      <p:sp>
        <p:nvSpPr>
          <p:cNvPr id="20" name="Freeform 20"/>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1" name="Freeform 21"/>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2" name="TextBox 22"/>
          <p:cNvSpPr txBox="1"/>
          <p:nvPr/>
        </p:nvSpPr>
        <p:spPr>
          <a:xfrm>
            <a:off x="4493270" y="2104437"/>
            <a:ext cx="3205460" cy="213264"/>
          </a:xfrm>
          <a:prstGeom prst="rect">
            <a:avLst/>
          </a:prstGeom>
        </p:spPr>
        <p:txBody>
          <a:bodyPr lIns="0" tIns="0" rIns="0" bIns="0" rtlCol="0" anchor="t">
            <a:spAutoFit/>
          </a:bodyPr>
          <a:lstStyle/>
          <a:p>
            <a:pPr algn="ctr">
              <a:lnSpc>
                <a:spcPts val="1773"/>
              </a:lnSpc>
            </a:pPr>
            <a:r>
              <a:rPr lang="en-US" sz="1266" b="1" dirty="0">
                <a:solidFill>
                  <a:srgbClr val="5BC2E7"/>
                </a:solidFill>
                <a:latin typeface="Montserrat 1 Bold" panose="020B0604020202020204" charset="0"/>
                <a:ea typeface="Trebuchet MS Bold"/>
                <a:cs typeface="Trebuchet MS Bold"/>
                <a:sym typeface="Trebuchet MS Bold"/>
              </a:rPr>
              <a:t>Projects in Brazil</a:t>
            </a:r>
          </a:p>
        </p:txBody>
      </p:sp>
      <p:sp>
        <p:nvSpPr>
          <p:cNvPr id="23" name="TextBox 23"/>
          <p:cNvSpPr txBox="1"/>
          <p:nvPr/>
        </p:nvSpPr>
        <p:spPr>
          <a:xfrm>
            <a:off x="4493270" y="1805987"/>
            <a:ext cx="3113681" cy="354969"/>
          </a:xfrm>
          <a:prstGeom prst="rect">
            <a:avLst/>
          </a:prstGeom>
        </p:spPr>
        <p:txBody>
          <a:bodyPr lIns="0" tIns="0" rIns="0" bIns="0" rtlCol="0" anchor="t">
            <a:spAutoFit/>
          </a:bodyPr>
          <a:lstStyle/>
          <a:p>
            <a:pPr algn="ctr">
              <a:lnSpc>
                <a:spcPts val="2880"/>
              </a:lnSpc>
            </a:pPr>
            <a:r>
              <a:rPr lang="en-US" sz="2400" b="1">
                <a:solidFill>
                  <a:srgbClr val="183650"/>
                </a:solidFill>
                <a:latin typeface="Montserrat 1 Bold"/>
                <a:ea typeface="Montserrat 1 Bold"/>
                <a:cs typeface="Montserrat 1 Bold"/>
                <a:sym typeface="Montserrat 1 Bold"/>
              </a:rPr>
              <a:t>OUR EXPERIENCE</a:t>
            </a:r>
          </a:p>
        </p:txBody>
      </p:sp>
      <p:sp>
        <p:nvSpPr>
          <p:cNvPr id="24" name="TextBox 13">
            <a:extLst>
              <a:ext uri="{FF2B5EF4-FFF2-40B4-BE49-F238E27FC236}">
                <a16:creationId xmlns:a16="http://schemas.microsoft.com/office/drawing/2014/main" id="{493F9408-A761-AFB5-E012-BE6E1B669390}"/>
              </a:ext>
            </a:extLst>
          </p:cNvPr>
          <p:cNvSpPr txBox="1"/>
          <p:nvPr/>
        </p:nvSpPr>
        <p:spPr>
          <a:xfrm>
            <a:off x="11400931" y="6153150"/>
            <a:ext cx="133050" cy="178062"/>
          </a:xfrm>
          <a:prstGeom prst="rect">
            <a:avLst/>
          </a:prstGeom>
        </p:spPr>
        <p:txBody>
          <a:bodyPr wrap="none" lIns="0" tIns="0" rIns="0" bIns="0" rtlCol="0" anchor="t">
            <a:spAutoFit/>
          </a:bodyPr>
          <a:lstStyle/>
          <a:p>
            <a:pPr algn="ctr">
              <a:lnSpc>
                <a:spcPts val="1493"/>
              </a:lnSpc>
              <a:spcBef>
                <a:spcPct val="0"/>
              </a:spcBef>
            </a:pPr>
            <a:r>
              <a:rPr lang="en-US" sz="1066" dirty="0">
                <a:solidFill>
                  <a:schemeClr val="bg1"/>
                </a:solidFill>
                <a:latin typeface="Montserrat 1"/>
                <a:ea typeface="Montserrat 1"/>
                <a:cs typeface="Montserrat 1"/>
                <a:sym typeface="Montserrat 1"/>
              </a:rPr>
              <a:t>91</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728159"/>
            <a:ext cx="12192000" cy="4647164"/>
            <a:chOff x="0" y="0"/>
            <a:chExt cx="4816593" cy="1835917"/>
          </a:xfrm>
        </p:grpSpPr>
        <p:sp>
          <p:nvSpPr>
            <p:cNvPr id="3" name="Freeform 3"/>
            <p:cNvSpPr/>
            <p:nvPr/>
          </p:nvSpPr>
          <p:spPr>
            <a:xfrm>
              <a:off x="0" y="0"/>
              <a:ext cx="4816592" cy="1835917"/>
            </a:xfrm>
            <a:custGeom>
              <a:avLst/>
              <a:gdLst/>
              <a:ahLst/>
              <a:cxnLst/>
              <a:rect l="l" t="t" r="r" b="b"/>
              <a:pathLst>
                <a:path w="4816592" h="1835917">
                  <a:moveTo>
                    <a:pt x="0" y="0"/>
                  </a:moveTo>
                  <a:lnTo>
                    <a:pt x="4816592" y="0"/>
                  </a:lnTo>
                  <a:lnTo>
                    <a:pt x="4816592" y="1835917"/>
                  </a:lnTo>
                  <a:lnTo>
                    <a:pt x="0" y="183591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4" name="TextBox 4"/>
            <p:cNvSpPr txBox="1"/>
            <p:nvPr/>
          </p:nvSpPr>
          <p:spPr>
            <a:xfrm>
              <a:off x="0" y="-38100"/>
              <a:ext cx="4816593" cy="1874017"/>
            </a:xfrm>
            <a:prstGeom prst="rect">
              <a:avLst/>
            </a:prstGeom>
          </p:spPr>
          <p:txBody>
            <a:bodyPr lIns="33867" tIns="33867" rIns="33867" bIns="33867" rtlCol="0" anchor="ctr"/>
            <a:lstStyle/>
            <a:p>
              <a:pPr algn="ctr">
                <a:lnSpc>
                  <a:spcPts val="1400"/>
                </a:lnSpc>
              </a:pPr>
              <a:endParaRPr sz="1200"/>
            </a:p>
          </p:txBody>
        </p:sp>
      </p:grpSp>
      <p:sp>
        <p:nvSpPr>
          <p:cNvPr id="5" name="Freeform 5"/>
          <p:cNvSpPr>
            <a:spLocks noGrp="1" noRot="1" noMove="1" noResize="1" noEditPoints="1" noAdjustHandles="1" noChangeArrowheads="1" noChangeShapeType="1"/>
          </p:cNvSpPr>
          <p:nvPr/>
        </p:nvSpPr>
        <p:spPr>
          <a:xfrm>
            <a:off x="6177933" y="0"/>
            <a:ext cx="6014063" cy="3897291"/>
          </a:xfrm>
          <a:custGeom>
            <a:avLst/>
            <a:gdLst/>
            <a:ahLst/>
            <a:cxnLst/>
            <a:rect l="l" t="t" r="r" b="b"/>
            <a:pathLst>
              <a:path w="9007103" h="5817809">
                <a:moveTo>
                  <a:pt x="0" y="0"/>
                </a:moveTo>
                <a:lnTo>
                  <a:pt x="9007103" y="0"/>
                </a:lnTo>
                <a:lnTo>
                  <a:pt x="9007103" y="5817809"/>
                </a:lnTo>
                <a:lnTo>
                  <a:pt x="0" y="5817809"/>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Freeform 6"/>
          <p:cNvSpPr>
            <a:spLocks noGrp="1" noRot="1" noMove="1" noResize="1" noEditPoints="1" noAdjustHandles="1" noChangeArrowheads="1" noChangeShapeType="1"/>
          </p:cNvSpPr>
          <p:nvPr/>
        </p:nvSpPr>
        <p:spPr>
          <a:xfrm>
            <a:off x="-9331" y="-15101"/>
            <a:ext cx="6187265" cy="3912392"/>
          </a:xfrm>
          <a:custGeom>
            <a:avLst/>
            <a:gdLst/>
            <a:ahLst/>
            <a:cxnLst/>
            <a:rect l="l" t="t" r="r" b="b"/>
            <a:pathLst>
              <a:path w="9280897" h="5840595">
                <a:moveTo>
                  <a:pt x="0" y="0"/>
                </a:moveTo>
                <a:lnTo>
                  <a:pt x="9280897" y="0"/>
                </a:lnTo>
                <a:lnTo>
                  <a:pt x="9280897" y="5840595"/>
                </a:lnTo>
                <a:lnTo>
                  <a:pt x="0" y="584059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Freeform 7"/>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Freeform 8"/>
          <p:cNvSpPr>
            <a:spLocks noGrp="1" noRot="1" noMove="1" noResize="1" noEditPoints="1" noAdjustHandles="1" noChangeArrowheads="1" noChangeShapeType="1"/>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9" name="Group 9"/>
          <p:cNvGrpSpPr/>
          <p:nvPr/>
        </p:nvGrpSpPr>
        <p:grpSpPr>
          <a:xfrm>
            <a:off x="733622" y="4754984"/>
            <a:ext cx="4382644" cy="608551"/>
            <a:chOff x="0" y="0"/>
            <a:chExt cx="8765288" cy="1217103"/>
          </a:xfrm>
        </p:grpSpPr>
        <p:sp>
          <p:nvSpPr>
            <p:cNvPr id="10" name="TextBox 10"/>
            <p:cNvSpPr txBox="1"/>
            <p:nvPr/>
          </p:nvSpPr>
          <p:spPr>
            <a:xfrm>
              <a:off x="0" y="790575"/>
              <a:ext cx="8765288" cy="426528"/>
            </a:xfrm>
            <a:prstGeom prst="rect">
              <a:avLst/>
            </a:prstGeom>
          </p:spPr>
          <p:txBody>
            <a:bodyPr lIns="0" tIns="0" rIns="0" bIns="0" rtlCol="0" anchor="t">
              <a:spAutoFit/>
            </a:bodyPr>
            <a:lstStyle/>
            <a:p>
              <a:pPr>
                <a:lnSpc>
                  <a:spcPts val="1773"/>
                </a:lnSpc>
              </a:pPr>
              <a:r>
                <a:rPr lang="en-US" sz="1266" b="1" dirty="0">
                  <a:solidFill>
                    <a:srgbClr val="5BC2E7"/>
                  </a:solidFill>
                  <a:latin typeface="Montserrat 1 Bold" panose="020B0604020202020204" charset="0"/>
                  <a:ea typeface="Trebuchet MS Bold"/>
                  <a:cs typeface="Trebuchet MS Bold"/>
                  <a:sym typeface="Trebuchet MS Bold"/>
                </a:rPr>
                <a:t>Projects in Colombia</a:t>
              </a:r>
            </a:p>
          </p:txBody>
        </p:sp>
        <p:sp>
          <p:nvSpPr>
            <p:cNvPr id="11" name="TextBox 11"/>
            <p:cNvSpPr txBox="1"/>
            <p:nvPr/>
          </p:nvSpPr>
          <p:spPr>
            <a:xfrm>
              <a:off x="0" y="0"/>
              <a:ext cx="6437426" cy="709939"/>
            </a:xfrm>
            <a:prstGeom prst="rect">
              <a:avLst/>
            </a:prstGeom>
          </p:spPr>
          <p:txBody>
            <a:bodyPr lIns="0" tIns="0" rIns="0" bIns="0" rtlCol="0" anchor="t">
              <a:spAutoFit/>
            </a:bodyPr>
            <a:lstStyle/>
            <a:p>
              <a:pPr>
                <a:lnSpc>
                  <a:spcPts val="2880"/>
                </a:lnSpc>
              </a:pPr>
              <a:r>
                <a:rPr lang="en-US" sz="2400" b="1">
                  <a:solidFill>
                    <a:srgbClr val="183650"/>
                  </a:solidFill>
                  <a:latin typeface="Montserrat 1 Bold"/>
                  <a:ea typeface="Montserrat 1 Bold"/>
                  <a:cs typeface="Montserrat 1 Bold"/>
                  <a:sym typeface="Montserrat 1 Bold"/>
                </a:rPr>
                <a:t>OUR EXPERIENCE</a:t>
              </a:r>
            </a:p>
          </p:txBody>
        </p:sp>
      </p:grpSp>
      <p:grpSp>
        <p:nvGrpSpPr>
          <p:cNvPr id="12" name="Group 12"/>
          <p:cNvGrpSpPr>
            <a:grpSpLocks noGrp="1" noUngrp="1" noRot="1" noMove="1" noResize="1"/>
          </p:cNvGrpSpPr>
          <p:nvPr/>
        </p:nvGrpSpPr>
        <p:grpSpPr>
          <a:xfrm>
            <a:off x="4575167" y="4192055"/>
            <a:ext cx="7251374" cy="1707095"/>
            <a:chOff x="0" y="0"/>
            <a:chExt cx="2864740" cy="674408"/>
          </a:xfrm>
        </p:grpSpPr>
        <p:sp>
          <p:nvSpPr>
            <p:cNvPr id="13" name="Freeform 13"/>
            <p:cNvSpPr>
              <a:spLocks noGrp="1" noRot="1" noMove="1" noResize="1" noEditPoints="1" noAdjustHandles="1" noChangeArrowheads="1" noChangeShapeType="1"/>
            </p:cNvSpPr>
            <p:nvPr/>
          </p:nvSpPr>
          <p:spPr>
            <a:xfrm>
              <a:off x="0" y="0"/>
              <a:ext cx="2864740" cy="674408"/>
            </a:xfrm>
            <a:custGeom>
              <a:avLst/>
              <a:gdLst/>
              <a:ahLst/>
              <a:cxnLst/>
              <a:rect l="l" t="t" r="r" b="b"/>
              <a:pathLst>
                <a:path w="2864740" h="674408">
                  <a:moveTo>
                    <a:pt x="0" y="0"/>
                  </a:moveTo>
                  <a:lnTo>
                    <a:pt x="2864740" y="0"/>
                  </a:lnTo>
                  <a:lnTo>
                    <a:pt x="2864740" y="674408"/>
                  </a:lnTo>
                  <a:lnTo>
                    <a:pt x="0" y="674408"/>
                  </a:lnTo>
                  <a:close/>
                </a:path>
              </a:pathLst>
            </a:custGeom>
            <a:solidFill>
              <a:srgbClr val="FFFFFF"/>
            </a:solidFill>
          </p:spPr>
          <p:txBody>
            <a:bodyPr/>
            <a:lstStyle/>
            <a:p>
              <a:endParaRPr lang="en-US" sz="1200"/>
            </a:p>
          </p:txBody>
        </p:sp>
        <p:sp>
          <p:nvSpPr>
            <p:cNvPr id="14" name="TextBox 14"/>
            <p:cNvSpPr txBox="1">
              <a:spLocks noGrp="1" noRot="1" noMove="1" noResize="1" noEditPoints="1" noAdjustHandles="1" noChangeArrowheads="1" noChangeShapeType="1"/>
            </p:cNvSpPr>
            <p:nvPr/>
          </p:nvSpPr>
          <p:spPr>
            <a:xfrm>
              <a:off x="0" y="-38100"/>
              <a:ext cx="2864740" cy="712508"/>
            </a:xfrm>
            <a:prstGeom prst="rect">
              <a:avLst/>
            </a:prstGeom>
          </p:spPr>
          <p:txBody>
            <a:bodyPr lIns="33867" tIns="33867" rIns="33867" bIns="33867" rtlCol="0" anchor="ctr"/>
            <a:lstStyle/>
            <a:p>
              <a:pPr algn="ctr">
                <a:lnSpc>
                  <a:spcPts val="1400"/>
                </a:lnSpc>
              </a:pPr>
              <a:endParaRPr sz="1200"/>
            </a:p>
          </p:txBody>
        </p:sp>
      </p:grpSp>
      <p:grpSp>
        <p:nvGrpSpPr>
          <p:cNvPr id="15" name="Group 15"/>
          <p:cNvGrpSpPr/>
          <p:nvPr/>
        </p:nvGrpSpPr>
        <p:grpSpPr>
          <a:xfrm>
            <a:off x="4875564" y="4752656"/>
            <a:ext cx="2946675" cy="572352"/>
            <a:chOff x="0" y="-57151"/>
            <a:chExt cx="5893351" cy="1144702"/>
          </a:xfrm>
        </p:grpSpPr>
        <p:sp>
          <p:nvSpPr>
            <p:cNvPr id="16" name="TextBox 16"/>
            <p:cNvSpPr txBox="1"/>
            <p:nvPr/>
          </p:nvSpPr>
          <p:spPr>
            <a:xfrm>
              <a:off x="0" y="-57151"/>
              <a:ext cx="1643412" cy="397673"/>
            </a:xfrm>
            <a:prstGeom prst="rect">
              <a:avLst/>
            </a:prstGeom>
          </p:spPr>
          <p:txBody>
            <a:bodyPr lIns="0" tIns="0" rIns="0" bIns="0" rtlCol="0" anchor="t">
              <a:spAutoFit/>
            </a:bodyPr>
            <a:lstStyle/>
            <a:p>
              <a:pPr>
                <a:lnSpc>
                  <a:spcPts val="1680"/>
                </a:lnSpc>
              </a:pPr>
              <a:r>
                <a:rPr lang="en-US" sz="1200" b="1" spc="7">
                  <a:solidFill>
                    <a:srgbClr val="5BC2E7"/>
                  </a:solidFill>
                  <a:latin typeface="Trebuchet MS Bold"/>
                  <a:ea typeface="Trebuchet MS Bold"/>
                  <a:cs typeface="Trebuchet MS Bold"/>
                  <a:sym typeface="Trebuchet MS Bold"/>
                </a:rPr>
                <a:t>PROJECT:</a:t>
              </a:r>
            </a:p>
          </p:txBody>
        </p:sp>
        <p:sp>
          <p:nvSpPr>
            <p:cNvPr id="17" name="TextBox 17"/>
            <p:cNvSpPr txBox="1"/>
            <p:nvPr/>
          </p:nvSpPr>
          <p:spPr>
            <a:xfrm>
              <a:off x="0" y="535220"/>
              <a:ext cx="5893351" cy="552331"/>
            </a:xfrm>
            <a:prstGeom prst="rect">
              <a:avLst/>
            </a:prstGeom>
          </p:spPr>
          <p:txBody>
            <a:bodyPr lIns="0" tIns="0" rIns="0" bIns="0" rtlCol="0" anchor="t">
              <a:spAutoFit/>
            </a:bodyPr>
            <a:lstStyle/>
            <a:p>
              <a:pPr>
                <a:lnSpc>
                  <a:spcPts val="2314"/>
                </a:lnSpc>
              </a:pPr>
              <a:r>
                <a:rPr lang="en-US" sz="1866">
                  <a:solidFill>
                    <a:srgbClr val="183650"/>
                  </a:solidFill>
                  <a:latin typeface="Trebuchet MS"/>
                  <a:ea typeface="Trebuchet MS"/>
                  <a:cs typeface="Trebuchet MS"/>
                  <a:sym typeface="Trebuchet MS"/>
                </a:rPr>
                <a:t>Thermoelectric Generator</a:t>
              </a:r>
            </a:p>
          </p:txBody>
        </p:sp>
      </p:grpSp>
      <p:grpSp>
        <p:nvGrpSpPr>
          <p:cNvPr id="18" name="Group 18"/>
          <p:cNvGrpSpPr/>
          <p:nvPr/>
        </p:nvGrpSpPr>
        <p:grpSpPr>
          <a:xfrm>
            <a:off x="8767145" y="4494740"/>
            <a:ext cx="2237186" cy="1099692"/>
            <a:chOff x="0" y="-9525"/>
            <a:chExt cx="4474372" cy="2199383"/>
          </a:xfrm>
        </p:grpSpPr>
        <p:sp>
          <p:nvSpPr>
            <p:cNvPr id="19" name="TextBox 19"/>
            <p:cNvSpPr txBox="1"/>
            <p:nvPr/>
          </p:nvSpPr>
          <p:spPr>
            <a:xfrm>
              <a:off x="0" y="-9525"/>
              <a:ext cx="4474372" cy="1641475"/>
            </a:xfrm>
            <a:prstGeom prst="rect">
              <a:avLst/>
            </a:prstGeom>
          </p:spPr>
          <p:txBody>
            <a:bodyPr wrap="square" lIns="0" tIns="0" rIns="0" bIns="0" rtlCol="0" anchor="t">
              <a:spAutoFit/>
            </a:bodyPr>
            <a:lstStyle/>
            <a:p>
              <a:pPr algn="ctr">
                <a:lnSpc>
                  <a:spcPts val="6400"/>
                </a:lnSpc>
              </a:pPr>
              <a:r>
                <a:rPr lang="en-US" sz="5334" b="1" dirty="0">
                  <a:solidFill>
                    <a:srgbClr val="5BC2E7"/>
                  </a:solidFill>
                  <a:latin typeface="Trebuchet MS Bold"/>
                  <a:ea typeface="Trebuchet MS Bold"/>
                  <a:cs typeface="Trebuchet MS Bold"/>
                  <a:sym typeface="Trebuchet MS Bold"/>
                </a:rPr>
                <a:t>158.65</a:t>
              </a:r>
            </a:p>
          </p:txBody>
        </p:sp>
        <p:sp>
          <p:nvSpPr>
            <p:cNvPr id="20" name="TextBox 20"/>
            <p:cNvSpPr txBox="1"/>
            <p:nvPr/>
          </p:nvSpPr>
          <p:spPr>
            <a:xfrm>
              <a:off x="101600" y="1625600"/>
              <a:ext cx="3641164" cy="564258"/>
            </a:xfrm>
            <a:prstGeom prst="rect">
              <a:avLst/>
            </a:prstGeom>
          </p:spPr>
          <p:txBody>
            <a:bodyPr lIns="0" tIns="0" rIns="0" bIns="0" rtlCol="0" anchor="t">
              <a:spAutoFit/>
            </a:bodyPr>
            <a:lstStyle/>
            <a:p>
              <a:pPr>
                <a:lnSpc>
                  <a:spcPts val="2239"/>
                </a:lnSpc>
              </a:pPr>
              <a:r>
                <a:rPr lang="en-US" sz="1866">
                  <a:solidFill>
                    <a:srgbClr val="183650"/>
                  </a:solidFill>
                  <a:latin typeface="Trebuchet MS"/>
                  <a:ea typeface="Trebuchet MS"/>
                  <a:cs typeface="Trebuchet MS"/>
                  <a:sym typeface="Trebuchet MS"/>
                </a:rPr>
                <a:t>FRT</a:t>
              </a:r>
            </a:p>
          </p:txBody>
        </p:sp>
      </p:grpSp>
      <p:sp>
        <p:nvSpPr>
          <p:cNvPr id="21" name="TextBox 21"/>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PROJECT CARGO</a:t>
            </a:r>
          </a:p>
        </p:txBody>
      </p:sp>
      <p:sp>
        <p:nvSpPr>
          <p:cNvPr id="22" name="TextBox 13">
            <a:extLst>
              <a:ext uri="{FF2B5EF4-FFF2-40B4-BE49-F238E27FC236}">
                <a16:creationId xmlns:a16="http://schemas.microsoft.com/office/drawing/2014/main" id="{3FF66572-3D27-FA74-1D23-447F3DD2B03C}"/>
              </a:ext>
            </a:extLst>
          </p:cNvPr>
          <p:cNvSpPr txBox="1"/>
          <p:nvPr/>
        </p:nvSpPr>
        <p:spPr>
          <a:xfrm>
            <a:off x="11387306" y="6153150"/>
            <a:ext cx="160300"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92</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8662"/>
            <a:ext cx="3776832" cy="6876662"/>
          </a:xfrm>
          <a:custGeom>
            <a:avLst/>
            <a:gdLst/>
            <a:ahLst/>
            <a:cxnLst/>
            <a:rect l="l" t="t" r="r" b="b"/>
            <a:pathLst>
              <a:path w="5665248" h="10287000">
                <a:moveTo>
                  <a:pt x="0" y="0"/>
                </a:moveTo>
                <a:lnTo>
                  <a:pt x="5665248" y="0"/>
                </a:lnTo>
                <a:lnTo>
                  <a:pt x="5665248"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p:nvPr/>
        </p:nvSpPr>
        <p:spPr>
          <a:xfrm>
            <a:off x="8420290" y="-21150"/>
            <a:ext cx="3771710" cy="6879149"/>
          </a:xfrm>
          <a:custGeom>
            <a:avLst/>
            <a:gdLst/>
            <a:ahLst/>
            <a:cxnLst/>
            <a:rect l="l" t="t" r="r" b="b"/>
            <a:pathLst>
              <a:path w="5657565" h="10287000">
                <a:moveTo>
                  <a:pt x="0" y="0"/>
                </a:moveTo>
                <a:lnTo>
                  <a:pt x="5657565" y="0"/>
                </a:lnTo>
                <a:lnTo>
                  <a:pt x="5657565" y="10287000"/>
                </a:lnTo>
                <a:lnTo>
                  <a:pt x="0" y="1028700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 name="Group 4"/>
          <p:cNvGrpSpPr>
            <a:grpSpLocks noGrp="1" noUngrp="1" noRot="1" noMove="1" noResize="1"/>
          </p:cNvGrpSpPr>
          <p:nvPr/>
        </p:nvGrpSpPr>
        <p:grpSpPr>
          <a:xfrm>
            <a:off x="8423877" y="-24957"/>
            <a:ext cx="3771710" cy="6815151"/>
            <a:chOff x="0" y="0"/>
            <a:chExt cx="1490058" cy="3447025"/>
          </a:xfrm>
        </p:grpSpPr>
        <p:sp>
          <p:nvSpPr>
            <p:cNvPr id="5" name="Freeform 5"/>
            <p:cNvSpPr>
              <a:spLocks noGrp="1" noRot="1" noMove="1" noResize="1" noEditPoints="1" noAdjustHandles="1" noChangeArrowheads="1" noChangeShapeType="1"/>
            </p:cNvSpPr>
            <p:nvPr/>
          </p:nvSpPr>
          <p:spPr>
            <a:xfrm>
              <a:off x="0" y="0"/>
              <a:ext cx="1490058" cy="3447025"/>
            </a:xfrm>
            <a:custGeom>
              <a:avLst/>
              <a:gdLst/>
              <a:ahLst/>
              <a:cxnLst/>
              <a:rect l="l" t="t" r="r" b="b"/>
              <a:pathLst>
                <a:path w="1490058" h="3447025">
                  <a:moveTo>
                    <a:pt x="0" y="0"/>
                  </a:moveTo>
                  <a:lnTo>
                    <a:pt x="1490058" y="0"/>
                  </a:lnTo>
                  <a:lnTo>
                    <a:pt x="1490058" y="3447025"/>
                  </a:lnTo>
                  <a:lnTo>
                    <a:pt x="0" y="344702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38100"/>
              <a:ext cx="1490058" cy="3485125"/>
            </a:xfrm>
            <a:prstGeom prst="rect">
              <a:avLst/>
            </a:prstGeom>
          </p:spPr>
          <p:txBody>
            <a:bodyPr lIns="33867" tIns="33867" rIns="33867" bIns="33867" rtlCol="0" anchor="ctr"/>
            <a:lstStyle/>
            <a:p>
              <a:pPr algn="ctr">
                <a:lnSpc>
                  <a:spcPts val="1400"/>
                </a:lnSpc>
              </a:pPr>
              <a:endParaRPr sz="1200"/>
            </a:p>
          </p:txBody>
        </p:sp>
      </p:grpSp>
      <p:sp>
        <p:nvSpPr>
          <p:cNvPr id="7" name="Freeform 7"/>
          <p:cNvSpPr/>
          <p:nvPr/>
        </p:nvSpPr>
        <p:spPr>
          <a:xfrm rot="-5400000">
            <a:off x="685800" y="529318"/>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8" name="Group 8"/>
          <p:cNvGrpSpPr>
            <a:grpSpLocks noGrp="1" noUngrp="1" noRot="1" noMove="1" noResize="1"/>
          </p:cNvGrpSpPr>
          <p:nvPr/>
        </p:nvGrpSpPr>
        <p:grpSpPr>
          <a:xfrm>
            <a:off x="-8709" y="50350"/>
            <a:ext cx="3776832" cy="6813285"/>
            <a:chOff x="0" y="0"/>
            <a:chExt cx="1492082" cy="3447025"/>
          </a:xfrm>
        </p:grpSpPr>
        <p:sp>
          <p:nvSpPr>
            <p:cNvPr id="9" name="Freeform 9"/>
            <p:cNvSpPr>
              <a:spLocks noGrp="1" noRot="1" noMove="1" noResize="1" noEditPoints="1" noAdjustHandles="1" noChangeArrowheads="1" noChangeShapeType="1"/>
            </p:cNvSpPr>
            <p:nvPr/>
          </p:nvSpPr>
          <p:spPr>
            <a:xfrm>
              <a:off x="0" y="0"/>
              <a:ext cx="1492082" cy="3447025"/>
            </a:xfrm>
            <a:custGeom>
              <a:avLst/>
              <a:gdLst/>
              <a:ahLst/>
              <a:cxnLst/>
              <a:rect l="l" t="t" r="r" b="b"/>
              <a:pathLst>
                <a:path w="1492082" h="3447025">
                  <a:moveTo>
                    <a:pt x="0" y="0"/>
                  </a:moveTo>
                  <a:lnTo>
                    <a:pt x="1492082" y="0"/>
                  </a:lnTo>
                  <a:lnTo>
                    <a:pt x="1492082" y="3447025"/>
                  </a:lnTo>
                  <a:lnTo>
                    <a:pt x="0" y="344702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0" y="-38100"/>
              <a:ext cx="1492082" cy="3485125"/>
            </a:xfrm>
            <a:prstGeom prst="rect">
              <a:avLst/>
            </a:prstGeom>
          </p:spPr>
          <p:txBody>
            <a:bodyPr lIns="33867" tIns="33867" rIns="33867" bIns="33867" rtlCol="0" anchor="ctr"/>
            <a:lstStyle/>
            <a:p>
              <a:pPr algn="ctr">
                <a:lnSpc>
                  <a:spcPts val="1400"/>
                </a:lnSpc>
              </a:pPr>
              <a:endParaRPr sz="1200"/>
            </a:p>
          </p:txBody>
        </p:sp>
      </p:grpSp>
      <p:grpSp>
        <p:nvGrpSpPr>
          <p:cNvPr id="11" name="Group 11"/>
          <p:cNvGrpSpPr>
            <a:grpSpLocks noGrp="1" noUngrp="1" noRot="1" noMove="1" noResize="1"/>
          </p:cNvGrpSpPr>
          <p:nvPr/>
        </p:nvGrpSpPr>
        <p:grpSpPr>
          <a:xfrm>
            <a:off x="4272929" y="2810358"/>
            <a:ext cx="3655623" cy="2575343"/>
            <a:chOff x="0" y="0"/>
            <a:chExt cx="1444197" cy="1017419"/>
          </a:xfrm>
        </p:grpSpPr>
        <p:sp>
          <p:nvSpPr>
            <p:cNvPr id="12" name="Freeform 12"/>
            <p:cNvSpPr>
              <a:spLocks noGrp="1" noRot="1" noMove="1" noResize="1" noEditPoints="1" noAdjustHandles="1" noChangeArrowheads="1" noChangeShapeType="1"/>
            </p:cNvSpPr>
            <p:nvPr/>
          </p:nvSpPr>
          <p:spPr>
            <a:xfrm>
              <a:off x="0" y="0"/>
              <a:ext cx="1444197" cy="1017419"/>
            </a:xfrm>
            <a:custGeom>
              <a:avLst/>
              <a:gdLst/>
              <a:ahLst/>
              <a:cxnLst/>
              <a:rect l="l" t="t" r="r" b="b"/>
              <a:pathLst>
                <a:path w="1444197" h="1017419">
                  <a:moveTo>
                    <a:pt x="0" y="0"/>
                  </a:moveTo>
                  <a:lnTo>
                    <a:pt x="1444197" y="0"/>
                  </a:lnTo>
                  <a:lnTo>
                    <a:pt x="1444197" y="1017419"/>
                  </a:lnTo>
                  <a:lnTo>
                    <a:pt x="0" y="1017419"/>
                  </a:lnTo>
                  <a:close/>
                </a:path>
              </a:pathLst>
            </a:custGeom>
            <a:solidFill>
              <a:srgbClr val="FFFFFF"/>
            </a:solidFill>
          </p:spPr>
          <p:txBody>
            <a:bodyPr/>
            <a:lstStyle/>
            <a:p>
              <a:endParaRPr lang="en-US" sz="1200"/>
            </a:p>
          </p:txBody>
        </p:sp>
        <p:sp>
          <p:nvSpPr>
            <p:cNvPr id="13" name="TextBox 13"/>
            <p:cNvSpPr txBox="1">
              <a:spLocks noGrp="1" noRot="1" noMove="1" noResize="1" noEditPoints="1" noAdjustHandles="1" noChangeArrowheads="1" noChangeShapeType="1"/>
            </p:cNvSpPr>
            <p:nvPr/>
          </p:nvSpPr>
          <p:spPr>
            <a:xfrm>
              <a:off x="0" y="-38100"/>
              <a:ext cx="1444197" cy="1055519"/>
            </a:xfrm>
            <a:prstGeom prst="rect">
              <a:avLst/>
            </a:prstGeom>
          </p:spPr>
          <p:txBody>
            <a:bodyPr lIns="33867" tIns="33867" rIns="33867" bIns="33867" rtlCol="0" anchor="ctr"/>
            <a:lstStyle/>
            <a:p>
              <a:pPr algn="ctr">
                <a:lnSpc>
                  <a:spcPts val="1400"/>
                </a:lnSpc>
              </a:pPr>
              <a:endParaRPr sz="1200"/>
            </a:p>
          </p:txBody>
        </p:sp>
      </p:grpSp>
      <p:sp>
        <p:nvSpPr>
          <p:cNvPr id="14" name="TextBox 14"/>
          <p:cNvSpPr txBox="1"/>
          <p:nvPr/>
        </p:nvSpPr>
        <p:spPr>
          <a:xfrm>
            <a:off x="5742335" y="3082020"/>
            <a:ext cx="707331" cy="198837"/>
          </a:xfrm>
          <a:prstGeom prst="rect">
            <a:avLst/>
          </a:prstGeom>
        </p:spPr>
        <p:txBody>
          <a:bodyPr lIns="0" tIns="0" rIns="0" bIns="0" rtlCol="0" anchor="t">
            <a:spAutoFit/>
          </a:bodyPr>
          <a:lstStyle/>
          <a:p>
            <a:pPr algn="ctr">
              <a:lnSpc>
                <a:spcPts val="1680"/>
              </a:lnSpc>
            </a:pPr>
            <a:r>
              <a:rPr lang="en-US" sz="1200" b="1" spc="7">
                <a:solidFill>
                  <a:srgbClr val="5BC2E7"/>
                </a:solidFill>
                <a:latin typeface="Trebuchet MS Bold"/>
                <a:ea typeface="Trebuchet MS Bold"/>
                <a:cs typeface="Trebuchet MS Bold"/>
                <a:sym typeface="Trebuchet MS Bold"/>
              </a:rPr>
              <a:t>PROJECT:</a:t>
            </a:r>
          </a:p>
        </p:txBody>
      </p:sp>
      <p:sp>
        <p:nvSpPr>
          <p:cNvPr id="15" name="TextBox 15"/>
          <p:cNvSpPr txBox="1"/>
          <p:nvPr/>
        </p:nvSpPr>
        <p:spPr>
          <a:xfrm>
            <a:off x="4826239" y="3429494"/>
            <a:ext cx="2539521" cy="571118"/>
          </a:xfrm>
          <a:prstGeom prst="rect">
            <a:avLst/>
          </a:prstGeom>
        </p:spPr>
        <p:txBody>
          <a:bodyPr lIns="0" tIns="0" rIns="0" bIns="0" rtlCol="0" anchor="t">
            <a:spAutoFit/>
          </a:bodyPr>
          <a:lstStyle/>
          <a:p>
            <a:pPr algn="ctr">
              <a:lnSpc>
                <a:spcPts val="2314"/>
              </a:lnSpc>
            </a:pPr>
            <a:r>
              <a:rPr lang="en-US" sz="1866" dirty="0">
                <a:solidFill>
                  <a:srgbClr val="183650"/>
                </a:solidFill>
                <a:latin typeface="Trebuchet MS"/>
                <a:ea typeface="Trebuchet MS"/>
                <a:cs typeface="Trebuchet MS"/>
                <a:sym typeface="Trebuchet MS"/>
              </a:rPr>
              <a:t>Fertilizer Plants </a:t>
            </a:r>
          </a:p>
          <a:p>
            <a:pPr algn="ctr">
              <a:lnSpc>
                <a:spcPts val="2314"/>
              </a:lnSpc>
            </a:pPr>
            <a:r>
              <a:rPr lang="en-US" sz="1866" dirty="0">
                <a:solidFill>
                  <a:srgbClr val="183650"/>
                </a:solidFill>
                <a:latin typeface="Trebuchet MS"/>
                <a:ea typeface="Trebuchet MS"/>
                <a:cs typeface="Trebuchet MS"/>
                <a:sym typeface="Trebuchet MS"/>
              </a:rPr>
              <a:t>in Louisiana &amp; Iowa</a:t>
            </a:r>
          </a:p>
        </p:txBody>
      </p:sp>
      <p:sp>
        <p:nvSpPr>
          <p:cNvPr id="16" name="TextBox 16"/>
          <p:cNvSpPr txBox="1"/>
          <p:nvPr/>
        </p:nvSpPr>
        <p:spPr>
          <a:xfrm>
            <a:off x="3776832" y="4944012"/>
            <a:ext cx="4638336" cy="179601"/>
          </a:xfrm>
          <a:prstGeom prst="rect">
            <a:avLst/>
          </a:prstGeom>
        </p:spPr>
        <p:txBody>
          <a:bodyPr lIns="0" tIns="0" rIns="0" bIns="0" rtlCol="0" anchor="t">
            <a:spAutoFit/>
          </a:bodyPr>
          <a:lstStyle/>
          <a:p>
            <a:pPr algn="ctr">
              <a:lnSpc>
                <a:spcPts val="1488"/>
              </a:lnSpc>
            </a:pPr>
            <a:r>
              <a:rPr lang="en-US" sz="1200">
                <a:solidFill>
                  <a:srgbClr val="183650"/>
                </a:solidFill>
                <a:latin typeface="Trebuchet MS"/>
                <a:ea typeface="Trebuchet MS"/>
                <a:cs typeface="Trebuchet MS"/>
                <a:sym typeface="Trebuchet MS"/>
              </a:rPr>
              <a:t>120 HEAVY LIFTS UP TO 720 TONS</a:t>
            </a:r>
          </a:p>
        </p:txBody>
      </p:sp>
      <p:grpSp>
        <p:nvGrpSpPr>
          <p:cNvPr id="17" name="Group 17"/>
          <p:cNvGrpSpPr/>
          <p:nvPr/>
        </p:nvGrpSpPr>
        <p:grpSpPr>
          <a:xfrm>
            <a:off x="4531365" y="4145499"/>
            <a:ext cx="3129270" cy="820738"/>
            <a:chOff x="0" y="-9525"/>
            <a:chExt cx="6258540" cy="1641474"/>
          </a:xfrm>
        </p:grpSpPr>
        <p:sp>
          <p:nvSpPr>
            <p:cNvPr id="18" name="TextBox 18"/>
            <p:cNvSpPr txBox="1"/>
            <p:nvPr/>
          </p:nvSpPr>
          <p:spPr>
            <a:xfrm>
              <a:off x="0" y="-9525"/>
              <a:ext cx="5458440" cy="1641474"/>
            </a:xfrm>
            <a:prstGeom prst="rect">
              <a:avLst/>
            </a:prstGeom>
          </p:spPr>
          <p:txBody>
            <a:bodyPr wrap="square" lIns="0" tIns="0" rIns="0" bIns="0" rtlCol="0" anchor="t">
              <a:spAutoFit/>
            </a:bodyPr>
            <a:lstStyle/>
            <a:p>
              <a:pPr algn="ctr">
                <a:lnSpc>
                  <a:spcPts val="6400"/>
                </a:lnSpc>
              </a:pPr>
              <a:r>
                <a:rPr lang="en-US" sz="5334" b="1" dirty="0">
                  <a:solidFill>
                    <a:srgbClr val="5BC2E7"/>
                  </a:solidFill>
                  <a:latin typeface="Trebuchet MS Bold"/>
                  <a:ea typeface="Trebuchet MS Bold"/>
                  <a:cs typeface="Trebuchet MS Bold"/>
                  <a:sym typeface="Trebuchet MS Bold"/>
                </a:rPr>
                <a:t>210,000</a:t>
              </a:r>
            </a:p>
          </p:txBody>
        </p:sp>
        <p:sp>
          <p:nvSpPr>
            <p:cNvPr id="19" name="TextBox 19"/>
            <p:cNvSpPr txBox="1"/>
            <p:nvPr/>
          </p:nvSpPr>
          <p:spPr>
            <a:xfrm>
              <a:off x="5458440" y="812800"/>
              <a:ext cx="800100" cy="564257"/>
            </a:xfrm>
            <a:prstGeom prst="rect">
              <a:avLst/>
            </a:prstGeom>
          </p:spPr>
          <p:txBody>
            <a:bodyPr lIns="0" tIns="0" rIns="0" bIns="0" rtlCol="0" anchor="t">
              <a:spAutoFit/>
            </a:bodyPr>
            <a:lstStyle/>
            <a:p>
              <a:pPr algn="ctr">
                <a:lnSpc>
                  <a:spcPts val="2239"/>
                </a:lnSpc>
              </a:pPr>
              <a:r>
                <a:rPr lang="en-US" sz="1866">
                  <a:solidFill>
                    <a:srgbClr val="183650"/>
                  </a:solidFill>
                  <a:latin typeface="Trebuchet MS"/>
                  <a:ea typeface="Trebuchet MS"/>
                  <a:cs typeface="Trebuchet MS"/>
                  <a:sym typeface="Trebuchet MS"/>
                </a:rPr>
                <a:t>FRT</a:t>
              </a:r>
            </a:p>
          </p:txBody>
        </p:sp>
      </p:grpSp>
      <p:sp>
        <p:nvSpPr>
          <p:cNvPr id="20" name="TextBox 20"/>
          <p:cNvSpPr txBox="1"/>
          <p:nvPr/>
        </p:nvSpPr>
        <p:spPr>
          <a:xfrm>
            <a:off x="4493270" y="2072687"/>
            <a:ext cx="3205460" cy="213264"/>
          </a:xfrm>
          <a:prstGeom prst="rect">
            <a:avLst/>
          </a:prstGeom>
        </p:spPr>
        <p:txBody>
          <a:bodyPr lIns="0" tIns="0" rIns="0" bIns="0" rtlCol="0" anchor="t">
            <a:spAutoFit/>
          </a:bodyPr>
          <a:lstStyle/>
          <a:p>
            <a:pPr algn="ctr">
              <a:lnSpc>
                <a:spcPts val="1773"/>
              </a:lnSpc>
            </a:pPr>
            <a:r>
              <a:rPr lang="en-US" sz="1266" b="1" dirty="0">
                <a:solidFill>
                  <a:srgbClr val="5BC2E7"/>
                </a:solidFill>
                <a:latin typeface="Montserrat 1 Bold" panose="020B0604020202020204" charset="0"/>
                <a:ea typeface="Trebuchet MS Bold"/>
                <a:cs typeface="Trebuchet MS Bold"/>
                <a:sym typeface="Trebuchet MS Bold"/>
              </a:rPr>
              <a:t>Projects in USA</a:t>
            </a:r>
          </a:p>
        </p:txBody>
      </p:sp>
      <p:sp>
        <p:nvSpPr>
          <p:cNvPr id="21" name="TextBox 21"/>
          <p:cNvSpPr txBox="1"/>
          <p:nvPr/>
        </p:nvSpPr>
        <p:spPr>
          <a:xfrm>
            <a:off x="4440124" y="1742487"/>
            <a:ext cx="3321233" cy="354969"/>
          </a:xfrm>
          <a:prstGeom prst="rect">
            <a:avLst/>
          </a:prstGeom>
        </p:spPr>
        <p:txBody>
          <a:bodyPr lIns="0" tIns="0" rIns="0" bIns="0" rtlCol="0" anchor="t">
            <a:spAutoFit/>
          </a:bodyPr>
          <a:lstStyle/>
          <a:p>
            <a:pPr algn="ctr">
              <a:lnSpc>
                <a:spcPts val="2880"/>
              </a:lnSpc>
            </a:pPr>
            <a:r>
              <a:rPr lang="en-US" sz="2400" b="1">
                <a:solidFill>
                  <a:srgbClr val="183650"/>
                </a:solidFill>
                <a:latin typeface="Montserrat 1 Bold"/>
                <a:ea typeface="Montserrat 1 Bold"/>
                <a:cs typeface="Montserrat 1 Bold"/>
                <a:sym typeface="Montserrat 1 Bold"/>
              </a:rPr>
              <a:t>OUR EXPERIENCE</a:t>
            </a:r>
          </a:p>
        </p:txBody>
      </p:sp>
      <p:sp>
        <p:nvSpPr>
          <p:cNvPr id="22" name="Freeform 22"/>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3" name="Freeform 23"/>
          <p:cNvSpPr>
            <a:spLocks noGrp="1" noRot="1" noMove="1" noResize="1" noEditPoints="1" noAdjustHandles="1" noChangeArrowheads="1" noChangeShapeType="1"/>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4" name="TextBox 24"/>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PROJECT CARGO</a:t>
            </a:r>
          </a:p>
        </p:txBody>
      </p:sp>
      <p:sp>
        <p:nvSpPr>
          <p:cNvPr id="25" name="TextBox 13">
            <a:extLst>
              <a:ext uri="{FF2B5EF4-FFF2-40B4-BE49-F238E27FC236}">
                <a16:creationId xmlns:a16="http://schemas.microsoft.com/office/drawing/2014/main" id="{8DD9A4F4-D9AE-21DF-B45D-24B4FB7C44BA}"/>
              </a:ext>
            </a:extLst>
          </p:cNvPr>
          <p:cNvSpPr txBox="1"/>
          <p:nvPr/>
        </p:nvSpPr>
        <p:spPr>
          <a:xfrm>
            <a:off x="11387306" y="6153150"/>
            <a:ext cx="160300" cy="178062"/>
          </a:xfrm>
          <a:prstGeom prst="rect">
            <a:avLst/>
          </a:prstGeom>
        </p:spPr>
        <p:txBody>
          <a:bodyPr wrap="none" lIns="0" tIns="0" rIns="0" bIns="0" rtlCol="0" anchor="t">
            <a:spAutoFit/>
          </a:bodyPr>
          <a:lstStyle/>
          <a:p>
            <a:pPr algn="ctr">
              <a:lnSpc>
                <a:spcPts val="1493"/>
              </a:lnSpc>
              <a:spcBef>
                <a:spcPct val="0"/>
              </a:spcBef>
            </a:pPr>
            <a:r>
              <a:rPr lang="en-US" sz="1066" dirty="0">
                <a:solidFill>
                  <a:schemeClr val="bg1"/>
                </a:solidFill>
                <a:latin typeface="Montserrat 1"/>
                <a:ea typeface="Montserrat 1"/>
                <a:cs typeface="Montserrat 1"/>
                <a:sym typeface="Montserrat 1"/>
              </a:rPr>
              <a:t>93</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Freeform 7"/>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8" name="Group 8"/>
          <p:cNvGrpSpPr>
            <a:grpSpLocks noGrp="1" noUngrp="1" noRot="1" noMove="1" noResize="1"/>
          </p:cNvGrpSpPr>
          <p:nvPr/>
        </p:nvGrpSpPr>
        <p:grpSpPr>
          <a:xfrm>
            <a:off x="4575167" y="4192055"/>
            <a:ext cx="7251374" cy="1707095"/>
            <a:chOff x="0" y="0"/>
            <a:chExt cx="2864740" cy="674408"/>
          </a:xfrm>
        </p:grpSpPr>
        <p:sp>
          <p:nvSpPr>
            <p:cNvPr id="9" name="Freeform 9"/>
            <p:cNvSpPr>
              <a:spLocks noGrp="1" noRot="1" noMove="1" noResize="1" noEditPoints="1" noAdjustHandles="1" noChangeArrowheads="1" noChangeShapeType="1"/>
            </p:cNvSpPr>
            <p:nvPr/>
          </p:nvSpPr>
          <p:spPr>
            <a:xfrm>
              <a:off x="0" y="0"/>
              <a:ext cx="2864740" cy="674408"/>
            </a:xfrm>
            <a:custGeom>
              <a:avLst/>
              <a:gdLst/>
              <a:ahLst/>
              <a:cxnLst/>
              <a:rect l="l" t="t" r="r" b="b"/>
              <a:pathLst>
                <a:path w="2864740" h="674408">
                  <a:moveTo>
                    <a:pt x="0" y="0"/>
                  </a:moveTo>
                  <a:lnTo>
                    <a:pt x="2864740" y="0"/>
                  </a:lnTo>
                  <a:lnTo>
                    <a:pt x="2864740" y="674408"/>
                  </a:lnTo>
                  <a:lnTo>
                    <a:pt x="0" y="674408"/>
                  </a:lnTo>
                  <a:close/>
                </a:path>
              </a:pathLst>
            </a:custGeom>
            <a:solidFill>
              <a:srgbClr val="FFFFFF"/>
            </a:solidFill>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0" y="-38100"/>
              <a:ext cx="2864740" cy="712508"/>
            </a:xfrm>
            <a:prstGeom prst="rect">
              <a:avLst/>
            </a:prstGeom>
          </p:spPr>
          <p:txBody>
            <a:bodyPr lIns="33867" tIns="33867" rIns="33867" bIns="33867" rtlCol="0" anchor="ctr"/>
            <a:lstStyle/>
            <a:p>
              <a:pPr algn="ctr">
                <a:lnSpc>
                  <a:spcPts val="1400"/>
                </a:lnSpc>
              </a:pPr>
              <a:endParaRPr sz="1200"/>
            </a:p>
          </p:txBody>
        </p:sp>
      </p:grpSp>
      <p:grpSp>
        <p:nvGrpSpPr>
          <p:cNvPr id="11" name="Group 11"/>
          <p:cNvGrpSpPr/>
          <p:nvPr/>
        </p:nvGrpSpPr>
        <p:grpSpPr>
          <a:xfrm>
            <a:off x="733622" y="4754984"/>
            <a:ext cx="4869626" cy="608551"/>
            <a:chOff x="0" y="0"/>
            <a:chExt cx="9739252" cy="1217103"/>
          </a:xfrm>
        </p:grpSpPr>
        <p:sp>
          <p:nvSpPr>
            <p:cNvPr id="12" name="TextBox 12"/>
            <p:cNvSpPr txBox="1"/>
            <p:nvPr/>
          </p:nvSpPr>
          <p:spPr>
            <a:xfrm>
              <a:off x="0" y="790575"/>
              <a:ext cx="9739252" cy="426528"/>
            </a:xfrm>
            <a:prstGeom prst="rect">
              <a:avLst/>
            </a:prstGeom>
          </p:spPr>
          <p:txBody>
            <a:bodyPr lIns="0" tIns="0" rIns="0" bIns="0" rtlCol="0" anchor="t">
              <a:spAutoFit/>
            </a:bodyPr>
            <a:lstStyle/>
            <a:p>
              <a:pPr>
                <a:lnSpc>
                  <a:spcPts val="1773"/>
                </a:lnSpc>
              </a:pPr>
              <a:r>
                <a:rPr lang="en-US" sz="1266" b="1" dirty="0">
                  <a:solidFill>
                    <a:srgbClr val="5BC2E7"/>
                  </a:solidFill>
                  <a:latin typeface="Montserrat 1 Bold" panose="020B0604020202020204" charset="0"/>
                  <a:ea typeface="Trebuchet MS Bold"/>
                  <a:cs typeface="Trebuchet MS Bold"/>
                  <a:sym typeface="Trebuchet MS Bold"/>
                </a:rPr>
                <a:t>Projects in Canada</a:t>
              </a:r>
            </a:p>
          </p:txBody>
        </p:sp>
        <p:sp>
          <p:nvSpPr>
            <p:cNvPr id="13" name="TextBox 13"/>
            <p:cNvSpPr txBox="1"/>
            <p:nvPr/>
          </p:nvSpPr>
          <p:spPr>
            <a:xfrm>
              <a:off x="0" y="0"/>
              <a:ext cx="7152726" cy="709939"/>
            </a:xfrm>
            <a:prstGeom prst="rect">
              <a:avLst/>
            </a:prstGeom>
          </p:spPr>
          <p:txBody>
            <a:bodyPr lIns="0" tIns="0" rIns="0" bIns="0" rtlCol="0" anchor="t">
              <a:spAutoFit/>
            </a:bodyPr>
            <a:lstStyle/>
            <a:p>
              <a:pPr>
                <a:lnSpc>
                  <a:spcPts val="2880"/>
                </a:lnSpc>
              </a:pPr>
              <a:r>
                <a:rPr lang="en-US" sz="2400" b="1">
                  <a:solidFill>
                    <a:srgbClr val="183650"/>
                  </a:solidFill>
                  <a:latin typeface="Montserrat 1 Bold"/>
                  <a:ea typeface="Montserrat 1 Bold"/>
                  <a:cs typeface="Montserrat 1 Bold"/>
                  <a:sym typeface="Montserrat 1 Bold"/>
                </a:rPr>
                <a:t>OUR EXPERIENCE</a:t>
              </a:r>
            </a:p>
          </p:txBody>
        </p:sp>
      </p:grpSp>
      <p:sp>
        <p:nvSpPr>
          <p:cNvPr id="14" name="TextBox 14"/>
          <p:cNvSpPr txBox="1"/>
          <p:nvPr/>
        </p:nvSpPr>
        <p:spPr>
          <a:xfrm>
            <a:off x="4895917" y="4461402"/>
            <a:ext cx="707331" cy="198837"/>
          </a:xfrm>
          <a:prstGeom prst="rect">
            <a:avLst/>
          </a:prstGeom>
        </p:spPr>
        <p:txBody>
          <a:bodyPr lIns="0" tIns="0" rIns="0" bIns="0" rtlCol="0" anchor="t">
            <a:spAutoFit/>
          </a:bodyPr>
          <a:lstStyle/>
          <a:p>
            <a:pPr>
              <a:lnSpc>
                <a:spcPts val="1680"/>
              </a:lnSpc>
            </a:pPr>
            <a:r>
              <a:rPr lang="en-US" sz="1200" b="1" spc="7">
                <a:solidFill>
                  <a:srgbClr val="5BC2E7"/>
                </a:solidFill>
                <a:latin typeface="Trebuchet MS Bold"/>
                <a:ea typeface="Trebuchet MS Bold"/>
                <a:cs typeface="Trebuchet MS Bold"/>
                <a:sym typeface="Trebuchet MS Bold"/>
              </a:rPr>
              <a:t>PROJECT:</a:t>
            </a:r>
          </a:p>
        </p:txBody>
      </p:sp>
      <p:sp>
        <p:nvSpPr>
          <p:cNvPr id="15" name="TextBox 15"/>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PROJECT CARGO</a:t>
            </a:r>
          </a:p>
        </p:txBody>
      </p:sp>
      <p:sp>
        <p:nvSpPr>
          <p:cNvPr id="16" name="Freeform 16"/>
          <p:cNvSpPr>
            <a:spLocks noGrp="1" noRot="1" noMove="1" noResize="1" noEditPoints="1" noAdjustHandles="1" noChangeArrowheads="1" noChangeShapeType="1"/>
          </p:cNvSpPr>
          <p:nvPr/>
        </p:nvSpPr>
        <p:spPr>
          <a:xfrm>
            <a:off x="9331" y="4068"/>
            <a:ext cx="12184575" cy="3866052"/>
          </a:xfrm>
          <a:custGeom>
            <a:avLst/>
            <a:gdLst/>
            <a:ahLst/>
            <a:cxnLst/>
            <a:rect l="l" t="t" r="r" b="b"/>
            <a:pathLst>
              <a:path w="18276862" h="5799078">
                <a:moveTo>
                  <a:pt x="0" y="0"/>
                </a:moveTo>
                <a:lnTo>
                  <a:pt x="18276862" y="0"/>
                </a:lnTo>
                <a:lnTo>
                  <a:pt x="18276862" y="5799078"/>
                </a:lnTo>
                <a:lnTo>
                  <a:pt x="0" y="5799078"/>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7" name="TextBox 17"/>
          <p:cNvSpPr txBox="1"/>
          <p:nvPr/>
        </p:nvSpPr>
        <p:spPr>
          <a:xfrm>
            <a:off x="4895917" y="4897943"/>
            <a:ext cx="2457863" cy="571118"/>
          </a:xfrm>
          <a:prstGeom prst="rect">
            <a:avLst/>
          </a:prstGeom>
        </p:spPr>
        <p:txBody>
          <a:bodyPr lIns="0" tIns="0" rIns="0" bIns="0" rtlCol="0" anchor="t">
            <a:spAutoFit/>
          </a:bodyPr>
          <a:lstStyle/>
          <a:p>
            <a:pPr>
              <a:lnSpc>
                <a:spcPts val="2314"/>
              </a:lnSpc>
            </a:pPr>
            <a:r>
              <a:rPr lang="en-US" sz="1866">
                <a:solidFill>
                  <a:srgbClr val="183650"/>
                </a:solidFill>
                <a:latin typeface="Trebuchet MS"/>
                <a:ea typeface="Trebuchet MS"/>
                <a:cs typeface="Trebuchet MS"/>
                <a:sym typeface="Trebuchet MS"/>
              </a:rPr>
              <a:t>Construction of 4 Substations</a:t>
            </a:r>
          </a:p>
        </p:txBody>
      </p:sp>
      <p:sp>
        <p:nvSpPr>
          <p:cNvPr id="18" name="TextBox 18"/>
          <p:cNvSpPr txBox="1"/>
          <p:nvPr/>
        </p:nvSpPr>
        <p:spPr>
          <a:xfrm>
            <a:off x="8691407" y="5280426"/>
            <a:ext cx="2493223" cy="371961"/>
          </a:xfrm>
          <a:prstGeom prst="rect">
            <a:avLst/>
          </a:prstGeom>
        </p:spPr>
        <p:txBody>
          <a:bodyPr lIns="0" tIns="0" rIns="0" bIns="0" rtlCol="0" anchor="t">
            <a:spAutoFit/>
          </a:bodyPr>
          <a:lstStyle/>
          <a:p>
            <a:pPr algn="ctr">
              <a:lnSpc>
                <a:spcPts val="1488"/>
              </a:lnSpc>
            </a:pPr>
            <a:r>
              <a:rPr lang="en-US" sz="1200">
                <a:solidFill>
                  <a:srgbClr val="183650"/>
                </a:solidFill>
                <a:latin typeface="Trebuchet MS"/>
                <a:ea typeface="Trebuchet MS"/>
                <a:cs typeface="Trebuchet MS"/>
                <a:sym typeface="Trebuchet MS"/>
              </a:rPr>
              <a:t>16 Transformers on Fracht’s 16-axle railcars to Canada.</a:t>
            </a:r>
          </a:p>
        </p:txBody>
      </p:sp>
      <p:sp>
        <p:nvSpPr>
          <p:cNvPr id="19" name="TextBox 19"/>
          <p:cNvSpPr txBox="1"/>
          <p:nvPr/>
        </p:nvSpPr>
        <p:spPr>
          <a:xfrm>
            <a:off x="8566630" y="4423175"/>
            <a:ext cx="2243449" cy="820738"/>
          </a:xfrm>
          <a:prstGeom prst="rect">
            <a:avLst/>
          </a:prstGeom>
        </p:spPr>
        <p:txBody>
          <a:bodyPr lIns="0" tIns="0" rIns="0" bIns="0" rtlCol="0" anchor="t">
            <a:spAutoFit/>
          </a:bodyPr>
          <a:lstStyle/>
          <a:p>
            <a:pPr algn="ctr">
              <a:lnSpc>
                <a:spcPts val="6400"/>
              </a:lnSpc>
            </a:pPr>
            <a:r>
              <a:rPr lang="en-US" sz="5334" b="1">
                <a:solidFill>
                  <a:srgbClr val="5BC2E7"/>
                </a:solidFill>
                <a:latin typeface="Trebuchet MS Bold"/>
                <a:ea typeface="Trebuchet MS Bold"/>
                <a:cs typeface="Trebuchet MS Bold"/>
                <a:sym typeface="Trebuchet MS Bold"/>
              </a:rPr>
              <a:t>62,000</a:t>
            </a:r>
          </a:p>
        </p:txBody>
      </p:sp>
      <p:sp>
        <p:nvSpPr>
          <p:cNvPr id="20" name="TextBox 20"/>
          <p:cNvSpPr txBox="1"/>
          <p:nvPr/>
        </p:nvSpPr>
        <p:spPr>
          <a:xfrm>
            <a:off x="10909358" y="4835926"/>
            <a:ext cx="400050" cy="282129"/>
          </a:xfrm>
          <a:prstGeom prst="rect">
            <a:avLst/>
          </a:prstGeom>
        </p:spPr>
        <p:txBody>
          <a:bodyPr lIns="0" tIns="0" rIns="0" bIns="0" rtlCol="0" anchor="t">
            <a:spAutoFit/>
          </a:bodyPr>
          <a:lstStyle/>
          <a:p>
            <a:pPr algn="ctr">
              <a:lnSpc>
                <a:spcPts val="2239"/>
              </a:lnSpc>
            </a:pPr>
            <a:r>
              <a:rPr lang="en-US" sz="1866">
                <a:solidFill>
                  <a:srgbClr val="183650"/>
                </a:solidFill>
                <a:latin typeface="Trebuchet MS"/>
                <a:ea typeface="Trebuchet MS"/>
                <a:cs typeface="Trebuchet MS"/>
                <a:sym typeface="Trebuchet MS"/>
              </a:rPr>
              <a:t>FRT</a:t>
            </a:r>
          </a:p>
        </p:txBody>
      </p:sp>
      <p:sp>
        <p:nvSpPr>
          <p:cNvPr id="21" name="TextBox 13">
            <a:extLst>
              <a:ext uri="{FF2B5EF4-FFF2-40B4-BE49-F238E27FC236}">
                <a16:creationId xmlns:a16="http://schemas.microsoft.com/office/drawing/2014/main" id="{B8734585-F840-17DD-2C7B-CFB59D3A8BC4}"/>
              </a:ext>
            </a:extLst>
          </p:cNvPr>
          <p:cNvSpPr txBox="1"/>
          <p:nvPr/>
        </p:nvSpPr>
        <p:spPr>
          <a:xfrm>
            <a:off x="11380894" y="6153150"/>
            <a:ext cx="173124"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94</a:t>
            </a:r>
          </a:p>
        </p:txBody>
      </p:sp>
      <p:sp>
        <p:nvSpPr>
          <p:cNvPr id="22" name="Freeform 23">
            <a:extLst>
              <a:ext uri="{FF2B5EF4-FFF2-40B4-BE49-F238E27FC236}">
                <a16:creationId xmlns:a16="http://schemas.microsoft.com/office/drawing/2014/main" id="{3C89B4C9-4A45-78AE-D179-9106CC3B91D4}"/>
              </a:ext>
            </a:extLst>
          </p:cNvPr>
          <p:cNvSpPr>
            <a:spLocks noGrp="1" noRot="1" noMove="1" noResize="1" noEditPoints="1" noAdjustHandles="1" noChangeArrowheads="1" noChangeShapeType="1"/>
          </p:cNvSpPr>
          <p:nvPr/>
        </p:nvSpPr>
        <p:spPr>
          <a:xfrm>
            <a:off x="9833617" y="5269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E8BF50F-E3E4-A823-F32E-6147F68A3B9F}"/>
              </a:ext>
            </a:extLst>
          </p:cNvPr>
          <p:cNvSpPr/>
          <p:nvPr/>
        </p:nvSpPr>
        <p:spPr>
          <a:xfrm>
            <a:off x="6096000" y="0"/>
            <a:ext cx="6096000" cy="685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0" y="0"/>
            <a:ext cx="6096000" cy="6858000"/>
            <a:chOff x="0" y="0"/>
            <a:chExt cx="2408296" cy="2709333"/>
          </a:xfrm>
        </p:grpSpPr>
        <p:sp>
          <p:nvSpPr>
            <p:cNvPr id="3" name="Freeform 3"/>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F3F4F5"/>
            </a:solidFill>
          </p:spPr>
          <p:txBody>
            <a:bodyPr/>
            <a:lstStyle/>
            <a:p>
              <a:endParaRPr lang="en-US" sz="1200"/>
            </a:p>
          </p:txBody>
        </p:sp>
        <p:sp>
          <p:nvSpPr>
            <p:cNvPr id="4" name="TextBox 4"/>
            <p:cNvSpPr txBox="1"/>
            <p:nvPr/>
          </p:nvSpPr>
          <p:spPr>
            <a:xfrm>
              <a:off x="0" y="-85725"/>
              <a:ext cx="2408296" cy="2795058"/>
            </a:xfrm>
            <a:prstGeom prst="rect">
              <a:avLst/>
            </a:prstGeom>
          </p:spPr>
          <p:txBody>
            <a:bodyPr lIns="33867" tIns="33867" rIns="33867" bIns="33867" rtlCol="0" anchor="ctr"/>
            <a:lstStyle/>
            <a:p>
              <a:pPr algn="ctr">
                <a:lnSpc>
                  <a:spcPts val="1746"/>
                </a:lnSpc>
              </a:pPr>
              <a:endParaRPr sz="1200"/>
            </a:p>
          </p:txBody>
        </p:sp>
      </p:grpSp>
      <p:sp>
        <p:nvSpPr>
          <p:cNvPr id="5" name="Freeform 5"/>
          <p:cNvSpPr/>
          <p:nvPr/>
        </p:nvSpPr>
        <p:spPr>
          <a:xfrm>
            <a:off x="4392436" y="4749117"/>
            <a:ext cx="857397" cy="919628"/>
          </a:xfrm>
          <a:custGeom>
            <a:avLst/>
            <a:gdLst/>
            <a:ahLst/>
            <a:cxnLst/>
            <a:rect l="l" t="t" r="r" b="b"/>
            <a:pathLst>
              <a:path w="1286096" h="1379442">
                <a:moveTo>
                  <a:pt x="0" y="0"/>
                </a:moveTo>
                <a:lnTo>
                  <a:pt x="1286096" y="0"/>
                </a:lnTo>
                <a:lnTo>
                  <a:pt x="1286096" y="1379442"/>
                </a:lnTo>
                <a:lnTo>
                  <a:pt x="0" y="1379442"/>
                </a:lnTo>
                <a:lnTo>
                  <a:pt x="0" y="0"/>
                </a:lnTo>
                <a:close/>
              </a:path>
            </a:pathLst>
          </a:custGeom>
          <a:blipFill>
            <a:blip r:embed="rId2"/>
            <a:stretch>
              <a:fillRect/>
            </a:stretch>
          </a:blipFill>
        </p:spPr>
        <p:txBody>
          <a:bodyPr/>
          <a:lstStyle/>
          <a:p>
            <a:endParaRPr lang="en-US" sz="1200"/>
          </a:p>
        </p:txBody>
      </p:sp>
      <p:sp>
        <p:nvSpPr>
          <p:cNvPr id="6" name="Freeform 6"/>
          <p:cNvSpPr/>
          <p:nvPr/>
        </p:nvSpPr>
        <p:spPr>
          <a:xfrm>
            <a:off x="685800" y="4993661"/>
            <a:ext cx="1956431" cy="430541"/>
          </a:xfrm>
          <a:custGeom>
            <a:avLst/>
            <a:gdLst/>
            <a:ahLst/>
            <a:cxnLst/>
            <a:rect l="l" t="t" r="r" b="b"/>
            <a:pathLst>
              <a:path w="2934646" h="645812">
                <a:moveTo>
                  <a:pt x="0" y="0"/>
                </a:moveTo>
                <a:lnTo>
                  <a:pt x="2934646" y="0"/>
                </a:lnTo>
                <a:lnTo>
                  <a:pt x="2934646" y="645812"/>
                </a:lnTo>
                <a:lnTo>
                  <a:pt x="0" y="645812"/>
                </a:lnTo>
                <a:lnTo>
                  <a:pt x="0" y="0"/>
                </a:lnTo>
                <a:close/>
              </a:path>
            </a:pathLst>
          </a:custGeom>
          <a:blipFill>
            <a:blip r:embed="rId3"/>
            <a:stretch>
              <a:fillRect/>
            </a:stretch>
          </a:blipFill>
        </p:spPr>
        <p:txBody>
          <a:bodyPr/>
          <a:lstStyle/>
          <a:p>
            <a:endParaRPr lang="en-US" sz="1200"/>
          </a:p>
        </p:txBody>
      </p:sp>
      <p:sp>
        <p:nvSpPr>
          <p:cNvPr id="7" name="Freeform 7"/>
          <p:cNvSpPr/>
          <p:nvPr/>
        </p:nvSpPr>
        <p:spPr>
          <a:xfrm>
            <a:off x="2885938" y="4533078"/>
            <a:ext cx="1265197" cy="1351706"/>
          </a:xfrm>
          <a:custGeom>
            <a:avLst/>
            <a:gdLst/>
            <a:ahLst/>
            <a:cxnLst/>
            <a:rect l="l" t="t" r="r" b="b"/>
            <a:pathLst>
              <a:path w="1897795" h="2027559">
                <a:moveTo>
                  <a:pt x="0" y="0"/>
                </a:moveTo>
                <a:lnTo>
                  <a:pt x="1897796" y="0"/>
                </a:lnTo>
                <a:lnTo>
                  <a:pt x="1897796" y="2027559"/>
                </a:lnTo>
                <a:lnTo>
                  <a:pt x="0" y="2027559"/>
                </a:lnTo>
                <a:lnTo>
                  <a:pt x="0" y="0"/>
                </a:lnTo>
                <a:close/>
              </a:path>
            </a:pathLst>
          </a:custGeom>
          <a:blipFill>
            <a:blip r:embed="rId4"/>
            <a:stretch>
              <a:fillRect/>
            </a:stretch>
          </a:blipFill>
        </p:spPr>
        <p:txBody>
          <a:bodyPr/>
          <a:lstStyle/>
          <a:p>
            <a:endParaRPr lang="en-US" sz="1200"/>
          </a:p>
        </p:txBody>
      </p:sp>
      <p:sp>
        <p:nvSpPr>
          <p:cNvPr id="8" name="TextBox 8"/>
          <p:cNvSpPr txBox="1"/>
          <p:nvPr/>
        </p:nvSpPr>
        <p:spPr>
          <a:xfrm>
            <a:off x="685800" y="1639132"/>
            <a:ext cx="3802698" cy="403059"/>
          </a:xfrm>
          <a:prstGeom prst="rect">
            <a:avLst/>
          </a:prstGeom>
        </p:spPr>
        <p:txBody>
          <a:bodyPr lIns="0" tIns="0" rIns="0" bIns="0" rtlCol="0" anchor="t">
            <a:spAutoFit/>
          </a:bodyPr>
          <a:lstStyle/>
          <a:p>
            <a:pPr>
              <a:lnSpc>
                <a:spcPts val="3360"/>
              </a:lnSpc>
            </a:pPr>
            <a:r>
              <a:rPr lang="en-US" sz="2400" b="1" dirty="0">
                <a:solidFill>
                  <a:srgbClr val="183650"/>
                </a:solidFill>
                <a:latin typeface="Montserrat 1 Bold"/>
                <a:ea typeface="Montserrat 1 Bold"/>
                <a:cs typeface="Montserrat 1 Bold"/>
                <a:sym typeface="Montserrat 1 Bold"/>
              </a:rPr>
              <a:t>COMPLIANCE &amp; SAFETY</a:t>
            </a:r>
          </a:p>
        </p:txBody>
      </p:sp>
      <p:sp>
        <p:nvSpPr>
          <p:cNvPr id="9" name="TextBox 9"/>
          <p:cNvSpPr txBox="1"/>
          <p:nvPr/>
        </p:nvSpPr>
        <p:spPr>
          <a:xfrm>
            <a:off x="678758" y="2366704"/>
            <a:ext cx="4564033" cy="1245213"/>
          </a:xfrm>
          <a:prstGeom prst="rect">
            <a:avLst/>
          </a:prstGeom>
        </p:spPr>
        <p:txBody>
          <a:bodyPr lIns="0" tIns="0" rIns="0" bIns="0" rtlCol="0" anchor="t">
            <a:spAutoFit/>
          </a:bodyPr>
          <a:lstStyle/>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Responsibility and attention recognized by Board of Directors and Management Board</a:t>
            </a:r>
          </a:p>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Comprehensive and risk-based Ethics &amp; Compliance framework</a:t>
            </a:r>
          </a:p>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Clear demands on our sub-contracted third parties</a:t>
            </a:r>
          </a:p>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Leading Ethics &amp; Compliance industry standards serving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our customers, and preventing harm to Fracht Group and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its stakeholders</a:t>
            </a:r>
          </a:p>
        </p:txBody>
      </p:sp>
      <p:sp>
        <p:nvSpPr>
          <p:cNvPr id="10" name="TextBox 10"/>
          <p:cNvSpPr txBox="1"/>
          <p:nvPr/>
        </p:nvSpPr>
        <p:spPr>
          <a:xfrm>
            <a:off x="6867864" y="1739039"/>
            <a:ext cx="3608727" cy="210442"/>
          </a:xfrm>
          <a:prstGeom prst="rect">
            <a:avLst/>
          </a:prstGeom>
        </p:spPr>
        <p:txBody>
          <a:bodyPr lIns="0" tIns="0" rIns="0" bIns="0" rtlCol="0" anchor="t">
            <a:spAutoFit/>
          </a:bodyPr>
          <a:lstStyle/>
          <a:p>
            <a:pPr>
              <a:lnSpc>
                <a:spcPts val="1773"/>
              </a:lnSpc>
            </a:pPr>
            <a:r>
              <a:rPr lang="en-US" sz="1266" b="1" dirty="0">
                <a:solidFill>
                  <a:srgbClr val="5BC2E7"/>
                </a:solidFill>
                <a:latin typeface="Trebuchet MS Bold"/>
                <a:ea typeface="Trebuchet MS Bold"/>
                <a:cs typeface="Trebuchet MS Bold"/>
                <a:sym typeface="Trebuchet MS Bold"/>
              </a:rPr>
              <a:t>ISO 9001:2015</a:t>
            </a:r>
          </a:p>
        </p:txBody>
      </p:sp>
      <p:sp>
        <p:nvSpPr>
          <p:cNvPr id="11" name="TextBox 11"/>
          <p:cNvSpPr txBox="1"/>
          <p:nvPr/>
        </p:nvSpPr>
        <p:spPr>
          <a:xfrm>
            <a:off x="6867864" y="4057851"/>
            <a:ext cx="4224861" cy="210442"/>
          </a:xfrm>
          <a:prstGeom prst="rect">
            <a:avLst/>
          </a:prstGeom>
        </p:spPr>
        <p:txBody>
          <a:bodyPr lIns="0" tIns="0" rIns="0" bIns="0" rtlCol="0" anchor="t">
            <a:spAutoFit/>
          </a:bodyPr>
          <a:lstStyle/>
          <a:p>
            <a:pPr>
              <a:lnSpc>
                <a:spcPts val="1773"/>
              </a:lnSpc>
            </a:pPr>
            <a:r>
              <a:rPr lang="en-US" sz="1266" b="1">
                <a:solidFill>
                  <a:srgbClr val="5BC2E7"/>
                </a:solidFill>
                <a:latin typeface="Trebuchet MS Bold"/>
                <a:ea typeface="Trebuchet MS Bold"/>
                <a:cs typeface="Trebuchet MS Bold"/>
                <a:sym typeface="Trebuchet MS Bold"/>
              </a:rPr>
              <a:t>ISO 14001:2015, ISO 45001:2018</a:t>
            </a:r>
          </a:p>
        </p:txBody>
      </p:sp>
      <p:sp>
        <p:nvSpPr>
          <p:cNvPr id="12" name="TextBox 12"/>
          <p:cNvSpPr txBox="1"/>
          <p:nvPr/>
        </p:nvSpPr>
        <p:spPr>
          <a:xfrm>
            <a:off x="6867864" y="2093433"/>
            <a:ext cx="4582324" cy="1424749"/>
          </a:xfrm>
          <a:prstGeom prst="rect">
            <a:avLst/>
          </a:prstGeom>
        </p:spPr>
        <p:txBody>
          <a:bodyPr lIns="0" tIns="0" rIns="0" bIns="0" rtlCol="0" anchor="t">
            <a:spAutoFit/>
          </a:bodyPr>
          <a:lstStyle/>
          <a:p>
            <a:pPr marL="244698" lvl="1" indent="-122349" algn="just">
              <a:lnSpc>
                <a:spcPts val="1405"/>
              </a:lnSpc>
              <a:buFont typeface="Arial"/>
              <a:buChar char="•"/>
            </a:pPr>
            <a:r>
              <a:rPr lang="en-US" sz="1133" dirty="0">
                <a:solidFill>
                  <a:srgbClr val="FFFFFF"/>
                </a:solidFill>
                <a:latin typeface="Trebuchet MS"/>
                <a:ea typeface="Trebuchet MS"/>
                <a:cs typeface="Trebuchet MS"/>
                <a:sym typeface="Trebuchet MS"/>
              </a:rPr>
              <a:t>Certified; along with high customer satisfaction, our goals include zero  legal compliance issues.</a:t>
            </a:r>
          </a:p>
          <a:p>
            <a:pPr marL="244698" lvl="1" indent="-122349" algn="just">
              <a:lnSpc>
                <a:spcPts val="1405"/>
              </a:lnSpc>
              <a:buFont typeface="Arial"/>
              <a:buChar char="•"/>
            </a:pPr>
            <a:r>
              <a:rPr lang="en-US" sz="1133" dirty="0">
                <a:solidFill>
                  <a:srgbClr val="FFFFFF"/>
                </a:solidFill>
                <a:latin typeface="Trebuchet MS"/>
                <a:ea typeface="Trebuchet MS"/>
                <a:cs typeface="Trebuchet MS"/>
                <a:sym typeface="Trebuchet MS"/>
              </a:rPr>
              <a:t>Knowledgeable and </a:t>
            </a:r>
            <a:r>
              <a:rPr lang="en-US" sz="1133" b="1" dirty="0">
                <a:solidFill>
                  <a:srgbClr val="FFFFFF"/>
                </a:solidFill>
                <a:latin typeface="Trebuchet MS Bold"/>
                <a:ea typeface="Trebuchet MS Bold"/>
                <a:cs typeface="Trebuchet MS Bold"/>
                <a:sym typeface="Trebuchet MS Bold"/>
              </a:rPr>
              <a:t>properly trained staff </a:t>
            </a:r>
            <a:r>
              <a:rPr lang="en-US" sz="1133" dirty="0">
                <a:solidFill>
                  <a:srgbClr val="FFFFFF"/>
                </a:solidFill>
                <a:latin typeface="Trebuchet MS"/>
                <a:ea typeface="Trebuchet MS"/>
                <a:cs typeface="Trebuchet MS"/>
                <a:sym typeface="Trebuchet MS"/>
              </a:rPr>
              <a:t>in accordance to each  project’s requirements.</a:t>
            </a:r>
          </a:p>
          <a:p>
            <a:pPr marL="244698" lvl="1" indent="-122349" algn="just">
              <a:lnSpc>
                <a:spcPts val="1405"/>
              </a:lnSpc>
              <a:buFont typeface="Arial"/>
              <a:buChar char="•"/>
            </a:pPr>
            <a:r>
              <a:rPr lang="en-US" sz="1133" b="1" dirty="0">
                <a:solidFill>
                  <a:srgbClr val="FFFFFF"/>
                </a:solidFill>
                <a:latin typeface="Trebuchet MS Bold"/>
                <a:ea typeface="Trebuchet MS Bold"/>
                <a:cs typeface="Trebuchet MS Bold"/>
                <a:sym typeface="Trebuchet MS Bold"/>
              </a:rPr>
              <a:t>Dedicated compliance team</a:t>
            </a:r>
            <a:r>
              <a:rPr lang="en-US" sz="1133" dirty="0">
                <a:solidFill>
                  <a:srgbClr val="FFFFFF"/>
                </a:solidFill>
                <a:latin typeface="Trebuchet MS"/>
                <a:ea typeface="Trebuchet MS"/>
                <a:cs typeface="Trebuchet MS"/>
                <a:sym typeface="Trebuchet MS"/>
              </a:rPr>
              <a:t> oversees ISO program and ensures compliance of all regulatory bodies.</a:t>
            </a:r>
          </a:p>
          <a:p>
            <a:pPr marL="244698" lvl="1" indent="-122349" algn="just">
              <a:lnSpc>
                <a:spcPts val="1405"/>
              </a:lnSpc>
              <a:buFont typeface="Arial"/>
              <a:buChar char="•"/>
            </a:pPr>
            <a:r>
              <a:rPr lang="en-US" sz="1133" dirty="0">
                <a:solidFill>
                  <a:srgbClr val="FFFFFF"/>
                </a:solidFill>
                <a:latin typeface="Trebuchet MS"/>
                <a:ea typeface="Trebuchet MS"/>
                <a:cs typeface="Trebuchet MS"/>
                <a:sym typeface="Trebuchet MS"/>
              </a:rPr>
              <a:t>The performance of our vendors reflects on us; </a:t>
            </a:r>
            <a:r>
              <a:rPr lang="en-US" sz="1133" b="1" dirty="0">
                <a:solidFill>
                  <a:srgbClr val="FFFFFF"/>
                </a:solidFill>
                <a:latin typeface="Trebuchet MS Bold"/>
                <a:ea typeface="Trebuchet MS Bold"/>
                <a:cs typeface="Trebuchet MS Bold"/>
                <a:sym typeface="Trebuchet MS Bold"/>
              </a:rPr>
              <a:t>vetting processes</a:t>
            </a:r>
            <a:r>
              <a:rPr lang="en-US" sz="1133" dirty="0">
                <a:solidFill>
                  <a:srgbClr val="FFFFFF"/>
                </a:solidFill>
                <a:latin typeface="Trebuchet MS"/>
                <a:ea typeface="Trebuchet MS"/>
                <a:cs typeface="Trebuchet MS"/>
                <a:sym typeface="Trebuchet MS"/>
              </a:rPr>
              <a:t> are in place to find qualified and reliable partners.</a:t>
            </a:r>
          </a:p>
        </p:txBody>
      </p:sp>
      <p:sp>
        <p:nvSpPr>
          <p:cNvPr id="13" name="TextBox 13"/>
          <p:cNvSpPr txBox="1"/>
          <p:nvPr/>
        </p:nvSpPr>
        <p:spPr>
          <a:xfrm>
            <a:off x="6867864" y="4395838"/>
            <a:ext cx="4526312" cy="886140"/>
          </a:xfrm>
          <a:prstGeom prst="rect">
            <a:avLst/>
          </a:prstGeom>
        </p:spPr>
        <p:txBody>
          <a:bodyPr lIns="0" tIns="0" rIns="0" bIns="0" rtlCol="0" anchor="t">
            <a:spAutoFit/>
          </a:bodyPr>
          <a:lstStyle/>
          <a:p>
            <a:pPr marL="244698" lvl="1" indent="-122349" algn="just">
              <a:lnSpc>
                <a:spcPts val="1405"/>
              </a:lnSpc>
              <a:buFont typeface="Arial"/>
              <a:buChar char="•"/>
            </a:pPr>
            <a:r>
              <a:rPr lang="en-US" sz="1133">
                <a:solidFill>
                  <a:srgbClr val="FFFFFF"/>
                </a:solidFill>
                <a:latin typeface="Trebuchet MS"/>
                <a:ea typeface="Trebuchet MS"/>
                <a:cs typeface="Trebuchet MS"/>
                <a:sym typeface="Trebuchet MS"/>
              </a:rPr>
              <a:t>Our goals include zero recordable hazardous spills and zero recordable injuries.</a:t>
            </a:r>
          </a:p>
          <a:p>
            <a:pPr marL="244698" lvl="1" indent="-122349" algn="just">
              <a:lnSpc>
                <a:spcPts val="1405"/>
              </a:lnSpc>
              <a:buFont typeface="Arial"/>
              <a:buChar char="•"/>
            </a:pPr>
            <a:r>
              <a:rPr lang="en-US" sz="1133">
                <a:solidFill>
                  <a:srgbClr val="FFFFFF"/>
                </a:solidFill>
                <a:latin typeface="Trebuchet MS"/>
                <a:ea typeface="Trebuchet MS"/>
                <a:cs typeface="Trebuchet MS"/>
                <a:sym typeface="Trebuchet MS"/>
              </a:rPr>
              <a:t>We work together with our vendors and clients to evaluate risks and formulate project procedures that minimize the potential for injury and environmental hazards.</a:t>
            </a:r>
          </a:p>
        </p:txBody>
      </p:sp>
      <p:sp>
        <p:nvSpPr>
          <p:cNvPr id="14" name="Freeform 14"/>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5" name="Freeform 15"/>
          <p:cNvSpPr>
            <a:spLocks noGrp="1" noRot="1" noMove="1" noResize="1" noEditPoints="1" noAdjustHandles="1" noChangeArrowheads="1" noChangeShapeType="1"/>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6"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6" name="TextBox 16"/>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PROJECT CARGO</a:t>
            </a:r>
          </a:p>
        </p:txBody>
      </p:sp>
      <p:sp>
        <p:nvSpPr>
          <p:cNvPr id="17" name="TextBox 17"/>
          <p:cNvSpPr txBox="1"/>
          <p:nvPr/>
        </p:nvSpPr>
        <p:spPr>
          <a:xfrm>
            <a:off x="365067" y="2426563"/>
            <a:ext cx="11461867" cy="2776594"/>
          </a:xfrm>
          <a:prstGeom prst="rect">
            <a:avLst/>
          </a:prstGeom>
        </p:spPr>
        <p:txBody>
          <a:bodyPr lIns="0" tIns="0" rIns="0" bIns="0" rtlCol="0" anchor="t">
            <a:spAutoFit/>
          </a:bodyPr>
          <a:lstStyle/>
          <a:p>
            <a:pPr algn="ctr">
              <a:lnSpc>
                <a:spcPts val="7374"/>
              </a:lnSpc>
              <a:spcBef>
                <a:spcPct val="0"/>
              </a:spcBef>
            </a:pPr>
            <a:r>
              <a:rPr lang="en-US" sz="5267" b="1" dirty="0">
                <a:solidFill>
                  <a:srgbClr val="FF3131"/>
                </a:solidFill>
                <a:latin typeface="Montserrat 2 Bold"/>
                <a:ea typeface="Montserrat 2 Bold"/>
                <a:cs typeface="Montserrat 2 Bold"/>
                <a:sym typeface="Montserrat 2 Bold"/>
              </a:rPr>
              <a:t>WRITE HERE ABOUT YOUR OWN COMPLIANCE &amp; CERTIFICATES</a:t>
            </a:r>
          </a:p>
        </p:txBody>
      </p:sp>
      <p:sp>
        <p:nvSpPr>
          <p:cNvPr id="18" name="TextBox 13">
            <a:extLst>
              <a:ext uri="{FF2B5EF4-FFF2-40B4-BE49-F238E27FC236}">
                <a16:creationId xmlns:a16="http://schemas.microsoft.com/office/drawing/2014/main" id="{1D768CAD-54EB-D3D7-FA87-A447CDC14AAE}"/>
              </a:ext>
            </a:extLst>
          </p:cNvPr>
          <p:cNvSpPr txBox="1"/>
          <p:nvPr/>
        </p:nvSpPr>
        <p:spPr>
          <a:xfrm>
            <a:off x="11387306" y="6153150"/>
            <a:ext cx="160301" cy="178062"/>
          </a:xfrm>
          <a:prstGeom prst="rect">
            <a:avLst/>
          </a:prstGeom>
        </p:spPr>
        <p:txBody>
          <a:bodyPr wrap="none" lIns="0" tIns="0" rIns="0" bIns="0" rtlCol="0" anchor="t">
            <a:spAutoFit/>
          </a:bodyPr>
          <a:lstStyle/>
          <a:p>
            <a:pPr algn="ctr">
              <a:lnSpc>
                <a:spcPts val="1493"/>
              </a:lnSpc>
              <a:spcBef>
                <a:spcPct val="0"/>
              </a:spcBef>
            </a:pPr>
            <a:r>
              <a:rPr lang="en-US" sz="1066" dirty="0">
                <a:solidFill>
                  <a:schemeClr val="bg1"/>
                </a:solidFill>
                <a:latin typeface="Montserrat 1"/>
                <a:ea typeface="Montserrat 1"/>
                <a:cs typeface="Montserrat 1"/>
                <a:sym typeface="Montserrat 1"/>
              </a:rPr>
              <a:t>95</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5389484" y="1038919"/>
            <a:ext cx="6591717" cy="4780163"/>
          </a:xfrm>
          <a:custGeom>
            <a:avLst/>
            <a:gdLst/>
            <a:ahLst/>
            <a:cxnLst/>
            <a:rect l="l" t="t" r="r" b="b"/>
            <a:pathLst>
              <a:path w="9887575" h="7170245">
                <a:moveTo>
                  <a:pt x="0" y="0"/>
                </a:moveTo>
                <a:lnTo>
                  <a:pt x="9887574" y="0"/>
                </a:lnTo>
                <a:lnTo>
                  <a:pt x="9887574" y="7170244"/>
                </a:lnTo>
                <a:lnTo>
                  <a:pt x="0" y="7170244"/>
                </a:lnTo>
                <a:lnTo>
                  <a:pt x="0" y="0"/>
                </a:lnTo>
                <a:close/>
              </a:path>
            </a:pathLst>
          </a:custGeom>
          <a:blipFill>
            <a:blip r:embed="rId2"/>
            <a:stretch>
              <a:fillRect/>
            </a:stretch>
          </a:blipFill>
        </p:spPr>
        <p:txBody>
          <a:bodyPr/>
          <a:lstStyle/>
          <a:p>
            <a:endParaRPr lang="en-US" sz="1200"/>
          </a:p>
        </p:txBody>
      </p:sp>
      <p:sp>
        <p:nvSpPr>
          <p:cNvPr id="3" name="TextBox 3"/>
          <p:cNvSpPr txBox="1"/>
          <p:nvPr/>
        </p:nvSpPr>
        <p:spPr>
          <a:xfrm>
            <a:off x="446138" y="3020060"/>
            <a:ext cx="4368403" cy="403059"/>
          </a:xfrm>
          <a:prstGeom prst="rect">
            <a:avLst/>
          </a:prstGeom>
        </p:spPr>
        <p:txBody>
          <a:bodyPr lIns="0" tIns="0" rIns="0" bIns="0" rtlCol="0" anchor="t">
            <a:spAutoFit/>
          </a:bodyPr>
          <a:lstStyle/>
          <a:p>
            <a:pPr>
              <a:lnSpc>
                <a:spcPts val="3360"/>
              </a:lnSpc>
            </a:pPr>
            <a:r>
              <a:rPr lang="en-US" sz="2400" b="1" dirty="0">
                <a:solidFill>
                  <a:srgbClr val="183650"/>
                </a:solidFill>
                <a:latin typeface="Montserrat 1 Bold"/>
                <a:ea typeface="Montserrat 1 Bold"/>
                <a:cs typeface="Montserrat 1 Bold"/>
                <a:sym typeface="Montserrat 1 Bold"/>
              </a:rPr>
              <a:t>D&amp;B FINANCIAL STRENGTH</a:t>
            </a:r>
          </a:p>
        </p:txBody>
      </p:sp>
      <p:sp>
        <p:nvSpPr>
          <p:cNvPr id="4" name="Freeform 4"/>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 name="Freeform 5"/>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PROJECT CARGO</a:t>
            </a:r>
          </a:p>
        </p:txBody>
      </p:sp>
      <p:sp>
        <p:nvSpPr>
          <p:cNvPr id="7" name="TextBox 13">
            <a:extLst>
              <a:ext uri="{FF2B5EF4-FFF2-40B4-BE49-F238E27FC236}">
                <a16:creationId xmlns:a16="http://schemas.microsoft.com/office/drawing/2014/main" id="{5781A187-6011-BB74-409E-A1CFC579925D}"/>
              </a:ext>
            </a:extLst>
          </p:cNvPr>
          <p:cNvSpPr txBox="1"/>
          <p:nvPr/>
        </p:nvSpPr>
        <p:spPr>
          <a:xfrm>
            <a:off x="11398527" y="6153150"/>
            <a:ext cx="137858" cy="180370"/>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96</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85800" y="1320333"/>
            <a:ext cx="4524006"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CERTIFICATIONS</a:t>
            </a:r>
          </a:p>
        </p:txBody>
      </p:sp>
      <p:sp>
        <p:nvSpPr>
          <p:cNvPr id="3" name="Freeform 3"/>
          <p:cNvSpPr/>
          <p:nvPr/>
        </p:nvSpPr>
        <p:spPr>
          <a:xfrm>
            <a:off x="668529" y="1997148"/>
            <a:ext cx="10820400" cy="3757317"/>
          </a:xfrm>
          <a:custGeom>
            <a:avLst/>
            <a:gdLst/>
            <a:ahLst/>
            <a:cxnLst/>
            <a:rect l="l" t="t" r="r" b="b"/>
            <a:pathLst>
              <a:path w="16230600" h="5635975">
                <a:moveTo>
                  <a:pt x="0" y="0"/>
                </a:moveTo>
                <a:lnTo>
                  <a:pt x="16230600" y="0"/>
                </a:lnTo>
                <a:lnTo>
                  <a:pt x="16230600" y="5635975"/>
                </a:lnTo>
                <a:lnTo>
                  <a:pt x="0" y="5635975"/>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 name="Freeform 5"/>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TextBox 6"/>
          <p:cNvSpPr txBox="1"/>
          <p:nvPr/>
        </p:nvSpPr>
        <p:spPr>
          <a:xfrm>
            <a:off x="668529" y="2658723"/>
            <a:ext cx="10820400" cy="2298321"/>
          </a:xfrm>
          <a:prstGeom prst="rect">
            <a:avLst/>
          </a:prstGeom>
        </p:spPr>
        <p:txBody>
          <a:bodyPr lIns="0" tIns="0" rIns="0" bIns="0" rtlCol="0" anchor="t">
            <a:spAutoFit/>
          </a:bodyPr>
          <a:lstStyle/>
          <a:p>
            <a:pPr algn="ctr">
              <a:lnSpc>
                <a:spcPts val="9333"/>
              </a:lnSpc>
              <a:spcBef>
                <a:spcPct val="0"/>
              </a:spcBef>
            </a:pPr>
            <a:r>
              <a:rPr lang="en-US" sz="6666" b="1">
                <a:solidFill>
                  <a:srgbClr val="FF3131"/>
                </a:solidFill>
                <a:latin typeface="Montserrat 2 Bold"/>
                <a:ea typeface="Montserrat 2 Bold"/>
                <a:cs typeface="Montserrat 2 Bold"/>
                <a:sym typeface="Montserrat 2 Bold"/>
              </a:rPr>
              <a:t>PASTE HERE YOUR OWN CERTIFICATIONS</a:t>
            </a:r>
          </a:p>
        </p:txBody>
      </p:sp>
      <p:sp>
        <p:nvSpPr>
          <p:cNvPr id="7" name="TextBox 7"/>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PROJECT CARGO</a:t>
            </a:r>
          </a:p>
        </p:txBody>
      </p:sp>
      <p:sp>
        <p:nvSpPr>
          <p:cNvPr id="8" name="TextBox 13">
            <a:extLst>
              <a:ext uri="{FF2B5EF4-FFF2-40B4-BE49-F238E27FC236}">
                <a16:creationId xmlns:a16="http://schemas.microsoft.com/office/drawing/2014/main" id="{48F048F3-8D48-B0D0-6B23-B109D86A313F}"/>
              </a:ext>
            </a:extLst>
          </p:cNvPr>
          <p:cNvSpPr txBox="1"/>
          <p:nvPr/>
        </p:nvSpPr>
        <p:spPr>
          <a:xfrm>
            <a:off x="11398526" y="6153150"/>
            <a:ext cx="137859" cy="180370"/>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97</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1938980"/>
            <a:ext cx="10820400" cy="3873654"/>
            <a:chOff x="0" y="0"/>
            <a:chExt cx="4274726" cy="1530332"/>
          </a:xfrm>
        </p:grpSpPr>
        <p:sp>
          <p:nvSpPr>
            <p:cNvPr id="3" name="Freeform 3"/>
            <p:cNvSpPr/>
            <p:nvPr/>
          </p:nvSpPr>
          <p:spPr>
            <a:xfrm>
              <a:off x="0" y="0"/>
              <a:ext cx="4274726" cy="1530332"/>
            </a:xfrm>
            <a:custGeom>
              <a:avLst/>
              <a:gdLst/>
              <a:ahLst/>
              <a:cxnLst/>
              <a:rect l="l" t="t" r="r" b="b"/>
              <a:pathLst>
                <a:path w="4274726" h="1530332">
                  <a:moveTo>
                    <a:pt x="0" y="0"/>
                  </a:moveTo>
                  <a:lnTo>
                    <a:pt x="4274726" y="0"/>
                  </a:lnTo>
                  <a:lnTo>
                    <a:pt x="4274726" y="1530332"/>
                  </a:lnTo>
                  <a:lnTo>
                    <a:pt x="0" y="1530332"/>
                  </a:lnTo>
                  <a:close/>
                </a:path>
              </a:pathLst>
            </a:custGeom>
            <a:solidFill>
              <a:srgbClr val="FFFFFF"/>
            </a:solidFill>
            <a:ln cap="sq">
              <a:noFill/>
              <a:prstDash val="solid"/>
              <a:miter/>
            </a:ln>
          </p:spPr>
          <p:txBody>
            <a:bodyPr/>
            <a:lstStyle/>
            <a:p>
              <a:endParaRPr lang="en-US" sz="1200"/>
            </a:p>
          </p:txBody>
        </p:sp>
        <p:sp>
          <p:nvSpPr>
            <p:cNvPr id="4" name="TextBox 4"/>
            <p:cNvSpPr txBox="1"/>
            <p:nvPr/>
          </p:nvSpPr>
          <p:spPr>
            <a:xfrm>
              <a:off x="0" y="-28575"/>
              <a:ext cx="4274726" cy="1558907"/>
            </a:xfrm>
            <a:prstGeom prst="rect">
              <a:avLst/>
            </a:prstGeom>
          </p:spPr>
          <p:txBody>
            <a:bodyPr lIns="33867" tIns="33867" rIns="33867" bIns="33867" rtlCol="0" anchor="ctr"/>
            <a:lstStyle/>
            <a:p>
              <a:pPr algn="ctr">
                <a:lnSpc>
                  <a:spcPts val="1261"/>
                </a:lnSpc>
              </a:pPr>
              <a:endParaRPr sz="1200"/>
            </a:p>
          </p:txBody>
        </p:sp>
      </p:grpSp>
      <p:grpSp>
        <p:nvGrpSpPr>
          <p:cNvPr id="5" name="Group 5"/>
          <p:cNvGrpSpPr/>
          <p:nvPr/>
        </p:nvGrpSpPr>
        <p:grpSpPr>
          <a:xfrm>
            <a:off x="1083017" y="2313737"/>
            <a:ext cx="10025967" cy="467899"/>
            <a:chOff x="0" y="0"/>
            <a:chExt cx="20051934" cy="935798"/>
          </a:xfrm>
        </p:grpSpPr>
        <p:sp>
          <p:nvSpPr>
            <p:cNvPr id="6" name="Freeform 6"/>
            <p:cNvSpPr/>
            <p:nvPr/>
          </p:nvSpPr>
          <p:spPr>
            <a:xfrm>
              <a:off x="0" y="254741"/>
              <a:ext cx="2015121" cy="426316"/>
            </a:xfrm>
            <a:custGeom>
              <a:avLst/>
              <a:gdLst/>
              <a:ahLst/>
              <a:cxnLst/>
              <a:rect l="l" t="t" r="r" b="b"/>
              <a:pathLst>
                <a:path w="2015121" h="426316">
                  <a:moveTo>
                    <a:pt x="0" y="0"/>
                  </a:moveTo>
                  <a:lnTo>
                    <a:pt x="2015121" y="0"/>
                  </a:lnTo>
                  <a:lnTo>
                    <a:pt x="2015121" y="426316"/>
                  </a:lnTo>
                  <a:lnTo>
                    <a:pt x="0" y="42631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Freeform 7"/>
            <p:cNvSpPr/>
            <p:nvPr/>
          </p:nvSpPr>
          <p:spPr>
            <a:xfrm>
              <a:off x="10283856" y="232811"/>
              <a:ext cx="2631742" cy="470177"/>
            </a:xfrm>
            <a:custGeom>
              <a:avLst/>
              <a:gdLst/>
              <a:ahLst/>
              <a:cxnLst/>
              <a:rect l="l" t="t" r="r" b="b"/>
              <a:pathLst>
                <a:path w="2631742" h="470177">
                  <a:moveTo>
                    <a:pt x="0" y="0"/>
                  </a:moveTo>
                  <a:lnTo>
                    <a:pt x="2631743" y="0"/>
                  </a:lnTo>
                  <a:lnTo>
                    <a:pt x="2631743" y="470177"/>
                  </a:lnTo>
                  <a:lnTo>
                    <a:pt x="0" y="470177"/>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Freeform 8"/>
            <p:cNvSpPr/>
            <p:nvPr/>
          </p:nvSpPr>
          <p:spPr>
            <a:xfrm>
              <a:off x="8444373" y="0"/>
              <a:ext cx="1120006" cy="935798"/>
            </a:xfrm>
            <a:custGeom>
              <a:avLst/>
              <a:gdLst/>
              <a:ahLst/>
              <a:cxnLst/>
              <a:rect l="l" t="t" r="r" b="b"/>
              <a:pathLst>
                <a:path w="1120006" h="935798">
                  <a:moveTo>
                    <a:pt x="0" y="0"/>
                  </a:moveTo>
                  <a:lnTo>
                    <a:pt x="1120006" y="0"/>
                  </a:lnTo>
                  <a:lnTo>
                    <a:pt x="1120006" y="935798"/>
                  </a:lnTo>
                  <a:lnTo>
                    <a:pt x="0" y="935798"/>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9" name="Freeform 9"/>
            <p:cNvSpPr/>
            <p:nvPr/>
          </p:nvSpPr>
          <p:spPr>
            <a:xfrm>
              <a:off x="6400142" y="173825"/>
              <a:ext cx="1324753" cy="588148"/>
            </a:xfrm>
            <a:custGeom>
              <a:avLst/>
              <a:gdLst/>
              <a:ahLst/>
              <a:cxnLst/>
              <a:rect l="l" t="t" r="r" b="b"/>
              <a:pathLst>
                <a:path w="1324753" h="588148">
                  <a:moveTo>
                    <a:pt x="0" y="0"/>
                  </a:moveTo>
                  <a:lnTo>
                    <a:pt x="1324753" y="0"/>
                  </a:lnTo>
                  <a:lnTo>
                    <a:pt x="1324753" y="588148"/>
                  </a:lnTo>
                  <a:lnTo>
                    <a:pt x="0" y="588148"/>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0" name="Freeform 10"/>
            <p:cNvSpPr/>
            <p:nvPr/>
          </p:nvSpPr>
          <p:spPr>
            <a:xfrm>
              <a:off x="2734599" y="45859"/>
              <a:ext cx="2946066" cy="844080"/>
            </a:xfrm>
            <a:custGeom>
              <a:avLst/>
              <a:gdLst/>
              <a:ahLst/>
              <a:cxnLst/>
              <a:rect l="l" t="t" r="r" b="b"/>
              <a:pathLst>
                <a:path w="2946066" h="844080">
                  <a:moveTo>
                    <a:pt x="0" y="0"/>
                  </a:moveTo>
                  <a:lnTo>
                    <a:pt x="2946066" y="0"/>
                  </a:lnTo>
                  <a:lnTo>
                    <a:pt x="2946066" y="844080"/>
                  </a:lnTo>
                  <a:lnTo>
                    <a:pt x="0" y="844080"/>
                  </a:lnTo>
                  <a:lnTo>
                    <a:pt x="0" y="0"/>
                  </a:lnTo>
                  <a:close/>
                </a:path>
              </a:pathLst>
            </a:custGeom>
            <a:blipFill>
              <a:blip r:embed="rId6"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1" name="Freeform 11"/>
            <p:cNvSpPr/>
            <p:nvPr/>
          </p:nvSpPr>
          <p:spPr>
            <a:xfrm>
              <a:off x="17664402" y="273033"/>
              <a:ext cx="2387532" cy="389731"/>
            </a:xfrm>
            <a:custGeom>
              <a:avLst/>
              <a:gdLst/>
              <a:ahLst/>
              <a:cxnLst/>
              <a:rect l="l" t="t" r="r" b="b"/>
              <a:pathLst>
                <a:path w="2387532" h="389731">
                  <a:moveTo>
                    <a:pt x="0" y="0"/>
                  </a:moveTo>
                  <a:lnTo>
                    <a:pt x="2387532" y="0"/>
                  </a:lnTo>
                  <a:lnTo>
                    <a:pt x="2387532" y="389732"/>
                  </a:lnTo>
                  <a:lnTo>
                    <a:pt x="0" y="389732"/>
                  </a:lnTo>
                  <a:lnTo>
                    <a:pt x="0" y="0"/>
                  </a:lnTo>
                  <a:close/>
                </a:path>
              </a:pathLst>
            </a:custGeom>
            <a:blipFill>
              <a:blip r:embed="rId7"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2" name="Freeform 12"/>
            <p:cNvSpPr/>
            <p:nvPr/>
          </p:nvSpPr>
          <p:spPr>
            <a:xfrm>
              <a:off x="13635077" y="230117"/>
              <a:ext cx="3309848" cy="475564"/>
            </a:xfrm>
            <a:custGeom>
              <a:avLst/>
              <a:gdLst/>
              <a:ahLst/>
              <a:cxnLst/>
              <a:rect l="l" t="t" r="r" b="b"/>
              <a:pathLst>
                <a:path w="3309848" h="475564">
                  <a:moveTo>
                    <a:pt x="0" y="0"/>
                  </a:moveTo>
                  <a:lnTo>
                    <a:pt x="3309848" y="0"/>
                  </a:lnTo>
                  <a:lnTo>
                    <a:pt x="3309848" y="475564"/>
                  </a:lnTo>
                  <a:lnTo>
                    <a:pt x="0" y="475564"/>
                  </a:lnTo>
                  <a:lnTo>
                    <a:pt x="0" y="0"/>
                  </a:lnTo>
                  <a:close/>
                </a:path>
              </a:pathLst>
            </a:custGeom>
            <a:blipFill>
              <a:blip r:embed="rId8"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13" name="Group 13"/>
          <p:cNvGrpSpPr/>
          <p:nvPr/>
        </p:nvGrpSpPr>
        <p:grpSpPr>
          <a:xfrm>
            <a:off x="1083017" y="5073550"/>
            <a:ext cx="10025967" cy="346354"/>
            <a:chOff x="0" y="0"/>
            <a:chExt cx="20051934" cy="692708"/>
          </a:xfrm>
        </p:grpSpPr>
        <p:sp>
          <p:nvSpPr>
            <p:cNvPr id="14" name="Freeform 14"/>
            <p:cNvSpPr/>
            <p:nvPr/>
          </p:nvSpPr>
          <p:spPr>
            <a:xfrm>
              <a:off x="17429962" y="148150"/>
              <a:ext cx="2621972" cy="396409"/>
            </a:xfrm>
            <a:custGeom>
              <a:avLst/>
              <a:gdLst/>
              <a:ahLst/>
              <a:cxnLst/>
              <a:rect l="l" t="t" r="r" b="b"/>
              <a:pathLst>
                <a:path w="2621972" h="396409">
                  <a:moveTo>
                    <a:pt x="0" y="0"/>
                  </a:moveTo>
                  <a:lnTo>
                    <a:pt x="2621972" y="0"/>
                  </a:lnTo>
                  <a:lnTo>
                    <a:pt x="2621972" y="396409"/>
                  </a:lnTo>
                  <a:lnTo>
                    <a:pt x="0" y="396409"/>
                  </a:lnTo>
                  <a:lnTo>
                    <a:pt x="0" y="0"/>
                  </a:lnTo>
                  <a:close/>
                </a:path>
              </a:pathLst>
            </a:custGeom>
            <a:blipFill>
              <a:blip r:embed="rId9"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5" name="Freeform 15"/>
            <p:cNvSpPr/>
            <p:nvPr/>
          </p:nvSpPr>
          <p:spPr>
            <a:xfrm>
              <a:off x="14714118" y="0"/>
              <a:ext cx="2194399" cy="692708"/>
            </a:xfrm>
            <a:custGeom>
              <a:avLst/>
              <a:gdLst/>
              <a:ahLst/>
              <a:cxnLst/>
              <a:rect l="l" t="t" r="r" b="b"/>
              <a:pathLst>
                <a:path w="2194399" h="692708">
                  <a:moveTo>
                    <a:pt x="0" y="0"/>
                  </a:moveTo>
                  <a:lnTo>
                    <a:pt x="2194398" y="0"/>
                  </a:lnTo>
                  <a:lnTo>
                    <a:pt x="2194398" y="692708"/>
                  </a:lnTo>
                  <a:lnTo>
                    <a:pt x="0" y="692708"/>
                  </a:lnTo>
                  <a:lnTo>
                    <a:pt x="0" y="0"/>
                  </a:lnTo>
                  <a:close/>
                </a:path>
              </a:pathLst>
            </a:custGeom>
            <a:blipFill>
              <a:blip r:embed="rId10"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6" name="Freeform 16"/>
            <p:cNvSpPr/>
            <p:nvPr/>
          </p:nvSpPr>
          <p:spPr>
            <a:xfrm>
              <a:off x="12261047" y="123849"/>
              <a:ext cx="1931625" cy="445011"/>
            </a:xfrm>
            <a:custGeom>
              <a:avLst/>
              <a:gdLst/>
              <a:ahLst/>
              <a:cxnLst/>
              <a:rect l="l" t="t" r="r" b="b"/>
              <a:pathLst>
                <a:path w="1931625" h="445011">
                  <a:moveTo>
                    <a:pt x="0" y="0"/>
                  </a:moveTo>
                  <a:lnTo>
                    <a:pt x="1931625" y="0"/>
                  </a:lnTo>
                  <a:lnTo>
                    <a:pt x="1931625" y="445011"/>
                  </a:lnTo>
                  <a:lnTo>
                    <a:pt x="0" y="445011"/>
                  </a:lnTo>
                  <a:lnTo>
                    <a:pt x="0" y="0"/>
                  </a:lnTo>
                  <a:close/>
                </a:path>
              </a:pathLst>
            </a:custGeom>
            <a:blipFill>
              <a:blip r:embed="rId11"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7" name="Freeform 17"/>
            <p:cNvSpPr/>
            <p:nvPr/>
          </p:nvSpPr>
          <p:spPr>
            <a:xfrm>
              <a:off x="9085091" y="82098"/>
              <a:ext cx="2654510" cy="528512"/>
            </a:xfrm>
            <a:custGeom>
              <a:avLst/>
              <a:gdLst/>
              <a:ahLst/>
              <a:cxnLst/>
              <a:rect l="l" t="t" r="r" b="b"/>
              <a:pathLst>
                <a:path w="2654510" h="528512">
                  <a:moveTo>
                    <a:pt x="0" y="0"/>
                  </a:moveTo>
                  <a:lnTo>
                    <a:pt x="2654510" y="0"/>
                  </a:lnTo>
                  <a:lnTo>
                    <a:pt x="2654510" y="528512"/>
                  </a:lnTo>
                  <a:lnTo>
                    <a:pt x="0" y="528512"/>
                  </a:lnTo>
                  <a:lnTo>
                    <a:pt x="0" y="0"/>
                  </a:lnTo>
                  <a:close/>
                </a:path>
              </a:pathLst>
            </a:custGeom>
            <a:blipFill>
              <a:blip r:embed="rId1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8" name="Freeform 18"/>
            <p:cNvSpPr/>
            <p:nvPr/>
          </p:nvSpPr>
          <p:spPr>
            <a:xfrm>
              <a:off x="6062457" y="62723"/>
              <a:ext cx="2501189" cy="567263"/>
            </a:xfrm>
            <a:custGeom>
              <a:avLst/>
              <a:gdLst/>
              <a:ahLst/>
              <a:cxnLst/>
              <a:rect l="l" t="t" r="r" b="b"/>
              <a:pathLst>
                <a:path w="2501189" h="567263">
                  <a:moveTo>
                    <a:pt x="0" y="0"/>
                  </a:moveTo>
                  <a:lnTo>
                    <a:pt x="2501189" y="0"/>
                  </a:lnTo>
                  <a:lnTo>
                    <a:pt x="2501189" y="567263"/>
                  </a:lnTo>
                  <a:lnTo>
                    <a:pt x="0" y="567263"/>
                  </a:lnTo>
                  <a:lnTo>
                    <a:pt x="0" y="0"/>
                  </a:lnTo>
                  <a:close/>
                </a:path>
              </a:pathLst>
            </a:custGeom>
            <a:blipFill>
              <a:blip r:embed="rId1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9" name="Freeform 19"/>
            <p:cNvSpPr/>
            <p:nvPr/>
          </p:nvSpPr>
          <p:spPr>
            <a:xfrm>
              <a:off x="1711267" y="11539"/>
              <a:ext cx="3829744" cy="669630"/>
            </a:xfrm>
            <a:custGeom>
              <a:avLst/>
              <a:gdLst/>
              <a:ahLst/>
              <a:cxnLst/>
              <a:rect l="l" t="t" r="r" b="b"/>
              <a:pathLst>
                <a:path w="3829744" h="669630">
                  <a:moveTo>
                    <a:pt x="0" y="0"/>
                  </a:moveTo>
                  <a:lnTo>
                    <a:pt x="3829744" y="0"/>
                  </a:lnTo>
                  <a:lnTo>
                    <a:pt x="3829744" y="669630"/>
                  </a:lnTo>
                  <a:lnTo>
                    <a:pt x="0" y="669630"/>
                  </a:lnTo>
                  <a:lnTo>
                    <a:pt x="0" y="0"/>
                  </a:lnTo>
                  <a:close/>
                </a:path>
              </a:pathLst>
            </a:custGeom>
            <a:blipFill>
              <a:blip r:embed="rId1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0" name="Freeform 20"/>
            <p:cNvSpPr/>
            <p:nvPr/>
          </p:nvSpPr>
          <p:spPr>
            <a:xfrm>
              <a:off x="0" y="52117"/>
              <a:ext cx="1189822" cy="588474"/>
            </a:xfrm>
            <a:custGeom>
              <a:avLst/>
              <a:gdLst/>
              <a:ahLst/>
              <a:cxnLst/>
              <a:rect l="l" t="t" r="r" b="b"/>
              <a:pathLst>
                <a:path w="1189822" h="588474">
                  <a:moveTo>
                    <a:pt x="0" y="0"/>
                  </a:moveTo>
                  <a:lnTo>
                    <a:pt x="1189822" y="0"/>
                  </a:lnTo>
                  <a:lnTo>
                    <a:pt x="1189822" y="588474"/>
                  </a:lnTo>
                  <a:lnTo>
                    <a:pt x="0" y="588474"/>
                  </a:lnTo>
                  <a:lnTo>
                    <a:pt x="0" y="0"/>
                  </a:lnTo>
                  <a:close/>
                </a:path>
              </a:pathLst>
            </a:custGeom>
            <a:blipFill>
              <a:blip r:embed="rId15"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21" name="Group 21"/>
          <p:cNvGrpSpPr/>
          <p:nvPr/>
        </p:nvGrpSpPr>
        <p:grpSpPr>
          <a:xfrm>
            <a:off x="1083017" y="4335273"/>
            <a:ext cx="10025967" cy="315799"/>
            <a:chOff x="0" y="0"/>
            <a:chExt cx="20051934" cy="631598"/>
          </a:xfrm>
        </p:grpSpPr>
        <p:sp>
          <p:nvSpPr>
            <p:cNvPr id="22" name="Freeform 22"/>
            <p:cNvSpPr/>
            <p:nvPr/>
          </p:nvSpPr>
          <p:spPr>
            <a:xfrm>
              <a:off x="17981639" y="88074"/>
              <a:ext cx="2070294" cy="455450"/>
            </a:xfrm>
            <a:custGeom>
              <a:avLst/>
              <a:gdLst/>
              <a:ahLst/>
              <a:cxnLst/>
              <a:rect l="l" t="t" r="r" b="b"/>
              <a:pathLst>
                <a:path w="2070294" h="455450">
                  <a:moveTo>
                    <a:pt x="0" y="0"/>
                  </a:moveTo>
                  <a:lnTo>
                    <a:pt x="2070295" y="0"/>
                  </a:lnTo>
                  <a:lnTo>
                    <a:pt x="2070295" y="455450"/>
                  </a:lnTo>
                  <a:lnTo>
                    <a:pt x="0" y="455450"/>
                  </a:lnTo>
                  <a:lnTo>
                    <a:pt x="0" y="0"/>
                  </a:lnTo>
                  <a:close/>
                </a:path>
              </a:pathLst>
            </a:custGeom>
            <a:blipFill>
              <a:blip r:embed="rId16"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3" name="Freeform 23"/>
            <p:cNvSpPr/>
            <p:nvPr/>
          </p:nvSpPr>
          <p:spPr>
            <a:xfrm>
              <a:off x="15979380" y="85413"/>
              <a:ext cx="1522925" cy="460772"/>
            </a:xfrm>
            <a:custGeom>
              <a:avLst/>
              <a:gdLst/>
              <a:ahLst/>
              <a:cxnLst/>
              <a:rect l="l" t="t" r="r" b="b"/>
              <a:pathLst>
                <a:path w="1522925" h="460772">
                  <a:moveTo>
                    <a:pt x="0" y="0"/>
                  </a:moveTo>
                  <a:lnTo>
                    <a:pt x="1522925" y="0"/>
                  </a:lnTo>
                  <a:lnTo>
                    <a:pt x="1522925" y="460772"/>
                  </a:lnTo>
                  <a:lnTo>
                    <a:pt x="0" y="460772"/>
                  </a:lnTo>
                  <a:lnTo>
                    <a:pt x="0" y="0"/>
                  </a:lnTo>
                  <a:close/>
                </a:path>
              </a:pathLst>
            </a:custGeom>
            <a:blipFill>
              <a:blip r:embed="rId17"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4" name="Freeform 24"/>
            <p:cNvSpPr/>
            <p:nvPr/>
          </p:nvSpPr>
          <p:spPr>
            <a:xfrm>
              <a:off x="12522920" y="100508"/>
              <a:ext cx="2977126" cy="430582"/>
            </a:xfrm>
            <a:custGeom>
              <a:avLst/>
              <a:gdLst/>
              <a:ahLst/>
              <a:cxnLst/>
              <a:rect l="l" t="t" r="r" b="b"/>
              <a:pathLst>
                <a:path w="2977126" h="430582">
                  <a:moveTo>
                    <a:pt x="0" y="0"/>
                  </a:moveTo>
                  <a:lnTo>
                    <a:pt x="2977126" y="0"/>
                  </a:lnTo>
                  <a:lnTo>
                    <a:pt x="2977126" y="430582"/>
                  </a:lnTo>
                  <a:lnTo>
                    <a:pt x="0" y="430582"/>
                  </a:lnTo>
                  <a:lnTo>
                    <a:pt x="0" y="0"/>
                  </a:lnTo>
                  <a:close/>
                </a:path>
              </a:pathLst>
            </a:custGeom>
            <a:blipFill>
              <a:blip r:embed="rId18"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5" name="Freeform 25"/>
            <p:cNvSpPr/>
            <p:nvPr/>
          </p:nvSpPr>
          <p:spPr>
            <a:xfrm>
              <a:off x="9043028" y="106975"/>
              <a:ext cx="3000558" cy="417648"/>
            </a:xfrm>
            <a:custGeom>
              <a:avLst/>
              <a:gdLst/>
              <a:ahLst/>
              <a:cxnLst/>
              <a:rect l="l" t="t" r="r" b="b"/>
              <a:pathLst>
                <a:path w="3000558" h="417648">
                  <a:moveTo>
                    <a:pt x="0" y="0"/>
                  </a:moveTo>
                  <a:lnTo>
                    <a:pt x="3000558" y="0"/>
                  </a:lnTo>
                  <a:lnTo>
                    <a:pt x="3000558" y="417648"/>
                  </a:lnTo>
                  <a:lnTo>
                    <a:pt x="0" y="417648"/>
                  </a:lnTo>
                  <a:lnTo>
                    <a:pt x="0" y="0"/>
                  </a:lnTo>
                  <a:close/>
                </a:path>
              </a:pathLst>
            </a:custGeom>
            <a:blipFill>
              <a:blip r:embed="rId19"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6" name="Freeform 26"/>
            <p:cNvSpPr/>
            <p:nvPr/>
          </p:nvSpPr>
          <p:spPr>
            <a:xfrm>
              <a:off x="6495244" y="82233"/>
              <a:ext cx="2068449" cy="467132"/>
            </a:xfrm>
            <a:custGeom>
              <a:avLst/>
              <a:gdLst/>
              <a:ahLst/>
              <a:cxnLst/>
              <a:rect l="l" t="t" r="r" b="b"/>
              <a:pathLst>
                <a:path w="2068449" h="467132">
                  <a:moveTo>
                    <a:pt x="0" y="0"/>
                  </a:moveTo>
                  <a:lnTo>
                    <a:pt x="2068449" y="0"/>
                  </a:lnTo>
                  <a:lnTo>
                    <a:pt x="2068449" y="467132"/>
                  </a:lnTo>
                  <a:lnTo>
                    <a:pt x="0" y="467132"/>
                  </a:lnTo>
                  <a:lnTo>
                    <a:pt x="0" y="0"/>
                  </a:lnTo>
                  <a:close/>
                </a:path>
              </a:pathLst>
            </a:custGeom>
            <a:blipFill>
              <a:blip r:embed="rId20"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7" name="Freeform 27"/>
            <p:cNvSpPr/>
            <p:nvPr/>
          </p:nvSpPr>
          <p:spPr>
            <a:xfrm>
              <a:off x="3386976" y="59765"/>
              <a:ext cx="2628934" cy="512068"/>
            </a:xfrm>
            <a:custGeom>
              <a:avLst/>
              <a:gdLst/>
              <a:ahLst/>
              <a:cxnLst/>
              <a:rect l="l" t="t" r="r" b="b"/>
              <a:pathLst>
                <a:path w="2628934" h="512068">
                  <a:moveTo>
                    <a:pt x="0" y="0"/>
                  </a:moveTo>
                  <a:lnTo>
                    <a:pt x="2628934" y="0"/>
                  </a:lnTo>
                  <a:lnTo>
                    <a:pt x="2628934" y="512068"/>
                  </a:lnTo>
                  <a:lnTo>
                    <a:pt x="0" y="512068"/>
                  </a:lnTo>
                  <a:lnTo>
                    <a:pt x="0" y="0"/>
                  </a:lnTo>
                  <a:close/>
                </a:path>
              </a:pathLst>
            </a:custGeom>
            <a:blipFill>
              <a:blip r:embed="rId21"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8" name="Freeform 28"/>
            <p:cNvSpPr/>
            <p:nvPr/>
          </p:nvSpPr>
          <p:spPr>
            <a:xfrm>
              <a:off x="0" y="0"/>
              <a:ext cx="2907642" cy="631598"/>
            </a:xfrm>
            <a:custGeom>
              <a:avLst/>
              <a:gdLst/>
              <a:ahLst/>
              <a:cxnLst/>
              <a:rect l="l" t="t" r="r" b="b"/>
              <a:pathLst>
                <a:path w="2907642" h="631598">
                  <a:moveTo>
                    <a:pt x="0" y="0"/>
                  </a:moveTo>
                  <a:lnTo>
                    <a:pt x="2907642" y="0"/>
                  </a:lnTo>
                  <a:lnTo>
                    <a:pt x="2907642" y="631598"/>
                  </a:lnTo>
                  <a:lnTo>
                    <a:pt x="0" y="631598"/>
                  </a:lnTo>
                  <a:lnTo>
                    <a:pt x="0" y="0"/>
                  </a:lnTo>
                  <a:close/>
                </a:path>
              </a:pathLst>
            </a:custGeom>
            <a:blipFill>
              <a:blip r:embed="rId22"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29" name="Group 29"/>
          <p:cNvGrpSpPr/>
          <p:nvPr/>
        </p:nvGrpSpPr>
        <p:grpSpPr>
          <a:xfrm>
            <a:off x="1083017" y="3204114"/>
            <a:ext cx="10025967" cy="708680"/>
            <a:chOff x="0" y="0"/>
            <a:chExt cx="20051934" cy="1417359"/>
          </a:xfrm>
        </p:grpSpPr>
        <p:sp>
          <p:nvSpPr>
            <p:cNvPr id="30" name="Freeform 30"/>
            <p:cNvSpPr/>
            <p:nvPr/>
          </p:nvSpPr>
          <p:spPr>
            <a:xfrm>
              <a:off x="0" y="494120"/>
              <a:ext cx="2104687" cy="429120"/>
            </a:xfrm>
            <a:custGeom>
              <a:avLst/>
              <a:gdLst/>
              <a:ahLst/>
              <a:cxnLst/>
              <a:rect l="l" t="t" r="r" b="b"/>
              <a:pathLst>
                <a:path w="2104687" h="429120">
                  <a:moveTo>
                    <a:pt x="0" y="0"/>
                  </a:moveTo>
                  <a:lnTo>
                    <a:pt x="2104687" y="0"/>
                  </a:lnTo>
                  <a:lnTo>
                    <a:pt x="2104687" y="429120"/>
                  </a:lnTo>
                  <a:lnTo>
                    <a:pt x="0" y="429120"/>
                  </a:lnTo>
                  <a:lnTo>
                    <a:pt x="0" y="0"/>
                  </a:lnTo>
                  <a:close/>
                </a:path>
              </a:pathLst>
            </a:custGeom>
            <a:blipFill>
              <a:blip r:embed="rId2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1" name="Freeform 31"/>
            <p:cNvSpPr/>
            <p:nvPr/>
          </p:nvSpPr>
          <p:spPr>
            <a:xfrm>
              <a:off x="2591766" y="369762"/>
              <a:ext cx="2824655" cy="677836"/>
            </a:xfrm>
            <a:custGeom>
              <a:avLst/>
              <a:gdLst/>
              <a:ahLst/>
              <a:cxnLst/>
              <a:rect l="l" t="t" r="r" b="b"/>
              <a:pathLst>
                <a:path w="2824655" h="677836">
                  <a:moveTo>
                    <a:pt x="0" y="0"/>
                  </a:moveTo>
                  <a:lnTo>
                    <a:pt x="2824655" y="0"/>
                  </a:lnTo>
                  <a:lnTo>
                    <a:pt x="2824655" y="677836"/>
                  </a:lnTo>
                  <a:lnTo>
                    <a:pt x="0" y="677836"/>
                  </a:lnTo>
                  <a:lnTo>
                    <a:pt x="0" y="0"/>
                  </a:lnTo>
                  <a:close/>
                </a:path>
              </a:pathLst>
            </a:custGeom>
            <a:blipFill>
              <a:blip r:embed="rId2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2" name="Freeform 32"/>
            <p:cNvSpPr/>
            <p:nvPr/>
          </p:nvSpPr>
          <p:spPr>
            <a:xfrm>
              <a:off x="17099237" y="137832"/>
              <a:ext cx="2952697" cy="1141696"/>
            </a:xfrm>
            <a:custGeom>
              <a:avLst/>
              <a:gdLst/>
              <a:ahLst/>
              <a:cxnLst/>
              <a:rect l="l" t="t" r="r" b="b"/>
              <a:pathLst>
                <a:path w="2952697" h="1141696">
                  <a:moveTo>
                    <a:pt x="0" y="0"/>
                  </a:moveTo>
                  <a:lnTo>
                    <a:pt x="2952697" y="0"/>
                  </a:lnTo>
                  <a:lnTo>
                    <a:pt x="2952697" y="1141696"/>
                  </a:lnTo>
                  <a:lnTo>
                    <a:pt x="0" y="1141696"/>
                  </a:lnTo>
                  <a:lnTo>
                    <a:pt x="0" y="0"/>
                  </a:lnTo>
                  <a:close/>
                </a:path>
              </a:pathLst>
            </a:custGeom>
            <a:blipFill>
              <a:blip r:embed="rId25"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3" name="Freeform 33"/>
            <p:cNvSpPr/>
            <p:nvPr/>
          </p:nvSpPr>
          <p:spPr>
            <a:xfrm>
              <a:off x="14787074" y="13710"/>
              <a:ext cx="1825085" cy="1389939"/>
            </a:xfrm>
            <a:custGeom>
              <a:avLst/>
              <a:gdLst/>
              <a:ahLst/>
              <a:cxnLst/>
              <a:rect l="l" t="t" r="r" b="b"/>
              <a:pathLst>
                <a:path w="1825085" h="1389939">
                  <a:moveTo>
                    <a:pt x="0" y="0"/>
                  </a:moveTo>
                  <a:lnTo>
                    <a:pt x="1825085" y="0"/>
                  </a:lnTo>
                  <a:lnTo>
                    <a:pt x="1825085" y="1389939"/>
                  </a:lnTo>
                  <a:lnTo>
                    <a:pt x="0" y="1389939"/>
                  </a:lnTo>
                  <a:lnTo>
                    <a:pt x="0" y="0"/>
                  </a:lnTo>
                  <a:close/>
                </a:path>
              </a:pathLst>
            </a:custGeom>
            <a:blipFill>
              <a:blip r:embed="rId26"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4" name="Freeform 34"/>
            <p:cNvSpPr/>
            <p:nvPr/>
          </p:nvSpPr>
          <p:spPr>
            <a:xfrm>
              <a:off x="12174204" y="51724"/>
              <a:ext cx="2125792" cy="1313912"/>
            </a:xfrm>
            <a:custGeom>
              <a:avLst/>
              <a:gdLst/>
              <a:ahLst/>
              <a:cxnLst/>
              <a:rect l="l" t="t" r="r" b="b"/>
              <a:pathLst>
                <a:path w="2125792" h="1313912">
                  <a:moveTo>
                    <a:pt x="0" y="0"/>
                  </a:moveTo>
                  <a:lnTo>
                    <a:pt x="2125792" y="0"/>
                  </a:lnTo>
                  <a:lnTo>
                    <a:pt x="2125792" y="1313912"/>
                  </a:lnTo>
                  <a:lnTo>
                    <a:pt x="0" y="1313912"/>
                  </a:lnTo>
                  <a:lnTo>
                    <a:pt x="0" y="0"/>
                  </a:lnTo>
                  <a:close/>
                </a:path>
              </a:pathLst>
            </a:custGeom>
            <a:blipFill>
              <a:blip r:embed="rId27"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5" name="Freeform 35"/>
            <p:cNvSpPr/>
            <p:nvPr/>
          </p:nvSpPr>
          <p:spPr>
            <a:xfrm>
              <a:off x="10083612" y="253423"/>
              <a:ext cx="1603514" cy="910512"/>
            </a:xfrm>
            <a:custGeom>
              <a:avLst/>
              <a:gdLst/>
              <a:ahLst/>
              <a:cxnLst/>
              <a:rect l="l" t="t" r="r" b="b"/>
              <a:pathLst>
                <a:path w="1603514" h="910512">
                  <a:moveTo>
                    <a:pt x="0" y="0"/>
                  </a:moveTo>
                  <a:lnTo>
                    <a:pt x="1603514" y="0"/>
                  </a:lnTo>
                  <a:lnTo>
                    <a:pt x="1603514" y="910513"/>
                  </a:lnTo>
                  <a:lnTo>
                    <a:pt x="0" y="910513"/>
                  </a:lnTo>
                  <a:lnTo>
                    <a:pt x="0" y="0"/>
                  </a:lnTo>
                  <a:close/>
                </a:path>
              </a:pathLst>
            </a:custGeom>
            <a:blipFill>
              <a:blip r:embed="rId28"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6" name="Freeform 36"/>
            <p:cNvSpPr/>
            <p:nvPr/>
          </p:nvSpPr>
          <p:spPr>
            <a:xfrm>
              <a:off x="7417488" y="0"/>
              <a:ext cx="2179045" cy="1417359"/>
            </a:xfrm>
            <a:custGeom>
              <a:avLst/>
              <a:gdLst/>
              <a:ahLst/>
              <a:cxnLst/>
              <a:rect l="l" t="t" r="r" b="b"/>
              <a:pathLst>
                <a:path w="2179045" h="1417359">
                  <a:moveTo>
                    <a:pt x="0" y="0"/>
                  </a:moveTo>
                  <a:lnTo>
                    <a:pt x="2179046" y="0"/>
                  </a:lnTo>
                  <a:lnTo>
                    <a:pt x="2179046" y="1417359"/>
                  </a:lnTo>
                  <a:lnTo>
                    <a:pt x="0" y="1417359"/>
                  </a:lnTo>
                  <a:lnTo>
                    <a:pt x="0" y="0"/>
                  </a:lnTo>
                  <a:close/>
                </a:path>
              </a:pathLst>
            </a:custGeom>
            <a:blipFill>
              <a:blip r:embed="rId29"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7" name="Freeform 37"/>
            <p:cNvSpPr/>
            <p:nvPr/>
          </p:nvSpPr>
          <p:spPr>
            <a:xfrm>
              <a:off x="5903499" y="166165"/>
              <a:ext cx="1026911" cy="1085029"/>
            </a:xfrm>
            <a:custGeom>
              <a:avLst/>
              <a:gdLst/>
              <a:ahLst/>
              <a:cxnLst/>
              <a:rect l="l" t="t" r="r" b="b"/>
              <a:pathLst>
                <a:path w="1026911" h="1085029">
                  <a:moveTo>
                    <a:pt x="0" y="0"/>
                  </a:moveTo>
                  <a:lnTo>
                    <a:pt x="1026911" y="0"/>
                  </a:lnTo>
                  <a:lnTo>
                    <a:pt x="1026911" y="1085029"/>
                  </a:lnTo>
                  <a:lnTo>
                    <a:pt x="0" y="1085029"/>
                  </a:lnTo>
                  <a:lnTo>
                    <a:pt x="0" y="0"/>
                  </a:lnTo>
                  <a:close/>
                </a:path>
              </a:pathLst>
            </a:custGeom>
            <a:blipFill>
              <a:blip r:embed="rId30" cstate="print">
                <a:extLst>
                  <a:ext uri="{28A0092B-C50C-407E-A947-70E740481C1C}">
                    <a14:useLocalDpi xmlns:a14="http://schemas.microsoft.com/office/drawing/2010/main"/>
                  </a:ext>
                </a:extLst>
              </a:blip>
              <a:stretch>
                <a:fillRect/>
              </a:stretch>
            </a:blipFill>
          </p:spPr>
          <p:txBody>
            <a:bodyPr/>
            <a:lstStyle/>
            <a:p>
              <a:endParaRPr lang="en-US" sz="1200"/>
            </a:p>
          </p:txBody>
        </p:sp>
      </p:grpSp>
      <p:sp>
        <p:nvSpPr>
          <p:cNvPr id="38" name="TextBox 38"/>
          <p:cNvSpPr txBox="1"/>
          <p:nvPr/>
        </p:nvSpPr>
        <p:spPr>
          <a:xfrm>
            <a:off x="685800" y="1320333"/>
            <a:ext cx="5396548"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OUR GLOBAL SATISFIED CLIENTS </a:t>
            </a:r>
          </a:p>
        </p:txBody>
      </p:sp>
      <p:sp>
        <p:nvSpPr>
          <p:cNvPr id="39" name="Freeform 39"/>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1"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0" name="Freeform 40"/>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3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1" name="TextBox 41"/>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PROJECT CARGO</a:t>
            </a:r>
          </a:p>
        </p:txBody>
      </p:sp>
      <p:sp>
        <p:nvSpPr>
          <p:cNvPr id="42" name="TextBox 13">
            <a:extLst>
              <a:ext uri="{FF2B5EF4-FFF2-40B4-BE49-F238E27FC236}">
                <a16:creationId xmlns:a16="http://schemas.microsoft.com/office/drawing/2014/main" id="{7C0DE200-2D44-409D-3282-100DAC3BDE1E}"/>
              </a:ext>
            </a:extLst>
          </p:cNvPr>
          <p:cNvSpPr txBox="1"/>
          <p:nvPr/>
        </p:nvSpPr>
        <p:spPr>
          <a:xfrm>
            <a:off x="11398526" y="6153150"/>
            <a:ext cx="137859" cy="180370"/>
          </a:xfrm>
          <a:prstGeom prst="rect">
            <a:avLst/>
          </a:prstGeom>
        </p:spPr>
        <p:txBody>
          <a:bodyPr wrap="none" lIns="0" tIns="0" rIns="0" bIns="0" rtlCol="0" anchor="t">
            <a:spAutoFit/>
          </a:bodyPr>
          <a:lstStyle/>
          <a:p>
            <a:pPr algn="ctr">
              <a:lnSpc>
                <a:spcPts val="1493"/>
              </a:lnSpc>
              <a:spcBef>
                <a:spcPct val="0"/>
              </a:spcBef>
            </a:pPr>
            <a:r>
              <a:rPr lang="en-US" sz="1066" dirty="0">
                <a:solidFill>
                  <a:srgbClr val="173650"/>
                </a:solidFill>
                <a:latin typeface="Montserrat 1"/>
                <a:ea typeface="Montserrat 1"/>
                <a:cs typeface="Montserrat 1"/>
                <a:sym typeface="Montserrat 1"/>
              </a:rPr>
              <a:t>98</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21958443" h="14300436">
                <a:moveTo>
                  <a:pt x="0" y="0"/>
                </a:moveTo>
                <a:lnTo>
                  <a:pt x="21958444" y="0"/>
                </a:lnTo>
                <a:lnTo>
                  <a:pt x="21958444" y="14300436"/>
                </a:lnTo>
                <a:lnTo>
                  <a:pt x="0" y="14300436"/>
                </a:lnTo>
                <a:lnTo>
                  <a:pt x="0" y="0"/>
                </a:lnTo>
                <a:close/>
              </a:path>
            </a:pathLst>
          </a:custGeom>
          <a:blipFill>
            <a:blip r:embed="rId2"/>
            <a:stretch>
              <a:fillRect/>
            </a:stretch>
          </a:blipFill>
        </p:spPr>
        <p:txBody>
          <a:bodyPr/>
          <a:lstStyle/>
          <a:p>
            <a:endParaRPr lang="en-US" sz="1200" dirty="0"/>
          </a:p>
        </p:txBody>
      </p:sp>
      <p:grpSp>
        <p:nvGrpSpPr>
          <p:cNvPr id="3" name="Group 3"/>
          <p:cNvGrpSpPr>
            <a:grpSpLocks noGrp="1" noUngrp="1" noRot="1" noChangeAspect="1" noMove="1" noResize="1"/>
          </p:cNvGrpSpPr>
          <p:nvPr/>
        </p:nvGrpSpPr>
        <p:grpSpPr>
          <a:xfrm>
            <a:off x="1" y="0"/>
            <a:ext cx="12192000" cy="6874128"/>
            <a:chOff x="-4903850" y="1797507"/>
            <a:chExt cx="20320000" cy="11430000"/>
          </a:xfrm>
        </p:grpSpPr>
        <p:sp>
          <p:nvSpPr>
            <p:cNvPr id="4" name="Freeform 4"/>
            <p:cNvSpPr>
              <a:spLocks noGrp="1" noRot="1" noMove="1" noResize="1" noEditPoints="1" noAdjustHandles="1" noChangeArrowheads="1" noChangeShapeType="1"/>
            </p:cNvSpPr>
            <p:nvPr/>
          </p:nvSpPr>
          <p:spPr>
            <a:xfrm>
              <a:off x="-4903850" y="1797507"/>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57647"/>
              </a:srgbClr>
            </a:solidFill>
          </p:spPr>
          <p:txBody>
            <a:bodyPr/>
            <a:lstStyle/>
            <a:p>
              <a:endParaRPr lang="en-US" sz="1200" dirty="0"/>
            </a:p>
          </p:txBody>
        </p:sp>
      </p:grpSp>
      <p:sp>
        <p:nvSpPr>
          <p:cNvPr id="5" name="Freeform 5"/>
          <p:cNvSpPr>
            <a:spLocks noGrp="1" noRot="1" noMove="1" noResize="1" noEditPoints="1" noAdjustHandles="1" noChangeArrowheads="1" noChangeShapeType="1"/>
          </p:cNvSpPr>
          <p:nvPr/>
        </p:nvSpPr>
        <p:spPr>
          <a:xfrm>
            <a:off x="4378912" y="3137095"/>
            <a:ext cx="3434177" cy="583810"/>
          </a:xfrm>
          <a:custGeom>
            <a:avLst/>
            <a:gdLst/>
            <a:ahLst/>
            <a:cxnLst/>
            <a:rect l="l" t="t" r="r" b="b"/>
            <a:pathLst>
              <a:path w="5151266" h="875715">
                <a:moveTo>
                  <a:pt x="0" y="0"/>
                </a:moveTo>
                <a:lnTo>
                  <a:pt x="5151266" y="0"/>
                </a:lnTo>
                <a:lnTo>
                  <a:pt x="5151266" y="875716"/>
                </a:lnTo>
                <a:lnTo>
                  <a:pt x="0" y="87571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6" name="Group 6"/>
          <p:cNvGrpSpPr/>
          <p:nvPr/>
        </p:nvGrpSpPr>
        <p:grpSpPr>
          <a:xfrm>
            <a:off x="5231490" y="5989323"/>
            <a:ext cx="1729021" cy="365755"/>
            <a:chOff x="0" y="0"/>
            <a:chExt cx="3458042" cy="731509"/>
          </a:xfrm>
        </p:grpSpPr>
        <p:sp>
          <p:nvSpPr>
            <p:cNvPr id="7" name="Freeform 7"/>
            <p:cNvSpPr/>
            <p:nvPr/>
          </p:nvSpPr>
          <p:spPr>
            <a:xfrm>
              <a:off x="0" y="0"/>
              <a:ext cx="832311" cy="731509"/>
            </a:xfrm>
            <a:custGeom>
              <a:avLst/>
              <a:gdLst/>
              <a:ahLst/>
              <a:cxnLst/>
              <a:rect l="l" t="t" r="r" b="b"/>
              <a:pathLst>
                <a:path w="832311" h="731509">
                  <a:moveTo>
                    <a:pt x="0" y="0"/>
                  </a:moveTo>
                  <a:lnTo>
                    <a:pt x="832311" y="0"/>
                  </a:lnTo>
                  <a:lnTo>
                    <a:pt x="832311" y="731509"/>
                  </a:lnTo>
                  <a:lnTo>
                    <a:pt x="0" y="731509"/>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862146" y="141740"/>
              <a:ext cx="2595896" cy="303672"/>
            </a:xfrm>
            <a:prstGeom prst="rect">
              <a:avLst/>
            </a:prstGeom>
          </p:spPr>
          <p:txBody>
            <a:bodyPr lIns="0" tIns="0" rIns="0" bIns="0" rtlCol="0" anchor="t">
              <a:spAutoFit/>
            </a:bodyPr>
            <a:lstStyle/>
            <a:p>
              <a:pPr>
                <a:lnSpc>
                  <a:spcPts val="1273"/>
                </a:lnSpc>
              </a:pPr>
              <a:r>
                <a:rPr lang="en-US" sz="909" b="1">
                  <a:solidFill>
                    <a:srgbClr val="FFFFFF"/>
                  </a:solidFill>
                  <a:latin typeface="Trebuchet MS Bold"/>
                  <a:ea typeface="Trebuchet MS Bold"/>
                  <a:cs typeface="Trebuchet MS Bold"/>
                  <a:sym typeface="Trebuchet MS Bold"/>
                  <a:hlinkClick r:id="rId5" tooltip="http://www.frachtgroup.com/"/>
                </a:rPr>
                <a:t>www.frachtgroup.com</a:t>
              </a:r>
            </a:p>
          </p:txBody>
        </p:sp>
      </p:grpSp>
      <p:sp>
        <p:nvSpPr>
          <p:cNvPr id="9" name="TextBox 9"/>
          <p:cNvSpPr txBox="1"/>
          <p:nvPr/>
        </p:nvSpPr>
        <p:spPr>
          <a:xfrm>
            <a:off x="2158691" y="5470741"/>
            <a:ext cx="7874619" cy="346249"/>
          </a:xfrm>
          <a:prstGeom prst="rect">
            <a:avLst/>
          </a:prstGeom>
        </p:spPr>
        <p:txBody>
          <a:bodyPr lIns="0" tIns="0" rIns="0" bIns="0" rtlCol="0" anchor="t">
            <a:spAutoFit/>
          </a:bodyPr>
          <a:lstStyle/>
          <a:p>
            <a:pPr algn="ctr">
              <a:lnSpc>
                <a:spcPts val="2688"/>
              </a:lnSpc>
            </a:pPr>
            <a:r>
              <a:rPr lang="en-US" sz="2400" b="1">
                <a:solidFill>
                  <a:srgbClr val="FFFFFF"/>
                </a:solidFill>
                <a:latin typeface="Montserrat 1 Bold"/>
                <a:ea typeface="Montserrat 1 Bold"/>
                <a:cs typeface="Montserrat 1 Bold"/>
                <a:sym typeface="Montserrat 1 Bold"/>
              </a:rPr>
              <a:t>WHAT SOLUTIONS CAN WE PROVIDE FOR YOU?</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059"/>
            <a:ext cx="12192000" cy="6854941"/>
          </a:xfrm>
          <a:custGeom>
            <a:avLst/>
            <a:gdLst/>
            <a:ahLst/>
            <a:cxnLst/>
            <a:rect l="l" t="t" r="r" b="b"/>
            <a:pathLst>
              <a:path w="18288000" h="10252915">
                <a:moveTo>
                  <a:pt x="0" y="0"/>
                </a:moveTo>
                <a:lnTo>
                  <a:pt x="18288000" y="0"/>
                </a:lnTo>
                <a:lnTo>
                  <a:pt x="18288000" y="10252915"/>
                </a:lnTo>
                <a:lnTo>
                  <a:pt x="0" y="10252915"/>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ChangeAspect="1" noMove="1" noResize="1"/>
          </p:cNvGrpSpPr>
          <p:nvPr/>
        </p:nvGrpSpPr>
        <p:grpSpPr>
          <a:xfrm>
            <a:off x="0" y="-3060"/>
            <a:ext cx="12191999" cy="6861060"/>
            <a:chOff x="0" y="98322"/>
            <a:chExt cx="20320000" cy="11430000"/>
          </a:xfrm>
        </p:grpSpPr>
        <p:sp>
          <p:nvSpPr>
            <p:cNvPr id="4" name="Freeform 4"/>
            <p:cNvSpPr>
              <a:spLocks noGrp="1" noRot="1" noMove="1" noResize="1" noEditPoints="1" noAdjustHandles="1" noChangeArrowheads="1" noChangeShapeType="1"/>
            </p:cNvSpPr>
            <p:nvPr/>
          </p:nvSpPr>
          <p:spPr>
            <a:xfrm>
              <a:off x="0" y="98322"/>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grpSp>
      <p:sp>
        <p:nvSpPr>
          <p:cNvPr id="5" name="Freeform 5"/>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685800" y="5445993"/>
            <a:ext cx="7037190" cy="859210"/>
          </a:xfrm>
          <a:prstGeom prst="rect">
            <a:avLst/>
          </a:prstGeom>
        </p:spPr>
        <p:txBody>
          <a:bodyPr lIns="0" tIns="0" rIns="0" bIns="0" rtlCol="0" anchor="t">
            <a:spAutoFit/>
          </a:bodyPr>
          <a:lstStyle/>
          <a:p>
            <a:pPr>
              <a:lnSpc>
                <a:spcPts val="6744"/>
              </a:lnSpc>
            </a:pPr>
            <a:r>
              <a:rPr lang="en-US" sz="6000" b="1">
                <a:solidFill>
                  <a:srgbClr val="FFFFFF"/>
                </a:solidFill>
                <a:latin typeface="Montserrat 2 Bold"/>
                <a:ea typeface="Montserrat 2 Bold"/>
                <a:cs typeface="Montserrat 2 Bold"/>
                <a:sym typeface="Montserrat 2 Bold"/>
              </a:rPr>
              <a:t>RAIL FREIGHT </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52915">
                <a:moveTo>
                  <a:pt x="0" y="0"/>
                </a:moveTo>
                <a:lnTo>
                  <a:pt x="18288000" y="0"/>
                </a:lnTo>
                <a:lnTo>
                  <a:pt x="18288000" y="10252915"/>
                </a:lnTo>
                <a:lnTo>
                  <a:pt x="0" y="10252915"/>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ChangeAspect="1" noMove="1" noResize="1"/>
          </p:cNvGrpSpPr>
          <p:nvPr/>
        </p:nvGrpSpPr>
        <p:grpSpPr>
          <a:xfrm>
            <a:off x="0" y="-1"/>
            <a:ext cx="12191999" cy="6858001"/>
            <a:chOff x="0" y="0"/>
            <a:chExt cx="20320000" cy="11430000"/>
          </a:xfrm>
        </p:grpSpPr>
        <p:sp>
          <p:nvSpPr>
            <p:cNvPr id="4" name="Freeform 4"/>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grpSp>
      <p:sp>
        <p:nvSpPr>
          <p:cNvPr id="5" name="TextBox 5"/>
          <p:cNvSpPr txBox="1">
            <a:spLocks noGrp="1" noRot="1" noMove="1" noResize="1" noEditPoints="1" noAdjustHandles="1" noChangeArrowheads="1" noChangeShapeType="1"/>
          </p:cNvSpPr>
          <p:nvPr/>
        </p:nvSpPr>
        <p:spPr>
          <a:xfrm>
            <a:off x="685800" y="5831536"/>
            <a:ext cx="7037190" cy="346249"/>
          </a:xfrm>
          <a:prstGeom prst="rect">
            <a:avLst/>
          </a:prstGeom>
        </p:spPr>
        <p:txBody>
          <a:bodyPr lIns="0" tIns="0" rIns="0" bIns="0" rtlCol="0" anchor="t">
            <a:spAutoFit/>
          </a:bodyPr>
          <a:lstStyle/>
          <a:p>
            <a:pPr>
              <a:lnSpc>
                <a:spcPts val="2697"/>
              </a:lnSpc>
            </a:pPr>
            <a:r>
              <a:rPr lang="en-US" sz="2400" b="1">
                <a:solidFill>
                  <a:srgbClr val="FFFFFF"/>
                </a:solidFill>
                <a:latin typeface="Montserrat 2 Bold"/>
                <a:ea typeface="Montserrat 2 Bold"/>
                <a:cs typeface="Montserrat 2 Bold"/>
                <a:sym typeface="Montserrat 2 Bold"/>
              </a:rPr>
              <a:t>RAIL FREIGHT </a:t>
            </a:r>
          </a:p>
        </p:txBody>
      </p:sp>
      <p:sp>
        <p:nvSpPr>
          <p:cNvPr id="6" name="Freeform 6"/>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614" y="-9832"/>
            <a:ext cx="4462137" cy="6877664"/>
          </a:xfrm>
          <a:custGeom>
            <a:avLst/>
            <a:gdLst/>
            <a:ahLst/>
            <a:cxnLst/>
            <a:rect l="l" t="t" r="r" b="b"/>
            <a:pathLst>
              <a:path w="6693205" h="10287000">
                <a:moveTo>
                  <a:pt x="0" y="0"/>
                </a:moveTo>
                <a:lnTo>
                  <a:pt x="6693205" y="0"/>
                </a:lnTo>
                <a:lnTo>
                  <a:pt x="6693205"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17059" y="1"/>
            <a:ext cx="4469363" cy="6877664"/>
            <a:chOff x="0" y="0"/>
            <a:chExt cx="1765674" cy="1925627"/>
          </a:xfrm>
        </p:grpSpPr>
        <p:sp>
          <p:nvSpPr>
            <p:cNvPr id="4" name="Freeform 4"/>
            <p:cNvSpPr>
              <a:spLocks noGrp="1" noRot="1" noMove="1" noResize="1" noEditPoints="1" noAdjustHandles="1" noChangeArrowheads="1" noChangeShapeType="1"/>
            </p:cNvSpPr>
            <p:nvPr/>
          </p:nvSpPr>
          <p:spPr>
            <a:xfrm>
              <a:off x="0" y="0"/>
              <a:ext cx="1765674" cy="1925627"/>
            </a:xfrm>
            <a:custGeom>
              <a:avLst/>
              <a:gdLst/>
              <a:ahLst/>
              <a:cxnLst/>
              <a:rect l="l" t="t" r="r" b="b"/>
              <a:pathLst>
                <a:path w="1765674" h="1925627">
                  <a:moveTo>
                    <a:pt x="0" y="0"/>
                  </a:moveTo>
                  <a:lnTo>
                    <a:pt x="1765674" y="0"/>
                  </a:lnTo>
                  <a:lnTo>
                    <a:pt x="1765674" y="1925627"/>
                  </a:lnTo>
                  <a:lnTo>
                    <a:pt x="0" y="192562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38100"/>
              <a:ext cx="1765674" cy="1963727"/>
            </a:xfrm>
            <a:prstGeom prst="rect">
              <a:avLst/>
            </a:prstGeom>
          </p:spPr>
          <p:txBody>
            <a:bodyPr lIns="33867" tIns="33867" rIns="33867" bIns="33867" rtlCol="0" anchor="ctr"/>
            <a:lstStyle/>
            <a:p>
              <a:pPr algn="ctr">
                <a:lnSpc>
                  <a:spcPts val="1400"/>
                </a:lnSpc>
              </a:pPr>
              <a:endParaRPr sz="1200"/>
            </a:p>
          </p:txBody>
        </p:sp>
      </p:grpSp>
      <p:sp>
        <p:nvSpPr>
          <p:cNvPr id="6" name="TextBox 6"/>
          <p:cNvSpPr txBox="1"/>
          <p:nvPr/>
        </p:nvSpPr>
        <p:spPr>
          <a:xfrm>
            <a:off x="11371854" y="6153150"/>
            <a:ext cx="216406"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3F4F5"/>
                </a:solidFill>
                <a:latin typeface="Montserrat 1"/>
                <a:ea typeface="Montserrat 1"/>
                <a:cs typeface="Montserrat 1"/>
                <a:sym typeface="Montserrat 1"/>
              </a:rPr>
              <a:t>102</a:t>
            </a:r>
          </a:p>
        </p:txBody>
      </p:sp>
      <p:sp>
        <p:nvSpPr>
          <p:cNvPr id="7" name="TextBox 7"/>
          <p:cNvSpPr txBox="1"/>
          <p:nvPr/>
        </p:nvSpPr>
        <p:spPr>
          <a:xfrm>
            <a:off x="5030626" y="1850918"/>
            <a:ext cx="6317744" cy="213264"/>
          </a:xfrm>
          <a:prstGeom prst="rect">
            <a:avLst/>
          </a:prstGeom>
        </p:spPr>
        <p:txBody>
          <a:bodyPr lIns="0" tIns="0" rIns="0" bIns="0" rtlCol="0" anchor="t">
            <a:spAutoFit/>
          </a:bodyPr>
          <a:lstStyle/>
          <a:p>
            <a:pPr>
              <a:lnSpc>
                <a:spcPts val="1773"/>
              </a:lnSpc>
              <a:spcBef>
                <a:spcPct val="0"/>
              </a:spcBef>
            </a:pPr>
            <a:r>
              <a:rPr lang="en-US" sz="1266" b="1" dirty="0">
                <a:solidFill>
                  <a:srgbClr val="5BC2E7"/>
                </a:solidFill>
                <a:latin typeface="Montserrat 1 Bold"/>
                <a:ea typeface="Montserrat 1 Bold"/>
                <a:cs typeface="Montserrat 1 Bold"/>
                <a:sym typeface="Montserrat 1 Bold"/>
              </a:rPr>
              <a:t>How </a:t>
            </a:r>
            <a:r>
              <a:rPr lang="en-US" sz="1266" b="1" dirty="0" err="1">
                <a:solidFill>
                  <a:srgbClr val="5BC2E7"/>
                </a:solidFill>
                <a:latin typeface="Montserrat 1 Bold"/>
                <a:ea typeface="Montserrat 1 Bold"/>
                <a:cs typeface="Montserrat 1 Bold"/>
                <a:sym typeface="Montserrat 1 Bold"/>
              </a:rPr>
              <a:t>railfreight</a:t>
            </a:r>
            <a:r>
              <a:rPr lang="en-US" sz="1266" b="1" dirty="0">
                <a:solidFill>
                  <a:srgbClr val="5BC2E7"/>
                </a:solidFill>
                <a:latin typeface="Montserrat 1 Bold"/>
                <a:ea typeface="Montserrat 1 Bold"/>
                <a:cs typeface="Montserrat 1 Bold"/>
                <a:sym typeface="Montserrat 1 Bold"/>
              </a:rPr>
              <a:t> originally was like</a:t>
            </a:r>
          </a:p>
        </p:txBody>
      </p:sp>
      <p:sp>
        <p:nvSpPr>
          <p:cNvPr id="8" name="TextBox 8"/>
          <p:cNvSpPr txBox="1"/>
          <p:nvPr/>
        </p:nvSpPr>
        <p:spPr>
          <a:xfrm>
            <a:off x="5030626" y="3026827"/>
            <a:ext cx="5643473" cy="166712"/>
          </a:xfrm>
          <a:prstGeom prst="rect">
            <a:avLst/>
          </a:prstGeom>
        </p:spPr>
        <p:txBody>
          <a:bodyPr lIns="0" tIns="0" rIns="0" bIns="0" rtlCol="0" anchor="t">
            <a:spAutoFit/>
          </a:bodyPr>
          <a:lstStyle/>
          <a:p>
            <a:pPr>
              <a:lnSpc>
                <a:spcPts val="1322"/>
              </a:lnSpc>
            </a:pPr>
            <a:r>
              <a:rPr lang="en-US" sz="1066" dirty="0">
                <a:solidFill>
                  <a:srgbClr val="183650"/>
                </a:solidFill>
                <a:latin typeface="Trebuchet MS"/>
                <a:ea typeface="Trebuchet MS"/>
                <a:cs typeface="Trebuchet MS"/>
                <a:sym typeface="Trebuchet MS"/>
              </a:rPr>
              <a:t>Originally, state </a:t>
            </a:r>
            <a:r>
              <a:rPr lang="en-US" sz="1130" dirty="0">
                <a:solidFill>
                  <a:srgbClr val="183650"/>
                </a:solidFill>
                <a:latin typeface="Trebuchet MS"/>
                <a:ea typeface="Trebuchet MS"/>
                <a:cs typeface="Trebuchet MS"/>
                <a:sym typeface="Trebuchet MS"/>
              </a:rPr>
              <a:t>railways</a:t>
            </a:r>
            <a:r>
              <a:rPr lang="en-US" sz="1066" dirty="0">
                <a:solidFill>
                  <a:srgbClr val="183650"/>
                </a:solidFill>
                <a:latin typeface="Trebuchet MS"/>
                <a:ea typeface="Trebuchet MS"/>
                <a:cs typeface="Trebuchet MS"/>
                <a:sym typeface="Trebuchet MS"/>
              </a:rPr>
              <a:t> were solid, strategical partners, who offered and performed.</a:t>
            </a:r>
          </a:p>
        </p:txBody>
      </p:sp>
      <p:sp>
        <p:nvSpPr>
          <p:cNvPr id="9" name="TextBox 9"/>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RAIL FREIGHT - EUROPE</a:t>
            </a:r>
          </a:p>
        </p:txBody>
      </p:sp>
      <p:sp>
        <p:nvSpPr>
          <p:cNvPr id="10" name="Freeform 10"/>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1" name="Group 11"/>
          <p:cNvGrpSpPr>
            <a:grpSpLocks noGrp="1" noUngrp="1" noRot="1" noMove="1" noResize="1"/>
          </p:cNvGrpSpPr>
          <p:nvPr/>
        </p:nvGrpSpPr>
        <p:grpSpPr>
          <a:xfrm>
            <a:off x="5030627" y="3454056"/>
            <a:ext cx="1993079" cy="395692"/>
            <a:chOff x="0" y="0"/>
            <a:chExt cx="787389" cy="156323"/>
          </a:xfrm>
        </p:grpSpPr>
        <p:sp>
          <p:nvSpPr>
            <p:cNvPr id="12" name="Freeform 12"/>
            <p:cNvSpPr>
              <a:spLocks noGrp="1" noRot="1" noMove="1" noResize="1" noEditPoints="1" noAdjustHandles="1" noChangeArrowheads="1" noChangeShapeType="1"/>
            </p:cNvSpPr>
            <p:nvPr/>
          </p:nvSpPr>
          <p:spPr>
            <a:xfrm>
              <a:off x="0" y="0"/>
              <a:ext cx="787389" cy="156323"/>
            </a:xfrm>
            <a:custGeom>
              <a:avLst/>
              <a:gdLst/>
              <a:ahLst/>
              <a:cxnLst/>
              <a:rect l="l" t="t" r="r" b="b"/>
              <a:pathLst>
                <a:path w="787389" h="156323">
                  <a:moveTo>
                    <a:pt x="0" y="0"/>
                  </a:moveTo>
                  <a:lnTo>
                    <a:pt x="787389" y="0"/>
                  </a:lnTo>
                  <a:lnTo>
                    <a:pt x="787389" y="156323"/>
                  </a:lnTo>
                  <a:lnTo>
                    <a:pt x="0" y="156323"/>
                  </a:lnTo>
                  <a:close/>
                </a:path>
              </a:pathLst>
            </a:custGeom>
            <a:solidFill>
              <a:srgbClr val="183650"/>
            </a:solidFill>
            <a:ln cap="sq">
              <a:noFill/>
              <a:prstDash val="solid"/>
              <a:miter/>
            </a:ln>
          </p:spPr>
          <p:txBody>
            <a:bodyPr/>
            <a:lstStyle/>
            <a:p>
              <a:endParaRPr lang="en-US" sz="1200"/>
            </a:p>
          </p:txBody>
        </p:sp>
        <p:sp>
          <p:nvSpPr>
            <p:cNvPr id="13" name="TextBox 13"/>
            <p:cNvSpPr txBox="1">
              <a:spLocks noGrp="1" noRot="1" noMove="1" noResize="1" noEditPoints="1" noAdjustHandles="1" noChangeArrowheads="1" noChangeShapeType="1"/>
            </p:cNvSpPr>
            <p:nvPr/>
          </p:nvSpPr>
          <p:spPr>
            <a:xfrm>
              <a:off x="0" y="-28575"/>
              <a:ext cx="787389" cy="184898"/>
            </a:xfrm>
            <a:prstGeom prst="rect">
              <a:avLst/>
            </a:prstGeom>
          </p:spPr>
          <p:txBody>
            <a:bodyPr lIns="33867" tIns="33867" rIns="33867" bIns="33867" rtlCol="0" anchor="ctr"/>
            <a:lstStyle/>
            <a:p>
              <a:pPr algn="ctr">
                <a:lnSpc>
                  <a:spcPts val="1261"/>
                </a:lnSpc>
              </a:pPr>
              <a:endParaRPr sz="1200"/>
            </a:p>
          </p:txBody>
        </p:sp>
      </p:grpSp>
      <p:sp>
        <p:nvSpPr>
          <p:cNvPr id="14" name="TextBox 14"/>
          <p:cNvSpPr txBox="1"/>
          <p:nvPr/>
        </p:nvSpPr>
        <p:spPr>
          <a:xfrm>
            <a:off x="5132422" y="3557499"/>
            <a:ext cx="1789489" cy="179536"/>
          </a:xfrm>
          <a:prstGeom prst="rect">
            <a:avLst/>
          </a:prstGeom>
        </p:spPr>
        <p:txBody>
          <a:bodyPr lIns="0" tIns="0" rIns="0" bIns="0" rtlCol="0" anchor="t">
            <a:spAutoFit/>
          </a:bodyPr>
          <a:lstStyle/>
          <a:p>
            <a:pPr algn="ctr">
              <a:lnSpc>
                <a:spcPts val="1413"/>
              </a:lnSpc>
            </a:pPr>
            <a:r>
              <a:rPr lang="en-US" sz="1333" b="1" spc="8">
                <a:solidFill>
                  <a:srgbClr val="FFFFFF"/>
                </a:solidFill>
                <a:latin typeface="Trebuchet MS Bold"/>
                <a:ea typeface="Trebuchet MS Bold"/>
                <a:cs typeface="Trebuchet MS Bold"/>
                <a:sym typeface="Trebuchet MS Bold"/>
              </a:rPr>
              <a:t>SINGLE WAGONS</a:t>
            </a:r>
          </a:p>
        </p:txBody>
      </p:sp>
      <p:grpSp>
        <p:nvGrpSpPr>
          <p:cNvPr id="15" name="Group 15"/>
          <p:cNvGrpSpPr>
            <a:grpSpLocks noGrp="1" noUngrp="1" noRot="1" noMove="1" noResize="1"/>
          </p:cNvGrpSpPr>
          <p:nvPr/>
        </p:nvGrpSpPr>
        <p:grpSpPr>
          <a:xfrm>
            <a:off x="9259125" y="3454056"/>
            <a:ext cx="1993079" cy="395692"/>
            <a:chOff x="0" y="0"/>
            <a:chExt cx="787389" cy="156323"/>
          </a:xfrm>
        </p:grpSpPr>
        <p:sp>
          <p:nvSpPr>
            <p:cNvPr id="16" name="Freeform 16"/>
            <p:cNvSpPr>
              <a:spLocks noGrp="1" noRot="1" noMove="1" noResize="1" noEditPoints="1" noAdjustHandles="1" noChangeArrowheads="1" noChangeShapeType="1"/>
            </p:cNvSpPr>
            <p:nvPr/>
          </p:nvSpPr>
          <p:spPr>
            <a:xfrm>
              <a:off x="0" y="0"/>
              <a:ext cx="787389" cy="156323"/>
            </a:xfrm>
            <a:custGeom>
              <a:avLst/>
              <a:gdLst/>
              <a:ahLst/>
              <a:cxnLst/>
              <a:rect l="l" t="t" r="r" b="b"/>
              <a:pathLst>
                <a:path w="787389" h="156323">
                  <a:moveTo>
                    <a:pt x="0" y="0"/>
                  </a:moveTo>
                  <a:lnTo>
                    <a:pt x="787389" y="0"/>
                  </a:lnTo>
                  <a:lnTo>
                    <a:pt x="787389" y="156323"/>
                  </a:lnTo>
                  <a:lnTo>
                    <a:pt x="0" y="156323"/>
                  </a:lnTo>
                  <a:close/>
                </a:path>
              </a:pathLst>
            </a:custGeom>
            <a:solidFill>
              <a:srgbClr val="183650"/>
            </a:solidFill>
            <a:ln cap="sq">
              <a:noFill/>
              <a:prstDash val="solid"/>
              <a:miter/>
            </a:ln>
          </p:spPr>
          <p:txBody>
            <a:bodyPr/>
            <a:lstStyle/>
            <a:p>
              <a:endParaRPr lang="en-US" sz="1200"/>
            </a:p>
          </p:txBody>
        </p:sp>
        <p:sp>
          <p:nvSpPr>
            <p:cNvPr id="17" name="TextBox 17"/>
            <p:cNvSpPr txBox="1">
              <a:spLocks noGrp="1" noRot="1" noMove="1" noResize="1" noEditPoints="1" noAdjustHandles="1" noChangeArrowheads="1" noChangeShapeType="1"/>
            </p:cNvSpPr>
            <p:nvPr/>
          </p:nvSpPr>
          <p:spPr>
            <a:xfrm>
              <a:off x="0" y="-28575"/>
              <a:ext cx="787389" cy="184898"/>
            </a:xfrm>
            <a:prstGeom prst="rect">
              <a:avLst/>
            </a:prstGeom>
          </p:spPr>
          <p:txBody>
            <a:bodyPr lIns="33867" tIns="33867" rIns="33867" bIns="33867" rtlCol="0" anchor="ctr"/>
            <a:lstStyle/>
            <a:p>
              <a:pPr algn="ctr">
                <a:lnSpc>
                  <a:spcPts val="1261"/>
                </a:lnSpc>
              </a:pPr>
              <a:endParaRPr sz="1200"/>
            </a:p>
          </p:txBody>
        </p:sp>
      </p:grpSp>
      <p:grpSp>
        <p:nvGrpSpPr>
          <p:cNvPr id="18" name="Group 18"/>
          <p:cNvGrpSpPr>
            <a:grpSpLocks noGrp="1" noUngrp="1" noRot="1" noMove="1" noResize="1"/>
          </p:cNvGrpSpPr>
          <p:nvPr/>
        </p:nvGrpSpPr>
        <p:grpSpPr>
          <a:xfrm>
            <a:off x="7144875" y="3454056"/>
            <a:ext cx="1993079" cy="395692"/>
            <a:chOff x="0" y="0"/>
            <a:chExt cx="787389" cy="156323"/>
          </a:xfrm>
        </p:grpSpPr>
        <p:sp>
          <p:nvSpPr>
            <p:cNvPr id="19" name="Freeform 19"/>
            <p:cNvSpPr>
              <a:spLocks noGrp="1" noRot="1" noMove="1" noResize="1" noEditPoints="1" noAdjustHandles="1" noChangeArrowheads="1" noChangeShapeType="1"/>
            </p:cNvSpPr>
            <p:nvPr/>
          </p:nvSpPr>
          <p:spPr>
            <a:xfrm>
              <a:off x="0" y="0"/>
              <a:ext cx="787389" cy="156323"/>
            </a:xfrm>
            <a:custGeom>
              <a:avLst/>
              <a:gdLst/>
              <a:ahLst/>
              <a:cxnLst/>
              <a:rect l="l" t="t" r="r" b="b"/>
              <a:pathLst>
                <a:path w="787389" h="156323">
                  <a:moveTo>
                    <a:pt x="0" y="0"/>
                  </a:moveTo>
                  <a:lnTo>
                    <a:pt x="787389" y="0"/>
                  </a:lnTo>
                  <a:lnTo>
                    <a:pt x="787389" y="156323"/>
                  </a:lnTo>
                  <a:lnTo>
                    <a:pt x="0" y="156323"/>
                  </a:lnTo>
                  <a:close/>
                </a:path>
              </a:pathLst>
            </a:custGeom>
            <a:solidFill>
              <a:srgbClr val="183650"/>
            </a:solidFill>
            <a:ln cap="sq">
              <a:noFill/>
              <a:prstDash val="solid"/>
              <a:miter/>
            </a:ln>
          </p:spPr>
          <p:txBody>
            <a:bodyPr/>
            <a:lstStyle/>
            <a:p>
              <a:endParaRPr lang="en-US" sz="1200"/>
            </a:p>
          </p:txBody>
        </p:sp>
        <p:sp>
          <p:nvSpPr>
            <p:cNvPr id="20" name="TextBox 20"/>
            <p:cNvSpPr txBox="1">
              <a:spLocks noGrp="1" noRot="1" noMove="1" noResize="1" noEditPoints="1" noAdjustHandles="1" noChangeArrowheads="1" noChangeShapeType="1"/>
            </p:cNvSpPr>
            <p:nvPr/>
          </p:nvSpPr>
          <p:spPr>
            <a:xfrm>
              <a:off x="0" y="-28575"/>
              <a:ext cx="787389" cy="184898"/>
            </a:xfrm>
            <a:prstGeom prst="rect">
              <a:avLst/>
            </a:prstGeom>
          </p:spPr>
          <p:txBody>
            <a:bodyPr lIns="33867" tIns="33867" rIns="33867" bIns="33867" rtlCol="0" anchor="ctr"/>
            <a:lstStyle/>
            <a:p>
              <a:pPr algn="ctr">
                <a:lnSpc>
                  <a:spcPts val="1261"/>
                </a:lnSpc>
              </a:pPr>
              <a:endParaRPr sz="1200"/>
            </a:p>
          </p:txBody>
        </p:sp>
      </p:grpSp>
      <p:sp>
        <p:nvSpPr>
          <p:cNvPr id="21" name="TextBox 21"/>
          <p:cNvSpPr txBox="1"/>
          <p:nvPr/>
        </p:nvSpPr>
        <p:spPr>
          <a:xfrm>
            <a:off x="7048708" y="3557499"/>
            <a:ext cx="2185413" cy="179536"/>
          </a:xfrm>
          <a:prstGeom prst="rect">
            <a:avLst/>
          </a:prstGeom>
        </p:spPr>
        <p:txBody>
          <a:bodyPr lIns="0" tIns="0" rIns="0" bIns="0" rtlCol="0" anchor="t">
            <a:spAutoFit/>
          </a:bodyPr>
          <a:lstStyle/>
          <a:p>
            <a:pPr algn="ctr">
              <a:lnSpc>
                <a:spcPts val="1413"/>
              </a:lnSpc>
            </a:pPr>
            <a:r>
              <a:rPr lang="en-US" sz="1333" b="1" spc="8">
                <a:solidFill>
                  <a:srgbClr val="FFFFFF"/>
                </a:solidFill>
                <a:latin typeface="Trebuchet MS Bold"/>
                <a:ea typeface="Trebuchet MS Bold"/>
                <a:cs typeface="Trebuchet MS Bold"/>
                <a:sym typeface="Trebuchet MS Bold"/>
              </a:rPr>
              <a:t>GROUPS OF WAGONS</a:t>
            </a:r>
          </a:p>
        </p:txBody>
      </p:sp>
      <p:sp>
        <p:nvSpPr>
          <p:cNvPr id="22" name="TextBox 22"/>
          <p:cNvSpPr txBox="1"/>
          <p:nvPr/>
        </p:nvSpPr>
        <p:spPr>
          <a:xfrm>
            <a:off x="9162957" y="3557499"/>
            <a:ext cx="2185413" cy="179536"/>
          </a:xfrm>
          <a:prstGeom prst="rect">
            <a:avLst/>
          </a:prstGeom>
        </p:spPr>
        <p:txBody>
          <a:bodyPr lIns="0" tIns="0" rIns="0" bIns="0" rtlCol="0" anchor="t">
            <a:spAutoFit/>
          </a:bodyPr>
          <a:lstStyle/>
          <a:p>
            <a:pPr algn="ctr">
              <a:lnSpc>
                <a:spcPts val="1413"/>
              </a:lnSpc>
            </a:pPr>
            <a:r>
              <a:rPr lang="en-US" sz="1333" b="1" spc="8">
                <a:solidFill>
                  <a:srgbClr val="FFFFFF"/>
                </a:solidFill>
                <a:latin typeface="Trebuchet MS Bold"/>
                <a:ea typeface="Trebuchet MS Bold"/>
                <a:cs typeface="Trebuchet MS Bold"/>
                <a:sym typeface="Trebuchet MS Bold"/>
              </a:rPr>
              <a:t>BLOCK TRAINS</a:t>
            </a:r>
          </a:p>
        </p:txBody>
      </p:sp>
      <p:sp>
        <p:nvSpPr>
          <p:cNvPr id="23" name="TextBox 23"/>
          <p:cNvSpPr txBox="1"/>
          <p:nvPr/>
        </p:nvSpPr>
        <p:spPr>
          <a:xfrm>
            <a:off x="5030626" y="4173599"/>
            <a:ext cx="6221577" cy="2033890"/>
          </a:xfrm>
          <a:prstGeom prst="rect">
            <a:avLst/>
          </a:prstGeom>
        </p:spPr>
        <p:txBody>
          <a:bodyPr lIns="0" tIns="0" rIns="0" bIns="0" rtlCol="0" anchor="t">
            <a:spAutoFit/>
          </a:bodyPr>
          <a:lstStyle/>
          <a:p>
            <a:pPr>
              <a:lnSpc>
                <a:spcPts val="1586"/>
              </a:lnSpc>
              <a:spcBef>
                <a:spcPct val="0"/>
              </a:spcBef>
            </a:pPr>
            <a:r>
              <a:rPr lang="en-US" sz="1133" dirty="0">
                <a:solidFill>
                  <a:srgbClr val="183650"/>
                </a:solidFill>
                <a:latin typeface="Trebuchet MS"/>
                <a:ea typeface="Trebuchet MS"/>
                <a:cs typeface="Trebuchet MS"/>
                <a:sym typeface="Trebuchet MS"/>
              </a:rPr>
              <a:t>More and more state railways reduce their single wagon systems, even abolished them with a strategy of:</a:t>
            </a:r>
          </a:p>
          <a:p>
            <a:pPr>
              <a:lnSpc>
                <a:spcPts val="1586"/>
              </a:lnSpc>
              <a:spcBef>
                <a:spcPct val="0"/>
              </a:spcBef>
            </a:pPr>
            <a:endParaRPr lang="en-US" sz="1133" dirty="0">
              <a:solidFill>
                <a:srgbClr val="183650"/>
              </a:solidFill>
              <a:latin typeface="Trebuchet MS"/>
              <a:ea typeface="Trebuchet MS"/>
              <a:cs typeface="Trebuchet MS"/>
              <a:sym typeface="Trebuchet MS"/>
            </a:endParaRPr>
          </a:p>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Making rail charges more and more expensive.</a:t>
            </a:r>
          </a:p>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Closing rail stations and sidings (longer pre- and on-carriage).</a:t>
            </a:r>
          </a:p>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Not expanding infrastructure.</a:t>
            </a:r>
          </a:p>
          <a:p>
            <a:pPr>
              <a:lnSpc>
                <a:spcPts val="1586"/>
              </a:lnSpc>
            </a:pPr>
            <a:endParaRPr lang="en-US" sz="1133" dirty="0">
              <a:solidFill>
                <a:srgbClr val="183650"/>
              </a:solidFill>
              <a:latin typeface="Trebuchet MS"/>
              <a:ea typeface="Trebuchet MS"/>
              <a:cs typeface="Trebuchet MS"/>
              <a:sym typeface="Trebuchet MS"/>
            </a:endParaRPr>
          </a:p>
          <a:p>
            <a:pPr>
              <a:lnSpc>
                <a:spcPts val="1586"/>
              </a:lnSpc>
              <a:spcBef>
                <a:spcPct val="0"/>
              </a:spcBef>
            </a:pPr>
            <a:r>
              <a:rPr lang="en-US" sz="1133" dirty="0">
                <a:solidFill>
                  <a:srgbClr val="183650"/>
                </a:solidFill>
                <a:latin typeface="Trebuchet MS"/>
                <a:ea typeface="Trebuchet MS"/>
                <a:cs typeface="Trebuchet MS"/>
                <a:sym typeface="Trebuchet MS"/>
              </a:rPr>
              <a:t>Under these conditions and with the background of the growing importance of green logistics, that is supported by Mr. Reisdorf, we are forced to think about developing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alternative solutions.</a:t>
            </a:r>
          </a:p>
        </p:txBody>
      </p:sp>
      <p:sp>
        <p:nvSpPr>
          <p:cNvPr id="24" name="Freeform 24"/>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5" name="TextBox 25"/>
          <p:cNvSpPr txBox="1"/>
          <p:nvPr/>
        </p:nvSpPr>
        <p:spPr>
          <a:xfrm>
            <a:off x="5030626" y="1369910"/>
            <a:ext cx="6221577"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WHY RAIL FREIGHT FORWARDING?</a:t>
            </a:r>
          </a:p>
        </p:txBody>
      </p:sp>
      <p:sp>
        <p:nvSpPr>
          <p:cNvPr id="26" name="TextBox 26"/>
          <p:cNvSpPr txBox="1"/>
          <p:nvPr/>
        </p:nvSpPr>
        <p:spPr>
          <a:xfrm>
            <a:off x="5030626" y="2336239"/>
            <a:ext cx="6221577" cy="527067"/>
          </a:xfrm>
          <a:prstGeom prst="rect">
            <a:avLst/>
          </a:prstGeom>
        </p:spPr>
        <p:txBody>
          <a:bodyPr lIns="0" tIns="0" rIns="0" bIns="0" rtlCol="0" anchor="t">
            <a:spAutoFit/>
          </a:bodyPr>
          <a:lstStyle/>
          <a:p>
            <a:pPr algn="just">
              <a:lnSpc>
                <a:spcPts val="1405"/>
              </a:lnSpc>
            </a:pPr>
            <a:r>
              <a:rPr lang="en-US" sz="1133" dirty="0">
                <a:solidFill>
                  <a:srgbClr val="183650"/>
                </a:solidFill>
                <a:latin typeface="Trebuchet MS"/>
                <a:ea typeface="Trebuchet MS"/>
                <a:cs typeface="Trebuchet MS"/>
                <a:sym typeface="Trebuchet MS"/>
              </a:rPr>
              <a:t>When it comes to transporting Project Cargo, rail freight forwarding offers significant advantages. It provides cost and time savings, while accommodating heavy and oversized components that road freight cannot. </a:t>
            </a:r>
          </a:p>
        </p:txBody>
      </p:sp>
      <p:sp>
        <p:nvSpPr>
          <p:cNvPr id="27" name="TextBox 9">
            <a:extLst>
              <a:ext uri="{FF2B5EF4-FFF2-40B4-BE49-F238E27FC236}">
                <a16:creationId xmlns:a16="http://schemas.microsoft.com/office/drawing/2014/main" id="{2D3E06C2-964A-1F96-58D0-47039ECF17A3}"/>
              </a:ext>
            </a:extLst>
          </p:cNvPr>
          <p:cNvSpPr txBox="1"/>
          <p:nvPr/>
        </p:nvSpPr>
        <p:spPr>
          <a:xfrm>
            <a:off x="11359253" y="6153150"/>
            <a:ext cx="216406"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83650"/>
                </a:solidFill>
                <a:latin typeface="Montserrat 1"/>
                <a:ea typeface="Montserrat 1"/>
                <a:cs typeface="Montserrat 1"/>
                <a:sym typeface="Montserrat 1"/>
              </a:rPr>
              <a:t>102</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1092868" y="3788942"/>
            <a:ext cx="5055369" cy="2162725"/>
          </a:xfrm>
          <a:custGeom>
            <a:avLst/>
            <a:gdLst/>
            <a:ahLst/>
            <a:cxnLst/>
            <a:rect l="l" t="t" r="r" b="b"/>
            <a:pathLst>
              <a:path w="7583053" h="3244087">
                <a:moveTo>
                  <a:pt x="0" y="0"/>
                </a:moveTo>
                <a:lnTo>
                  <a:pt x="7583053" y="0"/>
                </a:lnTo>
                <a:lnTo>
                  <a:pt x="7583053" y="3244086"/>
                </a:lnTo>
                <a:lnTo>
                  <a:pt x="0" y="3244086"/>
                </a:lnTo>
                <a:lnTo>
                  <a:pt x="0" y="0"/>
                </a:lnTo>
                <a:close/>
              </a:path>
            </a:pathLst>
          </a:custGeom>
          <a:blipFill>
            <a:blip r:embed="rId4"/>
            <a:stretch>
              <a:fillRect/>
            </a:stretch>
          </a:blipFill>
        </p:spPr>
        <p:txBody>
          <a:bodyPr/>
          <a:lstStyle/>
          <a:p>
            <a:endParaRPr lang="en-US" sz="1200"/>
          </a:p>
        </p:txBody>
      </p:sp>
      <p:grpSp>
        <p:nvGrpSpPr>
          <p:cNvPr id="5" name="Group 5"/>
          <p:cNvGrpSpPr>
            <a:grpSpLocks noGrp="1" noUngrp="1" noRot="1" noMove="1" noResize="1"/>
          </p:cNvGrpSpPr>
          <p:nvPr/>
        </p:nvGrpSpPr>
        <p:grpSpPr>
          <a:xfrm>
            <a:off x="1092868" y="2695045"/>
            <a:ext cx="5055369" cy="426427"/>
            <a:chOff x="0" y="0"/>
            <a:chExt cx="1997183" cy="168465"/>
          </a:xfrm>
        </p:grpSpPr>
        <p:sp>
          <p:nvSpPr>
            <p:cNvPr id="6" name="Freeform 6"/>
            <p:cNvSpPr>
              <a:spLocks noGrp="1" noRot="1" noMove="1" noResize="1" noEditPoints="1" noAdjustHandles="1" noChangeArrowheads="1" noChangeShapeType="1"/>
            </p:cNvSpPr>
            <p:nvPr/>
          </p:nvSpPr>
          <p:spPr>
            <a:xfrm>
              <a:off x="0" y="0"/>
              <a:ext cx="1997183" cy="168465"/>
            </a:xfrm>
            <a:custGeom>
              <a:avLst/>
              <a:gdLst/>
              <a:ahLst/>
              <a:cxnLst/>
              <a:rect l="l" t="t" r="r" b="b"/>
              <a:pathLst>
                <a:path w="1997183" h="168465">
                  <a:moveTo>
                    <a:pt x="0" y="0"/>
                  </a:moveTo>
                  <a:lnTo>
                    <a:pt x="1997183" y="0"/>
                  </a:lnTo>
                  <a:lnTo>
                    <a:pt x="1997183" y="168465"/>
                  </a:lnTo>
                  <a:lnTo>
                    <a:pt x="0" y="168465"/>
                  </a:lnTo>
                  <a:close/>
                </a:path>
              </a:pathLst>
            </a:custGeom>
            <a:solidFill>
              <a:srgbClr val="FFFFFF"/>
            </a:solid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0" y="-28575"/>
              <a:ext cx="1997183" cy="197040"/>
            </a:xfrm>
            <a:prstGeom prst="rect">
              <a:avLst/>
            </a:prstGeom>
          </p:spPr>
          <p:txBody>
            <a:bodyPr lIns="33867" tIns="33867" rIns="33867" bIns="33867" rtlCol="0" anchor="ctr"/>
            <a:lstStyle/>
            <a:p>
              <a:pPr algn="ctr">
                <a:lnSpc>
                  <a:spcPts val="1261"/>
                </a:lnSpc>
              </a:pPr>
              <a:endParaRPr sz="1200"/>
            </a:p>
          </p:txBody>
        </p:sp>
      </p:grpSp>
      <p:sp>
        <p:nvSpPr>
          <p:cNvPr id="8" name="TextBox 8"/>
          <p:cNvSpPr txBox="1"/>
          <p:nvPr/>
        </p:nvSpPr>
        <p:spPr>
          <a:xfrm>
            <a:off x="1092868" y="1273326"/>
            <a:ext cx="7183621" cy="403059"/>
          </a:xfrm>
          <a:prstGeom prst="rect">
            <a:avLst/>
          </a:prstGeom>
        </p:spPr>
        <p:txBody>
          <a:bodyPr lIns="0" tIns="0" rIns="0" bIns="0" rtlCol="0" anchor="t">
            <a:spAutoFit/>
          </a:bodyPr>
          <a:lstStyle/>
          <a:p>
            <a:pPr>
              <a:lnSpc>
                <a:spcPts val="3360"/>
              </a:lnSpc>
            </a:pPr>
            <a:r>
              <a:rPr lang="en-US" sz="2400" b="1">
                <a:solidFill>
                  <a:srgbClr val="183650"/>
                </a:solidFill>
                <a:latin typeface="Montserrat 1 Bold"/>
                <a:ea typeface="Montserrat 1 Bold"/>
                <a:cs typeface="Montserrat 1 Bold"/>
                <a:sym typeface="Montserrat 1 Bold"/>
              </a:rPr>
              <a:t>FRACHT AG – CREATING A TRAIN SYSTEM</a:t>
            </a:r>
          </a:p>
        </p:txBody>
      </p:sp>
      <p:sp>
        <p:nvSpPr>
          <p:cNvPr id="9" name="TextBox 9"/>
          <p:cNvSpPr txBox="1"/>
          <p:nvPr/>
        </p:nvSpPr>
        <p:spPr>
          <a:xfrm>
            <a:off x="11359253" y="6153150"/>
            <a:ext cx="216406"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103</a:t>
            </a:r>
          </a:p>
        </p:txBody>
      </p:sp>
      <p:sp>
        <p:nvSpPr>
          <p:cNvPr id="10" name="TextBox 10"/>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RAIL FREIGHT - EUROPE</a:t>
            </a:r>
          </a:p>
        </p:txBody>
      </p:sp>
      <p:sp>
        <p:nvSpPr>
          <p:cNvPr id="11" name="TextBox 11"/>
          <p:cNvSpPr txBox="1"/>
          <p:nvPr/>
        </p:nvSpPr>
        <p:spPr>
          <a:xfrm>
            <a:off x="6706451" y="2557638"/>
            <a:ext cx="4291873" cy="1623521"/>
          </a:xfrm>
          <a:prstGeom prst="rect">
            <a:avLst/>
          </a:prstGeom>
        </p:spPr>
        <p:txBody>
          <a:bodyPr lIns="0" tIns="0" rIns="0" bIns="0" rtlCol="0" anchor="t">
            <a:spAutoFit/>
          </a:bodyPr>
          <a:lstStyle/>
          <a:p>
            <a:pPr marL="244700" lvl="1" indent="-122349">
              <a:lnSpc>
                <a:spcPts val="1587"/>
              </a:lnSpc>
              <a:buFont typeface="Arial"/>
              <a:buChar char="•"/>
            </a:pPr>
            <a:r>
              <a:rPr lang="en-US" sz="1133" dirty="0">
                <a:solidFill>
                  <a:srgbClr val="183650"/>
                </a:solidFill>
                <a:latin typeface="Trebuchet MS"/>
                <a:ea typeface="Trebuchet MS"/>
                <a:cs typeface="Trebuchet MS"/>
                <a:sym typeface="Trebuchet MS"/>
              </a:rPr>
              <a:t>Concentration on East-West-Bound - between area of Dresden (DE) and ARA ports.</a:t>
            </a:r>
          </a:p>
          <a:p>
            <a:pPr marL="244700" lvl="1" indent="-122349">
              <a:lnSpc>
                <a:spcPts val="1587"/>
              </a:lnSpc>
              <a:buFont typeface="Arial"/>
              <a:buChar char="•"/>
            </a:pPr>
            <a:r>
              <a:rPr lang="en-US" sz="1133" dirty="0">
                <a:solidFill>
                  <a:srgbClr val="183650"/>
                </a:solidFill>
                <a:latin typeface="Trebuchet MS"/>
                <a:ea typeface="Trebuchet MS"/>
                <a:cs typeface="Trebuchet MS"/>
                <a:sym typeface="Trebuchet MS"/>
              </a:rPr>
              <a:t>Either direct routing or using transshipment terminals + pre- and on-carriage by truck.</a:t>
            </a:r>
          </a:p>
          <a:p>
            <a:pPr marL="244700" lvl="1" indent="-122349">
              <a:lnSpc>
                <a:spcPts val="1587"/>
              </a:lnSpc>
              <a:buFont typeface="Arial"/>
              <a:buChar char="•"/>
            </a:pPr>
            <a:r>
              <a:rPr lang="en-US" sz="1133" dirty="0">
                <a:solidFill>
                  <a:srgbClr val="183650"/>
                </a:solidFill>
                <a:latin typeface="Trebuchet MS"/>
                <a:ea typeface="Trebuchet MS"/>
                <a:cs typeface="Trebuchet MS"/>
                <a:sym typeface="Trebuchet MS"/>
              </a:rPr>
              <a:t>Under inclusion of strategic partners on that route.</a:t>
            </a:r>
          </a:p>
          <a:p>
            <a:pPr marL="244700" lvl="1" indent="-122349">
              <a:lnSpc>
                <a:spcPts val="1587"/>
              </a:lnSpc>
              <a:buFont typeface="Arial"/>
              <a:buChar char="•"/>
            </a:pPr>
            <a:r>
              <a:rPr lang="en-US" sz="1133" dirty="0">
                <a:solidFill>
                  <a:srgbClr val="183650"/>
                </a:solidFill>
                <a:latin typeface="Trebuchet MS"/>
                <a:ea typeface="Trebuchet MS"/>
                <a:cs typeface="Trebuchet MS"/>
                <a:sym typeface="Trebuchet MS"/>
              </a:rPr>
              <a:t>Use of conventional wagons and container wagons with cargo-specific equipment.</a:t>
            </a:r>
          </a:p>
          <a:p>
            <a:pPr marL="244700" lvl="1" indent="-122349">
              <a:lnSpc>
                <a:spcPts val="1587"/>
              </a:lnSpc>
              <a:buFont typeface="Arial"/>
              <a:buChar char="•"/>
            </a:pPr>
            <a:r>
              <a:rPr lang="en-US" sz="1133" dirty="0">
                <a:solidFill>
                  <a:srgbClr val="183650"/>
                </a:solidFill>
                <a:latin typeface="Trebuchet MS"/>
                <a:ea typeface="Trebuchet MS"/>
                <a:cs typeface="Trebuchet MS"/>
                <a:sym typeface="Trebuchet MS"/>
              </a:rPr>
              <a:t>Types of wagon: 2x30ft / 2x40ft / 2x45ft / 80ft.</a:t>
            </a:r>
          </a:p>
        </p:txBody>
      </p:sp>
      <p:sp>
        <p:nvSpPr>
          <p:cNvPr id="12" name="TextBox 12"/>
          <p:cNvSpPr txBox="1"/>
          <p:nvPr/>
        </p:nvSpPr>
        <p:spPr>
          <a:xfrm>
            <a:off x="6706451" y="4567918"/>
            <a:ext cx="4291873" cy="1431161"/>
          </a:xfrm>
          <a:prstGeom prst="rect">
            <a:avLst/>
          </a:prstGeom>
        </p:spPr>
        <p:txBody>
          <a:bodyPr lIns="0" tIns="0" rIns="0" bIns="0" rtlCol="0" anchor="t">
            <a:spAutoFit/>
          </a:bodyPr>
          <a:lstStyle/>
          <a:p>
            <a:pPr>
              <a:lnSpc>
                <a:spcPts val="1773"/>
              </a:lnSpc>
              <a:spcBef>
                <a:spcPct val="0"/>
              </a:spcBef>
            </a:pPr>
            <a:r>
              <a:rPr lang="en-US" sz="1266" b="1" dirty="0">
                <a:solidFill>
                  <a:srgbClr val="183650"/>
                </a:solidFill>
                <a:latin typeface="Trebuchet MS Bold"/>
                <a:ea typeface="Trebuchet MS Bold"/>
                <a:cs typeface="Trebuchet MS Bold"/>
                <a:sym typeface="Trebuchet MS Bold"/>
              </a:rPr>
              <a:t>OBJECTIVES</a:t>
            </a:r>
          </a:p>
          <a:p>
            <a:pPr>
              <a:lnSpc>
                <a:spcPts val="1493"/>
              </a:lnSpc>
              <a:spcBef>
                <a:spcPct val="0"/>
              </a:spcBef>
            </a:pPr>
            <a:endParaRPr lang="en-US" sz="1266" b="1" dirty="0">
              <a:solidFill>
                <a:srgbClr val="183650"/>
              </a:solidFill>
              <a:latin typeface="Trebuchet MS Bold"/>
              <a:ea typeface="Trebuchet MS Bold"/>
              <a:cs typeface="Trebuchet MS Bold"/>
              <a:sym typeface="Trebuchet MS Bold"/>
            </a:endParaRPr>
          </a:p>
          <a:p>
            <a:pPr marL="244698" lvl="1" indent="-122349">
              <a:lnSpc>
                <a:spcPts val="1586"/>
              </a:lnSpc>
              <a:buAutoNum type="arabicPeriod"/>
            </a:pPr>
            <a:r>
              <a:rPr lang="en-US" sz="1133" dirty="0">
                <a:solidFill>
                  <a:srgbClr val="183650"/>
                </a:solidFill>
                <a:latin typeface="Trebuchet MS"/>
                <a:ea typeface="Trebuchet MS"/>
                <a:cs typeface="Trebuchet MS"/>
                <a:sym typeface="Trebuchet MS"/>
              </a:rPr>
              <a:t>Combine delivery quantities of different shippers + different kind of goods on one train.</a:t>
            </a:r>
          </a:p>
          <a:p>
            <a:pPr marL="244698" lvl="1" indent="-122349">
              <a:lnSpc>
                <a:spcPts val="1586"/>
              </a:lnSpc>
              <a:buAutoNum type="arabicPeriod"/>
            </a:pPr>
            <a:r>
              <a:rPr lang="en-US" sz="1133" dirty="0">
                <a:solidFill>
                  <a:srgbClr val="183650"/>
                </a:solidFill>
                <a:latin typeface="Trebuchet MS"/>
                <a:ea typeface="Trebuchet MS"/>
                <a:cs typeface="Trebuchet MS"/>
                <a:sym typeface="Trebuchet MS"/>
              </a:rPr>
              <a:t>Save truck capacities on the roads.</a:t>
            </a:r>
          </a:p>
          <a:p>
            <a:pPr marL="244698" lvl="1" indent="-122349">
              <a:lnSpc>
                <a:spcPts val="1586"/>
              </a:lnSpc>
              <a:buAutoNum type="arabicPeriod"/>
            </a:pPr>
            <a:r>
              <a:rPr lang="en-US" sz="1133" dirty="0">
                <a:solidFill>
                  <a:srgbClr val="183650"/>
                </a:solidFill>
                <a:latin typeface="Trebuchet MS"/>
                <a:ea typeface="Trebuchet MS"/>
                <a:cs typeface="Trebuchet MS"/>
                <a:sym typeface="Trebuchet MS"/>
              </a:rPr>
              <a:t>Make main route cheaper for the client.</a:t>
            </a:r>
          </a:p>
          <a:p>
            <a:pPr marL="244698" lvl="1" indent="-122349">
              <a:lnSpc>
                <a:spcPts val="1586"/>
              </a:lnSpc>
              <a:buAutoNum type="arabicPeriod"/>
            </a:pPr>
            <a:r>
              <a:rPr lang="en-US" sz="1133" dirty="0">
                <a:solidFill>
                  <a:srgbClr val="183650"/>
                </a:solidFill>
                <a:latin typeface="Trebuchet MS"/>
                <a:ea typeface="Trebuchet MS"/>
                <a:cs typeface="Trebuchet MS"/>
                <a:sym typeface="Trebuchet MS"/>
              </a:rPr>
              <a:t>Reduce CO2e footprint for the client.</a:t>
            </a:r>
          </a:p>
        </p:txBody>
      </p:sp>
      <p:sp>
        <p:nvSpPr>
          <p:cNvPr id="13" name="TextBox 13"/>
          <p:cNvSpPr txBox="1"/>
          <p:nvPr/>
        </p:nvSpPr>
        <p:spPr>
          <a:xfrm>
            <a:off x="2248691" y="2790636"/>
            <a:ext cx="2743724" cy="221984"/>
          </a:xfrm>
          <a:prstGeom prst="rect">
            <a:avLst/>
          </a:prstGeom>
        </p:spPr>
        <p:txBody>
          <a:bodyPr wrap="square" lIns="0" tIns="0" rIns="0" bIns="0" rtlCol="0" anchor="t">
            <a:spAutoFit/>
          </a:bodyPr>
          <a:lstStyle/>
          <a:p>
            <a:pPr algn="ctr">
              <a:lnSpc>
                <a:spcPts val="1867"/>
              </a:lnSpc>
              <a:spcBef>
                <a:spcPct val="0"/>
              </a:spcBef>
            </a:pPr>
            <a:r>
              <a:rPr lang="en-US" sz="1333" b="1" dirty="0">
                <a:solidFill>
                  <a:srgbClr val="183650"/>
                </a:solidFill>
                <a:latin typeface="Trebuchet MS Bold"/>
                <a:ea typeface="Trebuchet MS Bold"/>
                <a:cs typeface="Trebuchet MS Bold"/>
                <a:sym typeface="Trebuchet MS Bold"/>
              </a:rPr>
              <a:t>BASED ON PRIVATE SOLUTIONS</a:t>
            </a:r>
          </a:p>
        </p:txBody>
      </p:sp>
      <p:grpSp>
        <p:nvGrpSpPr>
          <p:cNvPr id="14" name="Group 14"/>
          <p:cNvGrpSpPr>
            <a:grpSpLocks noGrp="1" noUngrp="1" noRot="1" noMove="1" noResize="1"/>
          </p:cNvGrpSpPr>
          <p:nvPr/>
        </p:nvGrpSpPr>
        <p:grpSpPr>
          <a:xfrm>
            <a:off x="1092868" y="3236321"/>
            <a:ext cx="5055369" cy="426427"/>
            <a:chOff x="0" y="0"/>
            <a:chExt cx="1997183" cy="168465"/>
          </a:xfrm>
        </p:grpSpPr>
        <p:sp>
          <p:nvSpPr>
            <p:cNvPr id="15" name="Freeform 15"/>
            <p:cNvSpPr>
              <a:spLocks noGrp="1" noRot="1" noMove="1" noResize="1" noEditPoints="1" noAdjustHandles="1" noChangeArrowheads="1" noChangeShapeType="1"/>
            </p:cNvSpPr>
            <p:nvPr/>
          </p:nvSpPr>
          <p:spPr>
            <a:xfrm>
              <a:off x="0" y="0"/>
              <a:ext cx="1997183" cy="168465"/>
            </a:xfrm>
            <a:custGeom>
              <a:avLst/>
              <a:gdLst/>
              <a:ahLst/>
              <a:cxnLst/>
              <a:rect l="l" t="t" r="r" b="b"/>
              <a:pathLst>
                <a:path w="1997183" h="168465">
                  <a:moveTo>
                    <a:pt x="0" y="0"/>
                  </a:moveTo>
                  <a:lnTo>
                    <a:pt x="1997183" y="0"/>
                  </a:lnTo>
                  <a:lnTo>
                    <a:pt x="1997183" y="168465"/>
                  </a:lnTo>
                  <a:lnTo>
                    <a:pt x="0" y="168465"/>
                  </a:lnTo>
                  <a:close/>
                </a:path>
              </a:pathLst>
            </a:custGeom>
            <a:solidFill>
              <a:srgbClr val="FFFFFF"/>
            </a:solidFill>
          </p:spPr>
          <p:txBody>
            <a:bodyPr/>
            <a:lstStyle/>
            <a:p>
              <a:endParaRPr lang="en-US" sz="1200"/>
            </a:p>
          </p:txBody>
        </p:sp>
        <p:sp>
          <p:nvSpPr>
            <p:cNvPr id="16" name="TextBox 16"/>
            <p:cNvSpPr txBox="1">
              <a:spLocks noGrp="1" noRot="1" noMove="1" noResize="1" noEditPoints="1" noAdjustHandles="1" noChangeArrowheads="1" noChangeShapeType="1"/>
            </p:cNvSpPr>
            <p:nvPr/>
          </p:nvSpPr>
          <p:spPr>
            <a:xfrm>
              <a:off x="0" y="-28575"/>
              <a:ext cx="1997183" cy="197040"/>
            </a:xfrm>
            <a:prstGeom prst="rect">
              <a:avLst/>
            </a:prstGeom>
          </p:spPr>
          <p:txBody>
            <a:bodyPr lIns="33867" tIns="33867" rIns="33867" bIns="33867" rtlCol="0" anchor="ctr"/>
            <a:lstStyle/>
            <a:p>
              <a:pPr algn="ctr">
                <a:lnSpc>
                  <a:spcPts val="1261"/>
                </a:lnSpc>
              </a:pPr>
              <a:endParaRPr sz="1200"/>
            </a:p>
          </p:txBody>
        </p:sp>
      </p:grpSp>
      <p:sp>
        <p:nvSpPr>
          <p:cNvPr id="17" name="TextBox 17"/>
          <p:cNvSpPr txBox="1"/>
          <p:nvPr/>
        </p:nvSpPr>
        <p:spPr>
          <a:xfrm>
            <a:off x="2017464" y="3327508"/>
            <a:ext cx="3206178" cy="221984"/>
          </a:xfrm>
          <a:prstGeom prst="rect">
            <a:avLst/>
          </a:prstGeom>
        </p:spPr>
        <p:txBody>
          <a:bodyPr wrap="square" lIns="0" tIns="0" rIns="0" bIns="0" rtlCol="0" anchor="t">
            <a:spAutoFit/>
          </a:bodyPr>
          <a:lstStyle/>
          <a:p>
            <a:pPr algn="ctr">
              <a:lnSpc>
                <a:spcPts val="1867"/>
              </a:lnSpc>
              <a:spcBef>
                <a:spcPct val="0"/>
              </a:spcBef>
            </a:pPr>
            <a:r>
              <a:rPr lang="en-US" sz="1333" b="1" dirty="0">
                <a:solidFill>
                  <a:srgbClr val="183650"/>
                </a:solidFill>
                <a:latin typeface="Trebuchet MS Bold"/>
                <a:ea typeface="Trebuchet MS Bold"/>
                <a:cs typeface="Trebuchet MS Bold"/>
                <a:sym typeface="Trebuchet MS Bold"/>
              </a:rPr>
              <a:t>INDEPENDENT FROM STATE RAILWAYS</a:t>
            </a:r>
          </a:p>
        </p:txBody>
      </p:sp>
      <p:grpSp>
        <p:nvGrpSpPr>
          <p:cNvPr id="18" name="Group 18"/>
          <p:cNvGrpSpPr>
            <a:grpSpLocks noGrp="1" noUngrp="1" noRot="1" noMove="1" noResize="1"/>
          </p:cNvGrpSpPr>
          <p:nvPr/>
        </p:nvGrpSpPr>
        <p:grpSpPr>
          <a:xfrm>
            <a:off x="1092868" y="2162961"/>
            <a:ext cx="5055369" cy="426427"/>
            <a:chOff x="0" y="0"/>
            <a:chExt cx="1997183" cy="168465"/>
          </a:xfrm>
        </p:grpSpPr>
        <p:sp>
          <p:nvSpPr>
            <p:cNvPr id="19" name="Freeform 19"/>
            <p:cNvSpPr>
              <a:spLocks noGrp="1" noRot="1" noMove="1" noResize="1" noEditPoints="1" noAdjustHandles="1" noChangeArrowheads="1" noChangeShapeType="1"/>
            </p:cNvSpPr>
            <p:nvPr/>
          </p:nvSpPr>
          <p:spPr>
            <a:xfrm>
              <a:off x="0" y="0"/>
              <a:ext cx="1997183" cy="168465"/>
            </a:xfrm>
            <a:custGeom>
              <a:avLst/>
              <a:gdLst/>
              <a:ahLst/>
              <a:cxnLst/>
              <a:rect l="l" t="t" r="r" b="b"/>
              <a:pathLst>
                <a:path w="1997183" h="168465">
                  <a:moveTo>
                    <a:pt x="0" y="0"/>
                  </a:moveTo>
                  <a:lnTo>
                    <a:pt x="1997183" y="0"/>
                  </a:lnTo>
                  <a:lnTo>
                    <a:pt x="1997183" y="168465"/>
                  </a:lnTo>
                  <a:lnTo>
                    <a:pt x="0" y="168465"/>
                  </a:lnTo>
                  <a:close/>
                </a:path>
              </a:pathLst>
            </a:custGeom>
            <a:solidFill>
              <a:srgbClr val="FFFFFF"/>
            </a:solidFill>
          </p:spPr>
          <p:txBody>
            <a:bodyPr/>
            <a:lstStyle/>
            <a:p>
              <a:endParaRPr lang="en-US" sz="1200"/>
            </a:p>
          </p:txBody>
        </p:sp>
        <p:sp>
          <p:nvSpPr>
            <p:cNvPr id="20" name="TextBox 20"/>
            <p:cNvSpPr txBox="1">
              <a:spLocks noGrp="1" noRot="1" noMove="1" noResize="1" noEditPoints="1" noAdjustHandles="1" noChangeArrowheads="1" noChangeShapeType="1"/>
            </p:cNvSpPr>
            <p:nvPr/>
          </p:nvSpPr>
          <p:spPr>
            <a:xfrm>
              <a:off x="0" y="-28575"/>
              <a:ext cx="1997183" cy="197040"/>
            </a:xfrm>
            <a:prstGeom prst="rect">
              <a:avLst/>
            </a:prstGeom>
          </p:spPr>
          <p:txBody>
            <a:bodyPr lIns="33867" tIns="33867" rIns="33867" bIns="33867" rtlCol="0" anchor="ctr"/>
            <a:lstStyle/>
            <a:p>
              <a:pPr algn="ctr">
                <a:lnSpc>
                  <a:spcPts val="1261"/>
                </a:lnSpc>
              </a:pPr>
              <a:endParaRPr sz="1200"/>
            </a:p>
          </p:txBody>
        </p:sp>
      </p:grpSp>
      <p:sp>
        <p:nvSpPr>
          <p:cNvPr id="21" name="TextBox 21"/>
          <p:cNvSpPr txBox="1"/>
          <p:nvPr/>
        </p:nvSpPr>
        <p:spPr>
          <a:xfrm>
            <a:off x="2208121" y="2258792"/>
            <a:ext cx="2784294" cy="221984"/>
          </a:xfrm>
          <a:prstGeom prst="rect">
            <a:avLst/>
          </a:prstGeom>
        </p:spPr>
        <p:txBody>
          <a:bodyPr wrap="square" lIns="0" tIns="0" rIns="0" bIns="0" rtlCol="0" anchor="t">
            <a:spAutoFit/>
          </a:bodyPr>
          <a:lstStyle/>
          <a:p>
            <a:pPr algn="ctr">
              <a:lnSpc>
                <a:spcPts val="1867"/>
              </a:lnSpc>
              <a:spcBef>
                <a:spcPct val="0"/>
              </a:spcBef>
            </a:pPr>
            <a:r>
              <a:rPr lang="en-US" sz="1333" b="1" dirty="0">
                <a:solidFill>
                  <a:srgbClr val="183650"/>
                </a:solidFill>
                <a:latin typeface="Trebuchet MS Bold"/>
                <a:ea typeface="Trebuchet MS Bold"/>
                <a:cs typeface="Trebuchet MS Bold"/>
                <a:sym typeface="Trebuchet MS Bold"/>
              </a:rPr>
              <a:t>STRONG PRIVATE PARTNERS</a:t>
            </a:r>
          </a:p>
        </p:txBody>
      </p:sp>
      <p:sp>
        <p:nvSpPr>
          <p:cNvPr id="22" name="TextBox 22"/>
          <p:cNvSpPr txBox="1"/>
          <p:nvPr/>
        </p:nvSpPr>
        <p:spPr>
          <a:xfrm>
            <a:off x="6807691" y="2154348"/>
            <a:ext cx="4291873" cy="210442"/>
          </a:xfrm>
          <a:prstGeom prst="rect">
            <a:avLst/>
          </a:prstGeom>
        </p:spPr>
        <p:txBody>
          <a:bodyPr lIns="0" tIns="0" rIns="0" bIns="0" rtlCol="0" anchor="t">
            <a:spAutoFit/>
          </a:bodyPr>
          <a:lstStyle/>
          <a:p>
            <a:pPr algn="just">
              <a:lnSpc>
                <a:spcPts val="1773"/>
              </a:lnSpc>
            </a:pPr>
            <a:r>
              <a:rPr lang="en-US" sz="1266" b="1">
                <a:solidFill>
                  <a:srgbClr val="183650"/>
                </a:solidFill>
                <a:latin typeface="Trebuchet MS Bold"/>
                <a:ea typeface="Trebuchet MS Bold"/>
                <a:cs typeface="Trebuchet MS Bold"/>
                <a:sym typeface="Trebuchet MS Bold"/>
              </a:rPr>
              <a:t>OUR INITIAL CONCEPT</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Grp="1" noUngrp="1" noRot="1" noMove="1" noResize="1"/>
          </p:cNvGrpSpPr>
          <p:nvPr/>
        </p:nvGrpSpPr>
        <p:grpSpPr>
          <a:xfrm>
            <a:off x="4054871" y="3894101"/>
            <a:ext cx="3166346" cy="1806596"/>
            <a:chOff x="0" y="0"/>
            <a:chExt cx="1250902" cy="713717"/>
          </a:xfrm>
        </p:grpSpPr>
        <p:sp>
          <p:nvSpPr>
            <p:cNvPr id="3" name="Freeform 3"/>
            <p:cNvSpPr>
              <a:spLocks noGrp="1" noRot="1" noMove="1" noResize="1" noEditPoints="1" noAdjustHandles="1" noChangeArrowheads="1" noChangeShapeType="1"/>
            </p:cNvSpPr>
            <p:nvPr/>
          </p:nvSpPr>
          <p:spPr>
            <a:xfrm>
              <a:off x="0" y="0"/>
              <a:ext cx="1250902" cy="713717"/>
            </a:xfrm>
            <a:custGeom>
              <a:avLst/>
              <a:gdLst/>
              <a:ahLst/>
              <a:cxnLst/>
              <a:rect l="l" t="t" r="r" b="b"/>
              <a:pathLst>
                <a:path w="1250902" h="713717">
                  <a:moveTo>
                    <a:pt x="0" y="0"/>
                  </a:moveTo>
                  <a:lnTo>
                    <a:pt x="1250902" y="0"/>
                  </a:lnTo>
                  <a:lnTo>
                    <a:pt x="1250902" y="713717"/>
                  </a:lnTo>
                  <a:lnTo>
                    <a:pt x="0" y="713717"/>
                  </a:lnTo>
                  <a:close/>
                </a:path>
              </a:pathLst>
            </a:custGeom>
            <a:solidFill>
              <a:srgbClr val="FFFFFF"/>
            </a:solidFill>
            <a:ln cap="sq">
              <a:noFill/>
              <a:prstDash val="solid"/>
              <a:miter/>
            </a:ln>
          </p:spPr>
          <p:txBody>
            <a:bodyPr/>
            <a:lstStyle/>
            <a:p>
              <a:endParaRPr lang="en-US" sz="1200"/>
            </a:p>
          </p:txBody>
        </p:sp>
        <p:sp>
          <p:nvSpPr>
            <p:cNvPr id="4" name="TextBox 4"/>
            <p:cNvSpPr txBox="1">
              <a:spLocks noGrp="1" noRot="1" noMove="1" noResize="1" noEditPoints="1" noAdjustHandles="1" noChangeArrowheads="1" noChangeShapeType="1"/>
            </p:cNvSpPr>
            <p:nvPr/>
          </p:nvSpPr>
          <p:spPr>
            <a:xfrm>
              <a:off x="0" y="-28575"/>
              <a:ext cx="1250902" cy="742292"/>
            </a:xfrm>
            <a:prstGeom prst="rect">
              <a:avLst/>
            </a:prstGeom>
          </p:spPr>
          <p:txBody>
            <a:bodyPr lIns="33867" tIns="33867" rIns="33867" bIns="33867" rtlCol="0" anchor="ctr"/>
            <a:lstStyle/>
            <a:p>
              <a:pPr algn="ctr">
                <a:lnSpc>
                  <a:spcPts val="1261"/>
                </a:lnSpc>
              </a:pPr>
              <a:endParaRPr sz="1200"/>
            </a:p>
          </p:txBody>
        </p:sp>
      </p:grpSp>
      <p:grpSp>
        <p:nvGrpSpPr>
          <p:cNvPr id="5" name="Group 5"/>
          <p:cNvGrpSpPr>
            <a:grpSpLocks noGrp="1" noUngrp="1" noRot="1" noMove="1" noResize="1"/>
          </p:cNvGrpSpPr>
          <p:nvPr/>
        </p:nvGrpSpPr>
        <p:grpSpPr>
          <a:xfrm>
            <a:off x="685800" y="3894101"/>
            <a:ext cx="3166346" cy="1806596"/>
            <a:chOff x="0" y="0"/>
            <a:chExt cx="1250902" cy="713717"/>
          </a:xfrm>
        </p:grpSpPr>
        <p:sp>
          <p:nvSpPr>
            <p:cNvPr id="6" name="Freeform 6"/>
            <p:cNvSpPr>
              <a:spLocks noGrp="1" noRot="1" noMove="1" noResize="1" noEditPoints="1" noAdjustHandles="1" noChangeArrowheads="1" noChangeShapeType="1"/>
            </p:cNvSpPr>
            <p:nvPr/>
          </p:nvSpPr>
          <p:spPr>
            <a:xfrm>
              <a:off x="0" y="0"/>
              <a:ext cx="1250902" cy="713717"/>
            </a:xfrm>
            <a:custGeom>
              <a:avLst/>
              <a:gdLst/>
              <a:ahLst/>
              <a:cxnLst/>
              <a:rect l="l" t="t" r="r" b="b"/>
              <a:pathLst>
                <a:path w="1250902" h="713717">
                  <a:moveTo>
                    <a:pt x="0" y="0"/>
                  </a:moveTo>
                  <a:lnTo>
                    <a:pt x="1250902" y="0"/>
                  </a:lnTo>
                  <a:lnTo>
                    <a:pt x="1250902" y="713717"/>
                  </a:lnTo>
                  <a:lnTo>
                    <a:pt x="0" y="713717"/>
                  </a:lnTo>
                  <a:close/>
                </a:path>
              </a:pathLst>
            </a:custGeom>
            <a:solidFill>
              <a:srgbClr val="FFFFFF"/>
            </a:solidFill>
            <a:ln cap="sq">
              <a:noFill/>
              <a:prstDash val="solid"/>
              <a:miter/>
            </a:ln>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0" y="-28575"/>
              <a:ext cx="1250902" cy="742292"/>
            </a:xfrm>
            <a:prstGeom prst="rect">
              <a:avLst/>
            </a:prstGeom>
          </p:spPr>
          <p:txBody>
            <a:bodyPr lIns="33867" tIns="33867" rIns="33867" bIns="33867" rtlCol="0" anchor="ctr"/>
            <a:lstStyle/>
            <a:p>
              <a:pPr algn="ctr">
                <a:lnSpc>
                  <a:spcPts val="1261"/>
                </a:lnSpc>
              </a:pPr>
              <a:endParaRPr sz="1200"/>
            </a:p>
          </p:txBody>
        </p:sp>
      </p:grpSp>
      <p:grpSp>
        <p:nvGrpSpPr>
          <p:cNvPr id="8" name="Group 8"/>
          <p:cNvGrpSpPr>
            <a:grpSpLocks noGrp="1" noUngrp="1" noRot="1" noMove="1" noResize="1"/>
          </p:cNvGrpSpPr>
          <p:nvPr/>
        </p:nvGrpSpPr>
        <p:grpSpPr>
          <a:xfrm>
            <a:off x="4054871" y="1924780"/>
            <a:ext cx="3166346" cy="1829622"/>
            <a:chOff x="0" y="0"/>
            <a:chExt cx="1250902" cy="722814"/>
          </a:xfrm>
        </p:grpSpPr>
        <p:sp>
          <p:nvSpPr>
            <p:cNvPr id="9" name="Freeform 9"/>
            <p:cNvSpPr>
              <a:spLocks noGrp="1" noRot="1" noMove="1" noResize="1" noEditPoints="1" noAdjustHandles="1" noChangeArrowheads="1" noChangeShapeType="1"/>
            </p:cNvSpPr>
            <p:nvPr/>
          </p:nvSpPr>
          <p:spPr>
            <a:xfrm>
              <a:off x="0" y="0"/>
              <a:ext cx="1250902" cy="722814"/>
            </a:xfrm>
            <a:custGeom>
              <a:avLst/>
              <a:gdLst/>
              <a:ahLst/>
              <a:cxnLst/>
              <a:rect l="l" t="t" r="r" b="b"/>
              <a:pathLst>
                <a:path w="1250902" h="722814">
                  <a:moveTo>
                    <a:pt x="0" y="0"/>
                  </a:moveTo>
                  <a:lnTo>
                    <a:pt x="1250902" y="0"/>
                  </a:lnTo>
                  <a:lnTo>
                    <a:pt x="1250902" y="722814"/>
                  </a:lnTo>
                  <a:lnTo>
                    <a:pt x="0" y="722814"/>
                  </a:lnTo>
                  <a:close/>
                </a:path>
              </a:pathLst>
            </a:custGeom>
            <a:solidFill>
              <a:srgbClr val="FFFFFF"/>
            </a:solidFill>
            <a:ln cap="sq">
              <a:noFill/>
              <a:prstDash val="solid"/>
              <a:miter/>
            </a:ln>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0" y="-28575"/>
              <a:ext cx="1250902" cy="751389"/>
            </a:xfrm>
            <a:prstGeom prst="rect">
              <a:avLst/>
            </a:prstGeom>
          </p:spPr>
          <p:txBody>
            <a:bodyPr lIns="33867" tIns="33867" rIns="33867" bIns="33867" rtlCol="0" anchor="ctr"/>
            <a:lstStyle/>
            <a:p>
              <a:pPr algn="ctr">
                <a:lnSpc>
                  <a:spcPts val="1261"/>
                </a:lnSpc>
              </a:pPr>
              <a:endParaRPr sz="1200"/>
            </a:p>
          </p:txBody>
        </p:sp>
      </p:grpSp>
      <p:grpSp>
        <p:nvGrpSpPr>
          <p:cNvPr id="11" name="Group 11"/>
          <p:cNvGrpSpPr>
            <a:grpSpLocks noGrp="1" noUngrp="1" noRot="1" noMove="1" noResize="1"/>
          </p:cNvGrpSpPr>
          <p:nvPr/>
        </p:nvGrpSpPr>
        <p:grpSpPr>
          <a:xfrm>
            <a:off x="685800" y="1924780"/>
            <a:ext cx="3166346" cy="1829622"/>
            <a:chOff x="0" y="0"/>
            <a:chExt cx="1250902" cy="722814"/>
          </a:xfrm>
        </p:grpSpPr>
        <p:sp>
          <p:nvSpPr>
            <p:cNvPr id="12" name="Freeform 12"/>
            <p:cNvSpPr>
              <a:spLocks noGrp="1" noRot="1" noMove="1" noResize="1" noEditPoints="1" noAdjustHandles="1" noChangeArrowheads="1" noChangeShapeType="1"/>
            </p:cNvSpPr>
            <p:nvPr/>
          </p:nvSpPr>
          <p:spPr>
            <a:xfrm>
              <a:off x="0" y="0"/>
              <a:ext cx="1250902" cy="722814"/>
            </a:xfrm>
            <a:custGeom>
              <a:avLst/>
              <a:gdLst/>
              <a:ahLst/>
              <a:cxnLst/>
              <a:rect l="l" t="t" r="r" b="b"/>
              <a:pathLst>
                <a:path w="1250902" h="722814">
                  <a:moveTo>
                    <a:pt x="0" y="0"/>
                  </a:moveTo>
                  <a:lnTo>
                    <a:pt x="1250902" y="0"/>
                  </a:lnTo>
                  <a:lnTo>
                    <a:pt x="1250902" y="722814"/>
                  </a:lnTo>
                  <a:lnTo>
                    <a:pt x="0" y="722814"/>
                  </a:lnTo>
                  <a:close/>
                </a:path>
              </a:pathLst>
            </a:custGeom>
            <a:solidFill>
              <a:srgbClr val="FFFFFF"/>
            </a:solidFill>
            <a:ln cap="sq">
              <a:noFill/>
              <a:prstDash val="solid"/>
              <a:miter/>
            </a:ln>
          </p:spPr>
          <p:txBody>
            <a:bodyPr/>
            <a:lstStyle/>
            <a:p>
              <a:endParaRPr lang="en-US" sz="1200"/>
            </a:p>
          </p:txBody>
        </p:sp>
        <p:sp>
          <p:nvSpPr>
            <p:cNvPr id="13" name="TextBox 13"/>
            <p:cNvSpPr txBox="1">
              <a:spLocks noGrp="1" noRot="1" noMove="1" noResize="1" noEditPoints="1" noAdjustHandles="1" noChangeArrowheads="1" noChangeShapeType="1"/>
            </p:cNvSpPr>
            <p:nvPr/>
          </p:nvSpPr>
          <p:spPr>
            <a:xfrm>
              <a:off x="0" y="-28575"/>
              <a:ext cx="1250902" cy="751389"/>
            </a:xfrm>
            <a:prstGeom prst="rect">
              <a:avLst/>
            </a:prstGeom>
          </p:spPr>
          <p:txBody>
            <a:bodyPr lIns="33867" tIns="33867" rIns="33867" bIns="33867" rtlCol="0" anchor="ctr"/>
            <a:lstStyle/>
            <a:p>
              <a:pPr algn="ctr">
                <a:lnSpc>
                  <a:spcPts val="1261"/>
                </a:lnSpc>
              </a:pPr>
              <a:endParaRPr sz="1200"/>
            </a:p>
          </p:txBody>
        </p:sp>
      </p:grpSp>
      <p:sp>
        <p:nvSpPr>
          <p:cNvPr id="14" name="Freeform 14"/>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6" name="TextBox 16"/>
          <p:cNvSpPr txBox="1"/>
          <p:nvPr/>
        </p:nvSpPr>
        <p:spPr>
          <a:xfrm>
            <a:off x="685800" y="966500"/>
            <a:ext cx="7183621" cy="718145"/>
          </a:xfrm>
          <a:prstGeom prst="rect">
            <a:avLst/>
          </a:prstGeom>
        </p:spPr>
        <p:txBody>
          <a:bodyPr lIns="0" tIns="0" rIns="0" bIns="0" rtlCol="0" anchor="t">
            <a:spAutoFit/>
          </a:bodyPr>
          <a:lstStyle/>
          <a:p>
            <a:pPr>
              <a:lnSpc>
                <a:spcPts val="2784"/>
              </a:lnSpc>
            </a:pPr>
            <a:r>
              <a:rPr lang="en-US" sz="2400" b="1">
                <a:solidFill>
                  <a:srgbClr val="183650"/>
                </a:solidFill>
                <a:latin typeface="Montserrat 1 Bold"/>
                <a:ea typeface="Montserrat 1 Bold"/>
                <a:cs typeface="Montserrat 1 Bold"/>
                <a:sym typeface="Montserrat 1 Bold"/>
              </a:rPr>
              <a:t>OUR STRATEGIC PARTNERS AND THEIR STRENGTHS</a:t>
            </a:r>
          </a:p>
        </p:txBody>
      </p:sp>
      <p:pic>
        <p:nvPicPr>
          <p:cNvPr id="32" name="Image 31" descr="Une image contenant transport, train, voie ferrée, plein air&#10;&#10;Le contenu généré par l’IA peut être incorrect.">
            <a:extLst>
              <a:ext uri="{FF2B5EF4-FFF2-40B4-BE49-F238E27FC236}">
                <a16:creationId xmlns:a16="http://schemas.microsoft.com/office/drawing/2014/main" id="{78F5F20D-39E6-A52E-2D2C-229ACD9434C4}"/>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7599952" y="0"/>
            <a:ext cx="4592048" cy="6858000"/>
          </a:xfrm>
          <a:prstGeom prst="rect">
            <a:avLst/>
          </a:prstGeom>
        </p:spPr>
      </p:pic>
      <p:sp>
        <p:nvSpPr>
          <p:cNvPr id="17" name="TextBox 17"/>
          <p:cNvSpPr txBox="1"/>
          <p:nvPr/>
        </p:nvSpPr>
        <p:spPr>
          <a:xfrm>
            <a:off x="11352840" y="6153150"/>
            <a:ext cx="22923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104</a:t>
            </a:r>
          </a:p>
        </p:txBody>
      </p:sp>
      <p:sp>
        <p:nvSpPr>
          <p:cNvPr id="21" name="TextBox 21"/>
          <p:cNvSpPr txBox="1"/>
          <p:nvPr/>
        </p:nvSpPr>
        <p:spPr>
          <a:xfrm>
            <a:off x="959159" y="2088134"/>
            <a:ext cx="2619628" cy="512961"/>
          </a:xfrm>
          <a:prstGeom prst="rect">
            <a:avLst/>
          </a:prstGeom>
        </p:spPr>
        <p:txBody>
          <a:bodyPr lIns="0" tIns="0" rIns="0" bIns="0" rtlCol="0" anchor="t">
            <a:spAutoFit/>
          </a:bodyPr>
          <a:lstStyle/>
          <a:p>
            <a:pPr>
              <a:lnSpc>
                <a:spcPts val="1978"/>
              </a:lnSpc>
              <a:spcBef>
                <a:spcPct val="0"/>
              </a:spcBef>
            </a:pPr>
            <a:r>
              <a:rPr lang="en-US" sz="1866" b="1" spc="11">
                <a:solidFill>
                  <a:srgbClr val="183650"/>
                </a:solidFill>
                <a:latin typeface="Trebuchet MS Bold"/>
                <a:ea typeface="Trebuchet MS Bold"/>
                <a:cs typeface="Trebuchet MS Bold"/>
                <a:sym typeface="Trebuchet MS Bold"/>
              </a:rPr>
              <a:t>Private railways /</a:t>
            </a:r>
          </a:p>
          <a:p>
            <a:pPr>
              <a:lnSpc>
                <a:spcPts val="1978"/>
              </a:lnSpc>
              <a:spcBef>
                <a:spcPct val="0"/>
              </a:spcBef>
            </a:pPr>
            <a:r>
              <a:rPr lang="en-US" sz="1866" b="1" spc="11">
                <a:solidFill>
                  <a:srgbClr val="183650"/>
                </a:solidFill>
                <a:latin typeface="Trebuchet MS Bold"/>
                <a:ea typeface="Trebuchet MS Bold"/>
                <a:cs typeface="Trebuchet MS Bold"/>
                <a:sym typeface="Trebuchet MS Bold"/>
              </a:rPr>
              <a:t>Wagon rental company</a:t>
            </a:r>
          </a:p>
        </p:txBody>
      </p:sp>
      <p:sp>
        <p:nvSpPr>
          <p:cNvPr id="22" name="TextBox 22"/>
          <p:cNvSpPr txBox="1"/>
          <p:nvPr/>
        </p:nvSpPr>
        <p:spPr>
          <a:xfrm>
            <a:off x="959160" y="4209127"/>
            <a:ext cx="2226006" cy="256480"/>
          </a:xfrm>
          <a:prstGeom prst="rect">
            <a:avLst/>
          </a:prstGeom>
        </p:spPr>
        <p:txBody>
          <a:bodyPr lIns="0" tIns="0" rIns="0" bIns="0" rtlCol="0" anchor="t">
            <a:spAutoFit/>
          </a:bodyPr>
          <a:lstStyle/>
          <a:p>
            <a:pPr>
              <a:lnSpc>
                <a:spcPts val="1978"/>
              </a:lnSpc>
              <a:spcBef>
                <a:spcPct val="0"/>
              </a:spcBef>
            </a:pPr>
            <a:r>
              <a:rPr lang="en-US" sz="1866" b="1" spc="11">
                <a:solidFill>
                  <a:srgbClr val="183650"/>
                </a:solidFill>
                <a:latin typeface="Trebuchet MS Bold"/>
                <a:ea typeface="Trebuchet MS Bold"/>
                <a:cs typeface="Trebuchet MS Bold"/>
                <a:sym typeface="Trebuchet MS Bold"/>
              </a:rPr>
              <a:t>Transwaggon GmbH</a:t>
            </a:r>
          </a:p>
        </p:txBody>
      </p:sp>
      <p:sp>
        <p:nvSpPr>
          <p:cNvPr id="23" name="TextBox 23"/>
          <p:cNvSpPr txBox="1"/>
          <p:nvPr/>
        </p:nvSpPr>
        <p:spPr>
          <a:xfrm>
            <a:off x="4463783" y="2110189"/>
            <a:ext cx="2185413" cy="512961"/>
          </a:xfrm>
          <a:prstGeom prst="rect">
            <a:avLst/>
          </a:prstGeom>
        </p:spPr>
        <p:txBody>
          <a:bodyPr lIns="0" tIns="0" rIns="0" bIns="0" rtlCol="0" anchor="t">
            <a:spAutoFit/>
          </a:bodyPr>
          <a:lstStyle/>
          <a:p>
            <a:pPr>
              <a:lnSpc>
                <a:spcPts val="1978"/>
              </a:lnSpc>
              <a:spcBef>
                <a:spcPct val="0"/>
              </a:spcBef>
            </a:pPr>
            <a:r>
              <a:rPr lang="en-US" sz="1866" b="1" spc="11">
                <a:solidFill>
                  <a:srgbClr val="183650"/>
                </a:solidFill>
                <a:latin typeface="Trebuchet MS Bold"/>
                <a:ea typeface="Trebuchet MS Bold"/>
                <a:cs typeface="Trebuchet MS Bold"/>
                <a:sym typeface="Trebuchet MS Bold"/>
              </a:rPr>
              <a:t>Sächsische Binnenhäfen</a:t>
            </a:r>
          </a:p>
        </p:txBody>
      </p:sp>
      <p:sp>
        <p:nvSpPr>
          <p:cNvPr id="24" name="TextBox 24"/>
          <p:cNvSpPr txBox="1"/>
          <p:nvPr/>
        </p:nvSpPr>
        <p:spPr>
          <a:xfrm>
            <a:off x="4463783" y="4209127"/>
            <a:ext cx="2185413" cy="256480"/>
          </a:xfrm>
          <a:prstGeom prst="rect">
            <a:avLst/>
          </a:prstGeom>
        </p:spPr>
        <p:txBody>
          <a:bodyPr lIns="0" tIns="0" rIns="0" bIns="0" rtlCol="0" anchor="t">
            <a:spAutoFit/>
          </a:bodyPr>
          <a:lstStyle/>
          <a:p>
            <a:pPr>
              <a:lnSpc>
                <a:spcPts val="1978"/>
              </a:lnSpc>
              <a:spcBef>
                <a:spcPct val="0"/>
              </a:spcBef>
            </a:pPr>
            <a:r>
              <a:rPr lang="en-US" sz="1866" b="1" spc="11">
                <a:solidFill>
                  <a:srgbClr val="183650"/>
                </a:solidFill>
                <a:latin typeface="Trebuchet MS Bold"/>
                <a:ea typeface="Trebuchet MS Bold"/>
                <a:cs typeface="Trebuchet MS Bold"/>
                <a:sym typeface="Trebuchet MS Bold"/>
              </a:rPr>
              <a:t>Innofreight GmbH</a:t>
            </a:r>
          </a:p>
        </p:txBody>
      </p:sp>
      <p:sp>
        <p:nvSpPr>
          <p:cNvPr id="25" name="TextBox 25"/>
          <p:cNvSpPr txBox="1"/>
          <p:nvPr/>
        </p:nvSpPr>
        <p:spPr>
          <a:xfrm>
            <a:off x="959159" y="2742777"/>
            <a:ext cx="2619628" cy="706604"/>
          </a:xfrm>
          <a:prstGeom prst="rect">
            <a:avLst/>
          </a:prstGeom>
        </p:spPr>
        <p:txBody>
          <a:bodyPr lIns="0" tIns="0" rIns="0" bIns="0" rtlCol="0" anchor="t">
            <a:spAutoFit/>
          </a:bodyPr>
          <a:lstStyle/>
          <a:p>
            <a:pPr marL="244698" lvl="1" indent="-122349">
              <a:lnSpc>
                <a:spcPts val="1405"/>
              </a:lnSpc>
              <a:buFont typeface="Arial"/>
              <a:buChar char="•"/>
            </a:pPr>
            <a:r>
              <a:rPr lang="en-US" sz="1133" dirty="0">
                <a:solidFill>
                  <a:srgbClr val="3F4443"/>
                </a:solidFill>
                <a:latin typeface="Trebuchet MS"/>
                <a:ea typeface="Trebuchet MS"/>
                <a:cs typeface="Trebuchet MS"/>
                <a:sym typeface="Trebuchet MS"/>
              </a:rPr>
              <a:t>In contact with several well-known partners, e. g. </a:t>
            </a:r>
            <a:r>
              <a:rPr lang="en-US" sz="1133" dirty="0" err="1">
                <a:solidFill>
                  <a:srgbClr val="3F4443"/>
                </a:solidFill>
                <a:latin typeface="Trebuchet MS"/>
                <a:ea typeface="Trebuchet MS"/>
                <a:cs typeface="Trebuchet MS"/>
                <a:sym typeface="Trebuchet MS"/>
              </a:rPr>
              <a:t>Lineas</a:t>
            </a:r>
            <a:r>
              <a:rPr lang="en-US" sz="1133" dirty="0">
                <a:solidFill>
                  <a:srgbClr val="3F4443"/>
                </a:solidFill>
                <a:latin typeface="Trebuchet MS"/>
                <a:ea typeface="Trebuchet MS"/>
                <a:cs typeface="Trebuchet MS"/>
                <a:sym typeface="Trebuchet MS"/>
              </a:rPr>
              <a:t>, </a:t>
            </a:r>
            <a:r>
              <a:rPr lang="en-US" sz="1133" dirty="0" err="1">
                <a:solidFill>
                  <a:srgbClr val="3F4443"/>
                </a:solidFill>
                <a:latin typeface="Trebuchet MS"/>
                <a:ea typeface="Trebuchet MS"/>
                <a:cs typeface="Trebuchet MS"/>
                <a:sym typeface="Trebuchet MS"/>
              </a:rPr>
              <a:t>Captrain</a:t>
            </a:r>
            <a:r>
              <a:rPr lang="en-US" sz="1133" dirty="0">
                <a:solidFill>
                  <a:srgbClr val="3F4443"/>
                </a:solidFill>
                <a:latin typeface="Trebuchet MS"/>
                <a:ea typeface="Trebuchet MS"/>
                <a:cs typeface="Trebuchet MS"/>
                <a:sym typeface="Trebuchet MS"/>
              </a:rPr>
              <a:t>.</a:t>
            </a:r>
          </a:p>
          <a:p>
            <a:pPr marL="244698" lvl="1" indent="-122349">
              <a:lnSpc>
                <a:spcPts val="1405"/>
              </a:lnSpc>
              <a:buFont typeface="Arial"/>
              <a:buChar char="•"/>
            </a:pPr>
            <a:r>
              <a:rPr lang="en-US" sz="1133" dirty="0">
                <a:solidFill>
                  <a:srgbClr val="3F4443"/>
                </a:solidFill>
                <a:latin typeface="Trebuchet MS"/>
                <a:ea typeface="Trebuchet MS"/>
                <a:cs typeface="Trebuchet MS"/>
                <a:sym typeface="Trebuchet MS"/>
              </a:rPr>
              <a:t>Strong on main route.</a:t>
            </a:r>
          </a:p>
          <a:p>
            <a:pPr marL="244698" lvl="1" indent="-122349">
              <a:lnSpc>
                <a:spcPts val="1405"/>
              </a:lnSpc>
              <a:buFont typeface="Arial"/>
              <a:buChar char="•"/>
            </a:pPr>
            <a:r>
              <a:rPr lang="en-US" sz="1133" dirty="0">
                <a:solidFill>
                  <a:srgbClr val="3F4443"/>
                </a:solidFill>
                <a:latin typeface="Trebuchet MS"/>
                <a:ea typeface="Trebuchet MS"/>
                <a:cs typeface="Trebuchet MS"/>
                <a:sym typeface="Trebuchet MS"/>
              </a:rPr>
              <a:t>Checked offers for wagon rental.</a:t>
            </a:r>
          </a:p>
        </p:txBody>
      </p:sp>
      <p:sp>
        <p:nvSpPr>
          <p:cNvPr id="26" name="TextBox 26"/>
          <p:cNvSpPr txBox="1"/>
          <p:nvPr/>
        </p:nvSpPr>
        <p:spPr>
          <a:xfrm>
            <a:off x="4463783" y="2764832"/>
            <a:ext cx="2469243" cy="706604"/>
          </a:xfrm>
          <a:prstGeom prst="rect">
            <a:avLst/>
          </a:prstGeom>
        </p:spPr>
        <p:txBody>
          <a:bodyPr lIns="0" tIns="0" rIns="0" bIns="0" rtlCol="0" anchor="t">
            <a:spAutoFit/>
          </a:bodyPr>
          <a:lstStyle/>
          <a:p>
            <a:pPr marL="244698" lvl="1" indent="-122349">
              <a:lnSpc>
                <a:spcPts val="1405"/>
              </a:lnSpc>
              <a:buFont typeface="Arial"/>
              <a:buChar char="•"/>
            </a:pPr>
            <a:r>
              <a:rPr lang="en-US" sz="1133">
                <a:solidFill>
                  <a:srgbClr val="3F4443"/>
                </a:solidFill>
                <a:latin typeface="Trebuchet MS"/>
                <a:ea typeface="Trebuchet MS"/>
                <a:cs typeface="Trebuchet MS"/>
                <a:sym typeface="Trebuchet MS"/>
              </a:rPr>
              <a:t>Transshipment opportunities (Saxony + CZ).</a:t>
            </a:r>
          </a:p>
          <a:p>
            <a:pPr marL="244698" lvl="1" indent="-122349">
              <a:lnSpc>
                <a:spcPts val="1405"/>
              </a:lnSpc>
              <a:buFont typeface="Arial"/>
              <a:buChar char="•"/>
            </a:pPr>
            <a:r>
              <a:rPr lang="en-US" sz="1133">
                <a:solidFill>
                  <a:srgbClr val="3F4443"/>
                </a:solidFill>
                <a:latin typeface="Trebuchet MS"/>
                <a:ea typeface="Trebuchet MS"/>
                <a:cs typeface="Trebuchet MS"/>
                <a:sym typeface="Trebuchet MS"/>
              </a:rPr>
              <a:t>Technical support (adaption of container / handling equipment).</a:t>
            </a:r>
          </a:p>
        </p:txBody>
      </p:sp>
      <p:sp>
        <p:nvSpPr>
          <p:cNvPr id="27" name="TextBox 27"/>
          <p:cNvSpPr txBox="1"/>
          <p:nvPr/>
        </p:nvSpPr>
        <p:spPr>
          <a:xfrm>
            <a:off x="4481909" y="4616966"/>
            <a:ext cx="2149161" cy="706604"/>
          </a:xfrm>
          <a:prstGeom prst="rect">
            <a:avLst/>
          </a:prstGeom>
        </p:spPr>
        <p:txBody>
          <a:bodyPr lIns="0" tIns="0" rIns="0" bIns="0" rtlCol="0" anchor="t">
            <a:spAutoFit/>
          </a:bodyPr>
          <a:lstStyle/>
          <a:p>
            <a:pPr marL="244698" lvl="1" indent="-122349">
              <a:lnSpc>
                <a:spcPts val="1405"/>
              </a:lnSpc>
              <a:buFont typeface="Arial"/>
              <a:buChar char="•"/>
            </a:pPr>
            <a:r>
              <a:rPr lang="en-US" sz="1133">
                <a:solidFill>
                  <a:srgbClr val="3F4443"/>
                </a:solidFill>
                <a:latin typeface="Trebuchet MS"/>
                <a:ea typeface="Trebuchet MS"/>
                <a:cs typeface="Trebuchet MS"/>
                <a:sym typeface="Trebuchet MS"/>
              </a:rPr>
              <a:t>Concept of container wagon + special equipment.</a:t>
            </a:r>
          </a:p>
          <a:p>
            <a:pPr marL="244698" lvl="1" indent="-122349">
              <a:lnSpc>
                <a:spcPts val="1405"/>
              </a:lnSpc>
              <a:buFont typeface="Arial"/>
              <a:buChar char="•"/>
            </a:pPr>
            <a:r>
              <a:rPr lang="en-US" sz="1133">
                <a:solidFill>
                  <a:srgbClr val="3F4443"/>
                </a:solidFill>
                <a:latin typeface="Trebuchet MS"/>
                <a:ea typeface="Trebuchet MS"/>
                <a:cs typeface="Trebuchet MS"/>
                <a:sym typeface="Trebuchet MS"/>
              </a:rPr>
              <a:t>Developing customized solutions.</a:t>
            </a:r>
          </a:p>
        </p:txBody>
      </p:sp>
      <p:sp>
        <p:nvSpPr>
          <p:cNvPr id="28" name="TextBox 28"/>
          <p:cNvSpPr txBox="1"/>
          <p:nvPr/>
        </p:nvSpPr>
        <p:spPr>
          <a:xfrm>
            <a:off x="1006631" y="4616966"/>
            <a:ext cx="2185413" cy="706604"/>
          </a:xfrm>
          <a:prstGeom prst="rect">
            <a:avLst/>
          </a:prstGeom>
        </p:spPr>
        <p:txBody>
          <a:bodyPr lIns="0" tIns="0" rIns="0" bIns="0" rtlCol="0" anchor="t">
            <a:spAutoFit/>
          </a:bodyPr>
          <a:lstStyle/>
          <a:p>
            <a:pPr marL="244698" lvl="1" indent="-122349">
              <a:lnSpc>
                <a:spcPts val="1405"/>
              </a:lnSpc>
              <a:buFont typeface="Arial"/>
              <a:buChar char="•"/>
            </a:pPr>
            <a:r>
              <a:rPr lang="en-US" sz="1133">
                <a:solidFill>
                  <a:srgbClr val="3F4443"/>
                </a:solidFill>
                <a:latin typeface="Trebuchet MS"/>
                <a:ea typeface="Trebuchet MS"/>
                <a:cs typeface="Trebuchet MS"/>
                <a:sym typeface="Trebuchet MS"/>
              </a:rPr>
              <a:t>Partner for wagon rental.</a:t>
            </a:r>
          </a:p>
          <a:p>
            <a:pPr marL="244698" lvl="1" indent="-122349">
              <a:lnSpc>
                <a:spcPts val="1405"/>
              </a:lnSpc>
              <a:buFont typeface="Arial"/>
              <a:buChar char="•"/>
            </a:pPr>
            <a:r>
              <a:rPr lang="en-US" sz="1133">
                <a:solidFill>
                  <a:srgbClr val="3F4443"/>
                </a:solidFill>
                <a:latin typeface="Trebuchet MS"/>
                <a:ea typeface="Trebuchet MS"/>
                <a:cs typeface="Trebuchet MS"/>
                <a:sym typeface="Trebuchet MS"/>
              </a:rPr>
              <a:t>1st step in project: already. running train between CZ and Rotterdam, NL.</a:t>
            </a:r>
          </a:p>
        </p:txBody>
      </p:sp>
      <p:sp>
        <p:nvSpPr>
          <p:cNvPr id="29" name="TextBox 29"/>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RAIL FREIGHT - EUROPE</a:t>
            </a:r>
          </a:p>
        </p:txBody>
      </p:sp>
      <p:sp>
        <p:nvSpPr>
          <p:cNvPr id="30" name="Freeform 30"/>
          <p:cNvSpPr>
            <a:spLocks noGrp="1" noRot="1" noMove="1" noResize="1" noEditPoints="1" noAdjustHandles="1" noChangeArrowheads="1" noChangeShapeType="1"/>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3" name="Group 3">
            <a:extLst>
              <a:ext uri="{FF2B5EF4-FFF2-40B4-BE49-F238E27FC236}">
                <a16:creationId xmlns:a16="http://schemas.microsoft.com/office/drawing/2014/main" id="{AF15AF8D-4AD0-D9B4-984B-B974E8B3410C}"/>
              </a:ext>
            </a:extLst>
          </p:cNvPr>
          <p:cNvGrpSpPr>
            <a:grpSpLocks/>
          </p:cNvGrpSpPr>
          <p:nvPr/>
        </p:nvGrpSpPr>
        <p:grpSpPr>
          <a:xfrm>
            <a:off x="7599952" y="-111967"/>
            <a:ext cx="4592048" cy="6969967"/>
            <a:chOff x="0" y="0"/>
            <a:chExt cx="1765674" cy="1925627"/>
          </a:xfrm>
        </p:grpSpPr>
        <p:sp>
          <p:nvSpPr>
            <p:cNvPr id="34" name="Freeform 4">
              <a:extLst>
                <a:ext uri="{FF2B5EF4-FFF2-40B4-BE49-F238E27FC236}">
                  <a16:creationId xmlns:a16="http://schemas.microsoft.com/office/drawing/2014/main" id="{7A72F0B2-2BE0-4F56-564C-DB7202F574C3}"/>
                </a:ext>
              </a:extLst>
            </p:cNvPr>
            <p:cNvSpPr>
              <a:spLocks/>
            </p:cNvSpPr>
            <p:nvPr/>
          </p:nvSpPr>
          <p:spPr>
            <a:xfrm>
              <a:off x="0" y="0"/>
              <a:ext cx="1765674" cy="1925627"/>
            </a:xfrm>
            <a:custGeom>
              <a:avLst/>
              <a:gdLst/>
              <a:ahLst/>
              <a:cxnLst/>
              <a:rect l="l" t="t" r="r" b="b"/>
              <a:pathLst>
                <a:path w="1765674" h="1925627">
                  <a:moveTo>
                    <a:pt x="0" y="0"/>
                  </a:moveTo>
                  <a:lnTo>
                    <a:pt x="1765674" y="0"/>
                  </a:lnTo>
                  <a:lnTo>
                    <a:pt x="1765674" y="1925627"/>
                  </a:lnTo>
                  <a:lnTo>
                    <a:pt x="0" y="192562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35" name="TextBox 5">
              <a:extLst>
                <a:ext uri="{FF2B5EF4-FFF2-40B4-BE49-F238E27FC236}">
                  <a16:creationId xmlns:a16="http://schemas.microsoft.com/office/drawing/2014/main" id="{396E31F9-5FD1-998D-AE21-F9575F530976}"/>
                </a:ext>
              </a:extLst>
            </p:cNvPr>
            <p:cNvSpPr txBox="1">
              <a:spLocks/>
            </p:cNvSpPr>
            <p:nvPr/>
          </p:nvSpPr>
          <p:spPr>
            <a:xfrm>
              <a:off x="0" y="-38100"/>
              <a:ext cx="1765674" cy="1963727"/>
            </a:xfrm>
            <a:prstGeom prst="rect">
              <a:avLst/>
            </a:prstGeom>
          </p:spPr>
          <p:txBody>
            <a:bodyPr lIns="33867" tIns="33867" rIns="33867" bIns="33867" rtlCol="0" anchor="ctr"/>
            <a:lstStyle/>
            <a:p>
              <a:pPr algn="ctr">
                <a:lnSpc>
                  <a:spcPts val="1400"/>
                </a:lnSpc>
              </a:pPr>
              <a:endParaRPr sz="1200"/>
            </a:p>
          </p:txBody>
        </p:sp>
      </p:gr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AutoShape 4"/>
          <p:cNvSpPr>
            <a:spLocks noGrp="1" noRot="1" noMove="1" noResize="1" noEditPoints="1" noAdjustHandles="1" noChangeArrowheads="1" noChangeShapeType="1"/>
          </p:cNvSpPr>
          <p:nvPr/>
        </p:nvSpPr>
        <p:spPr>
          <a:xfrm flipV="1">
            <a:off x="1101691" y="1973023"/>
            <a:ext cx="0" cy="2425089"/>
          </a:xfrm>
          <a:prstGeom prst="line">
            <a:avLst/>
          </a:prstGeom>
          <a:ln w="19050" cap="flat">
            <a:solidFill>
              <a:srgbClr val="183650"/>
            </a:solidFill>
            <a:prstDash val="solid"/>
            <a:headEnd type="none" w="sm" len="sm"/>
            <a:tailEnd type="triangle" w="lg" len="med"/>
          </a:ln>
        </p:spPr>
        <p:txBody>
          <a:bodyPr/>
          <a:lstStyle/>
          <a:p>
            <a:endParaRPr lang="en-US" sz="1200"/>
          </a:p>
        </p:txBody>
      </p:sp>
      <p:grpSp>
        <p:nvGrpSpPr>
          <p:cNvPr id="5" name="Group 5"/>
          <p:cNvGrpSpPr>
            <a:grpSpLocks noGrp="1" noUngrp="1" noRot="1" noMove="1" noResize="1"/>
          </p:cNvGrpSpPr>
          <p:nvPr/>
        </p:nvGrpSpPr>
        <p:grpSpPr>
          <a:xfrm>
            <a:off x="991723" y="4270848"/>
            <a:ext cx="2220448" cy="254527"/>
            <a:chOff x="0" y="0"/>
            <a:chExt cx="877214" cy="100554"/>
          </a:xfrm>
        </p:grpSpPr>
        <p:sp>
          <p:nvSpPr>
            <p:cNvPr id="6" name="Freeform 6"/>
            <p:cNvSpPr>
              <a:spLocks noGrp="1" noRot="1" noMove="1" noResize="1" noEditPoints="1" noAdjustHandles="1" noChangeArrowheads="1" noChangeShapeType="1"/>
            </p:cNvSpPr>
            <p:nvPr/>
          </p:nvSpPr>
          <p:spPr>
            <a:xfrm>
              <a:off x="0" y="0"/>
              <a:ext cx="877214" cy="100554"/>
            </a:xfrm>
            <a:custGeom>
              <a:avLst/>
              <a:gdLst/>
              <a:ahLst/>
              <a:cxnLst/>
              <a:rect l="l" t="t" r="r" b="b"/>
              <a:pathLst>
                <a:path w="877214" h="100554">
                  <a:moveTo>
                    <a:pt x="0" y="0"/>
                  </a:moveTo>
                  <a:lnTo>
                    <a:pt x="877214" y="0"/>
                  </a:lnTo>
                  <a:lnTo>
                    <a:pt x="877214" y="100554"/>
                  </a:lnTo>
                  <a:lnTo>
                    <a:pt x="0" y="100554"/>
                  </a:lnTo>
                  <a:close/>
                </a:path>
              </a:pathLst>
            </a:custGeom>
            <a:solidFill>
              <a:srgbClr val="183650"/>
            </a:solid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0" y="-28575"/>
              <a:ext cx="877214" cy="129129"/>
            </a:xfrm>
            <a:prstGeom prst="rect">
              <a:avLst/>
            </a:prstGeom>
          </p:spPr>
          <p:txBody>
            <a:bodyPr lIns="33867" tIns="33867" rIns="33867" bIns="33867" rtlCol="0" anchor="ctr"/>
            <a:lstStyle/>
            <a:p>
              <a:pPr algn="ctr">
                <a:lnSpc>
                  <a:spcPts val="1261"/>
                </a:lnSpc>
              </a:pPr>
              <a:endParaRPr sz="1200"/>
            </a:p>
          </p:txBody>
        </p:sp>
      </p:grpSp>
      <p:sp>
        <p:nvSpPr>
          <p:cNvPr id="8" name="TextBox 8"/>
          <p:cNvSpPr txBox="1"/>
          <p:nvPr/>
        </p:nvSpPr>
        <p:spPr>
          <a:xfrm>
            <a:off x="1101691" y="4296511"/>
            <a:ext cx="2416403" cy="179536"/>
          </a:xfrm>
          <a:prstGeom prst="rect">
            <a:avLst/>
          </a:prstGeom>
        </p:spPr>
        <p:txBody>
          <a:bodyPr lIns="0" tIns="0" rIns="0" bIns="0" rtlCol="0" anchor="t">
            <a:spAutoFit/>
          </a:bodyPr>
          <a:lstStyle/>
          <a:p>
            <a:pPr>
              <a:lnSpc>
                <a:spcPts val="1440"/>
              </a:lnSpc>
            </a:pPr>
            <a:r>
              <a:rPr lang="en-US" sz="1200" b="1">
                <a:solidFill>
                  <a:srgbClr val="FFFFFF"/>
                </a:solidFill>
                <a:latin typeface="Trebuchet MS Bold"/>
                <a:ea typeface="Trebuchet MS Bold"/>
                <a:cs typeface="Trebuchet MS Bold"/>
                <a:sym typeface="Trebuchet MS Bold"/>
              </a:rPr>
              <a:t>ONE TYPE OF BASE WAGON</a:t>
            </a:r>
          </a:p>
        </p:txBody>
      </p:sp>
      <p:grpSp>
        <p:nvGrpSpPr>
          <p:cNvPr id="9" name="Group 9"/>
          <p:cNvGrpSpPr>
            <a:grpSpLocks noGrp="1" noUngrp="1" noRot="1" noMove="1" noResize="1"/>
          </p:cNvGrpSpPr>
          <p:nvPr/>
        </p:nvGrpSpPr>
        <p:grpSpPr>
          <a:xfrm>
            <a:off x="1043414" y="4563308"/>
            <a:ext cx="116554" cy="540129"/>
            <a:chOff x="0" y="0"/>
            <a:chExt cx="233108" cy="1080258"/>
          </a:xfrm>
        </p:grpSpPr>
        <p:grpSp>
          <p:nvGrpSpPr>
            <p:cNvPr id="10" name="Group 10"/>
            <p:cNvGrpSpPr>
              <a:grpSpLocks noGrp="1" noUngrp="1" noRot="1" noMove="1" noResize="1"/>
            </p:cNvGrpSpPr>
            <p:nvPr/>
          </p:nvGrpSpPr>
          <p:grpSpPr>
            <a:xfrm rot="-10800000">
              <a:off x="0" y="876289"/>
              <a:ext cx="233108" cy="203969"/>
              <a:chOff x="0" y="0"/>
              <a:chExt cx="812800" cy="711200"/>
            </a:xfrm>
          </p:grpSpPr>
          <p:sp>
            <p:nvSpPr>
              <p:cNvPr id="11" name="Freeform 11"/>
              <p:cNvSpPr>
                <a:spLocks noGrp="1" noRot="1" noMove="1" noResize="1" noEditPoints="1" noAdjustHandles="1" noChangeArrowheads="1" noChangeShapeType="1"/>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183650"/>
              </a:solidFill>
            </p:spPr>
            <p:txBody>
              <a:bodyPr/>
              <a:lstStyle/>
              <a:p>
                <a:endParaRPr lang="en-US" sz="1200"/>
              </a:p>
            </p:txBody>
          </p:sp>
          <p:sp>
            <p:nvSpPr>
              <p:cNvPr id="12" name="TextBox 12"/>
              <p:cNvSpPr txBox="1">
                <a:spLocks noGrp="1" noRot="1" noMove="1" noResize="1" noEditPoints="1" noAdjustHandles="1" noChangeArrowheads="1" noChangeShapeType="1"/>
              </p:cNvSpPr>
              <p:nvPr/>
            </p:nvSpPr>
            <p:spPr>
              <a:xfrm>
                <a:off x="127000" y="301625"/>
                <a:ext cx="558800" cy="358775"/>
              </a:xfrm>
              <a:prstGeom prst="rect">
                <a:avLst/>
              </a:prstGeom>
            </p:spPr>
            <p:txBody>
              <a:bodyPr lIns="33867" tIns="33867" rIns="33867" bIns="33867" rtlCol="0" anchor="ctr"/>
              <a:lstStyle/>
              <a:p>
                <a:pPr algn="ctr">
                  <a:lnSpc>
                    <a:spcPts val="1261"/>
                  </a:lnSpc>
                </a:pPr>
                <a:endParaRPr sz="1200"/>
              </a:p>
            </p:txBody>
          </p:sp>
        </p:grpSp>
        <p:sp>
          <p:nvSpPr>
            <p:cNvPr id="13" name="AutoShape 13"/>
            <p:cNvSpPr>
              <a:spLocks noGrp="1" noRot="1" noMove="1" noResize="1" noEditPoints="1" noAdjustHandles="1" noChangeArrowheads="1" noChangeShapeType="1"/>
            </p:cNvSpPr>
            <p:nvPr/>
          </p:nvSpPr>
          <p:spPr>
            <a:xfrm>
              <a:off x="114475" y="0"/>
              <a:ext cx="0" cy="876289"/>
            </a:xfrm>
            <a:prstGeom prst="line">
              <a:avLst/>
            </a:prstGeom>
            <a:ln w="25400" cap="flat">
              <a:solidFill>
                <a:srgbClr val="183650"/>
              </a:solidFill>
              <a:prstDash val="solid"/>
              <a:headEnd type="none" w="sm" len="sm"/>
              <a:tailEnd type="none" w="sm" len="sm"/>
            </a:ln>
          </p:spPr>
          <p:txBody>
            <a:bodyPr/>
            <a:lstStyle/>
            <a:p>
              <a:endParaRPr lang="en-US" sz="1200"/>
            </a:p>
          </p:txBody>
        </p:sp>
      </p:grpSp>
      <p:grpSp>
        <p:nvGrpSpPr>
          <p:cNvPr id="14" name="Group 14"/>
          <p:cNvGrpSpPr>
            <a:grpSpLocks noGrp="1" noUngrp="1" noRot="1" noMove="1" noResize="1"/>
          </p:cNvGrpSpPr>
          <p:nvPr/>
        </p:nvGrpSpPr>
        <p:grpSpPr>
          <a:xfrm>
            <a:off x="1231700" y="2353972"/>
            <a:ext cx="1806257" cy="1722622"/>
            <a:chOff x="0" y="0"/>
            <a:chExt cx="3612513" cy="3445245"/>
          </a:xfrm>
        </p:grpSpPr>
        <p:sp>
          <p:nvSpPr>
            <p:cNvPr id="15" name="Freeform 15"/>
            <p:cNvSpPr>
              <a:spLocks noGrp="1" noRot="1" noMove="1" noResize="1" noEditPoints="1" noAdjustHandles="1" noChangeArrowheads="1" noChangeShapeType="1"/>
            </p:cNvSpPr>
            <p:nvPr/>
          </p:nvSpPr>
          <p:spPr>
            <a:xfrm>
              <a:off x="0" y="0"/>
              <a:ext cx="3612513" cy="2192221"/>
            </a:xfrm>
            <a:custGeom>
              <a:avLst/>
              <a:gdLst/>
              <a:ahLst/>
              <a:cxnLst/>
              <a:rect l="l" t="t" r="r" b="b"/>
              <a:pathLst>
                <a:path w="3612513" h="2192221">
                  <a:moveTo>
                    <a:pt x="0" y="0"/>
                  </a:moveTo>
                  <a:lnTo>
                    <a:pt x="3612513" y="0"/>
                  </a:lnTo>
                  <a:lnTo>
                    <a:pt x="3612513" y="2192221"/>
                  </a:lnTo>
                  <a:lnTo>
                    <a:pt x="0" y="2192221"/>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6" name="Group 16"/>
            <p:cNvGrpSpPr>
              <a:grpSpLocks noGrp="1" noUngrp="1" noRot="1" noMove="1" noResize="1"/>
            </p:cNvGrpSpPr>
            <p:nvPr/>
          </p:nvGrpSpPr>
          <p:grpSpPr>
            <a:xfrm>
              <a:off x="0" y="2370021"/>
              <a:ext cx="3612513" cy="1075224"/>
              <a:chOff x="0" y="0"/>
              <a:chExt cx="713583" cy="212390"/>
            </a:xfrm>
          </p:grpSpPr>
          <p:sp>
            <p:nvSpPr>
              <p:cNvPr id="17" name="Freeform 17"/>
              <p:cNvSpPr>
                <a:spLocks noGrp="1" noRot="1" noMove="1" noResize="1" noEditPoints="1" noAdjustHandles="1" noChangeArrowheads="1" noChangeShapeType="1"/>
              </p:cNvSpPr>
              <p:nvPr/>
            </p:nvSpPr>
            <p:spPr>
              <a:xfrm>
                <a:off x="0" y="0"/>
                <a:ext cx="713583" cy="212390"/>
              </a:xfrm>
              <a:custGeom>
                <a:avLst/>
                <a:gdLst/>
                <a:ahLst/>
                <a:cxnLst/>
                <a:rect l="l" t="t" r="r" b="b"/>
                <a:pathLst>
                  <a:path w="713583" h="212390">
                    <a:moveTo>
                      <a:pt x="0" y="0"/>
                    </a:moveTo>
                    <a:lnTo>
                      <a:pt x="713583" y="0"/>
                    </a:lnTo>
                    <a:lnTo>
                      <a:pt x="713583" y="212390"/>
                    </a:lnTo>
                    <a:lnTo>
                      <a:pt x="0" y="212390"/>
                    </a:lnTo>
                    <a:close/>
                  </a:path>
                </a:pathLst>
              </a:custGeom>
              <a:solidFill>
                <a:srgbClr val="FFFFFF"/>
              </a:solidFill>
            </p:spPr>
            <p:txBody>
              <a:bodyPr/>
              <a:lstStyle/>
              <a:p>
                <a:endParaRPr lang="en-US" sz="1200"/>
              </a:p>
            </p:txBody>
          </p:sp>
          <p:sp>
            <p:nvSpPr>
              <p:cNvPr id="18" name="TextBox 18"/>
              <p:cNvSpPr txBox="1">
                <a:spLocks noGrp="1" noRot="1" noMove="1" noResize="1" noEditPoints="1" noAdjustHandles="1" noChangeArrowheads="1" noChangeShapeType="1"/>
              </p:cNvSpPr>
              <p:nvPr/>
            </p:nvSpPr>
            <p:spPr>
              <a:xfrm>
                <a:off x="0" y="-28575"/>
                <a:ext cx="713583" cy="240965"/>
              </a:xfrm>
              <a:prstGeom prst="rect">
                <a:avLst/>
              </a:prstGeom>
            </p:spPr>
            <p:txBody>
              <a:bodyPr lIns="33867" tIns="33867" rIns="33867" bIns="33867" rtlCol="0" anchor="ctr"/>
              <a:lstStyle/>
              <a:p>
                <a:pPr algn="ctr">
                  <a:lnSpc>
                    <a:spcPts val="1261"/>
                  </a:lnSpc>
                </a:pPr>
                <a:endParaRPr sz="1200"/>
              </a:p>
            </p:txBody>
          </p:sp>
        </p:grpSp>
        <p:sp>
          <p:nvSpPr>
            <p:cNvPr id="19" name="TextBox 19"/>
            <p:cNvSpPr txBox="1">
              <a:spLocks noGrp="1" noRot="1" noMove="1" noResize="1" noEditPoints="1" noAdjustHandles="1" noChangeArrowheads="1" noChangeShapeType="1"/>
            </p:cNvSpPr>
            <p:nvPr/>
          </p:nvSpPr>
          <p:spPr>
            <a:xfrm>
              <a:off x="339176" y="2528327"/>
              <a:ext cx="2883385" cy="736098"/>
            </a:xfrm>
            <a:prstGeom prst="rect">
              <a:avLst/>
            </a:prstGeom>
          </p:spPr>
          <p:txBody>
            <a:bodyPr lIns="0" tIns="0" rIns="0" bIns="0" rtlCol="0" anchor="t">
              <a:spAutoFit/>
            </a:bodyPr>
            <a:lstStyle/>
            <a:p>
              <a:pPr>
                <a:lnSpc>
                  <a:spcPts val="1493"/>
                </a:lnSpc>
              </a:pPr>
              <a:r>
                <a:rPr lang="en-US" sz="1066" b="1" spc="-26">
                  <a:solidFill>
                    <a:srgbClr val="3F4443"/>
                  </a:solidFill>
                  <a:latin typeface="Trebuchet MS Bold"/>
                  <a:ea typeface="Trebuchet MS Bold"/>
                  <a:cs typeface="Trebuchet MS Bold"/>
                  <a:sym typeface="Trebuchet MS Bold"/>
                </a:rPr>
                <a:t>WireStanchion System</a:t>
              </a:r>
            </a:p>
            <a:p>
              <a:pPr marL="230304" lvl="1" indent="-115152">
                <a:lnSpc>
                  <a:spcPts val="1493"/>
                </a:lnSpc>
                <a:buFont typeface="Arial"/>
                <a:buChar char="•"/>
              </a:pPr>
              <a:r>
                <a:rPr lang="en-US" sz="1066" spc="-26">
                  <a:solidFill>
                    <a:srgbClr val="3F4443"/>
                  </a:solidFill>
                  <a:latin typeface="Trebuchet MS"/>
                  <a:ea typeface="Trebuchet MS"/>
                  <a:cs typeface="Trebuchet MS"/>
                  <a:sym typeface="Trebuchet MS"/>
                </a:rPr>
                <a:t>Wire rolls</a:t>
              </a:r>
            </a:p>
          </p:txBody>
        </p:sp>
      </p:grpSp>
      <p:grpSp>
        <p:nvGrpSpPr>
          <p:cNvPr id="20" name="Group 20"/>
          <p:cNvGrpSpPr>
            <a:grpSpLocks noGrp="1" noUngrp="1" noRot="1" noMove="1" noResize="1"/>
          </p:cNvGrpSpPr>
          <p:nvPr/>
        </p:nvGrpSpPr>
        <p:grpSpPr>
          <a:xfrm>
            <a:off x="7173112" y="2363889"/>
            <a:ext cx="1935648" cy="1906959"/>
            <a:chOff x="0" y="0"/>
            <a:chExt cx="3871296" cy="3813917"/>
          </a:xfrm>
        </p:grpSpPr>
        <p:grpSp>
          <p:nvGrpSpPr>
            <p:cNvPr id="21" name="Group 21"/>
            <p:cNvGrpSpPr>
              <a:grpSpLocks noGrp="1" noUngrp="1" noRot="1" noMove="1" noResize="1"/>
            </p:cNvGrpSpPr>
            <p:nvPr/>
          </p:nvGrpSpPr>
          <p:grpSpPr>
            <a:xfrm>
              <a:off x="0" y="2362363"/>
              <a:ext cx="3613436" cy="1451554"/>
              <a:chOff x="0" y="0"/>
              <a:chExt cx="713765" cy="286727"/>
            </a:xfrm>
          </p:grpSpPr>
          <p:sp>
            <p:nvSpPr>
              <p:cNvPr id="22" name="Freeform 22"/>
              <p:cNvSpPr>
                <a:spLocks noGrp="1" noRot="1" noMove="1" noResize="1" noEditPoints="1" noAdjustHandles="1" noChangeArrowheads="1" noChangeShapeType="1"/>
              </p:cNvSpPr>
              <p:nvPr/>
            </p:nvSpPr>
            <p:spPr>
              <a:xfrm>
                <a:off x="0" y="0"/>
                <a:ext cx="713765" cy="286727"/>
              </a:xfrm>
              <a:custGeom>
                <a:avLst/>
                <a:gdLst/>
                <a:ahLst/>
                <a:cxnLst/>
                <a:rect l="l" t="t" r="r" b="b"/>
                <a:pathLst>
                  <a:path w="713765" h="286727">
                    <a:moveTo>
                      <a:pt x="0" y="0"/>
                    </a:moveTo>
                    <a:lnTo>
                      <a:pt x="713765" y="0"/>
                    </a:lnTo>
                    <a:lnTo>
                      <a:pt x="713765" y="286727"/>
                    </a:lnTo>
                    <a:lnTo>
                      <a:pt x="0" y="286727"/>
                    </a:lnTo>
                    <a:close/>
                  </a:path>
                </a:pathLst>
              </a:custGeom>
              <a:solidFill>
                <a:srgbClr val="FFFFFF"/>
              </a:solidFill>
            </p:spPr>
            <p:txBody>
              <a:bodyPr/>
              <a:lstStyle/>
              <a:p>
                <a:endParaRPr lang="en-US" sz="1200"/>
              </a:p>
            </p:txBody>
          </p:sp>
          <p:sp>
            <p:nvSpPr>
              <p:cNvPr id="23" name="TextBox 23"/>
              <p:cNvSpPr txBox="1">
                <a:spLocks noGrp="1" noRot="1" noMove="1" noResize="1" noEditPoints="1" noAdjustHandles="1" noChangeArrowheads="1" noChangeShapeType="1"/>
              </p:cNvSpPr>
              <p:nvPr/>
            </p:nvSpPr>
            <p:spPr>
              <a:xfrm>
                <a:off x="0" y="-28575"/>
                <a:ext cx="713765" cy="315302"/>
              </a:xfrm>
              <a:prstGeom prst="rect">
                <a:avLst/>
              </a:prstGeom>
            </p:spPr>
            <p:txBody>
              <a:bodyPr lIns="33867" tIns="33867" rIns="33867" bIns="33867" rtlCol="0" anchor="ctr"/>
              <a:lstStyle/>
              <a:p>
                <a:pPr algn="ctr">
                  <a:lnSpc>
                    <a:spcPts val="1261"/>
                  </a:lnSpc>
                </a:pPr>
                <a:endParaRPr sz="1200"/>
              </a:p>
            </p:txBody>
          </p:sp>
        </p:grpSp>
        <p:sp>
          <p:nvSpPr>
            <p:cNvPr id="24" name="Freeform 24"/>
            <p:cNvSpPr>
              <a:spLocks noGrp="1" noRot="1" noMove="1" noResize="1" noEditPoints="1" noAdjustHandles="1" noChangeArrowheads="1" noChangeShapeType="1"/>
            </p:cNvSpPr>
            <p:nvPr/>
          </p:nvSpPr>
          <p:spPr>
            <a:xfrm>
              <a:off x="923" y="0"/>
              <a:ext cx="3612513" cy="2154314"/>
            </a:xfrm>
            <a:custGeom>
              <a:avLst/>
              <a:gdLst/>
              <a:ahLst/>
              <a:cxnLst/>
              <a:rect l="l" t="t" r="r" b="b"/>
              <a:pathLst>
                <a:path w="3612513" h="2154314">
                  <a:moveTo>
                    <a:pt x="0" y="0"/>
                  </a:moveTo>
                  <a:lnTo>
                    <a:pt x="3612513" y="0"/>
                  </a:lnTo>
                  <a:lnTo>
                    <a:pt x="3612513" y="2154314"/>
                  </a:lnTo>
                  <a:lnTo>
                    <a:pt x="0" y="2154314"/>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5" name="TextBox 25"/>
            <p:cNvSpPr txBox="1">
              <a:spLocks noGrp="1" noRot="1" noMove="1" noResize="1" noEditPoints="1" noAdjustHandles="1" noChangeArrowheads="1" noChangeShapeType="1"/>
            </p:cNvSpPr>
            <p:nvPr/>
          </p:nvSpPr>
          <p:spPr>
            <a:xfrm>
              <a:off x="283552" y="2514761"/>
              <a:ext cx="3587744" cy="1120820"/>
            </a:xfrm>
            <a:prstGeom prst="rect">
              <a:avLst/>
            </a:prstGeom>
          </p:spPr>
          <p:txBody>
            <a:bodyPr wrap="square" lIns="0" tIns="0" rIns="0" bIns="0" rtlCol="0" anchor="t">
              <a:spAutoFit/>
            </a:bodyPr>
            <a:lstStyle/>
            <a:p>
              <a:pPr>
                <a:lnSpc>
                  <a:spcPts val="1493"/>
                </a:lnSpc>
              </a:pPr>
              <a:r>
                <a:rPr lang="en-US" sz="1066" b="1" spc="-26" dirty="0">
                  <a:solidFill>
                    <a:srgbClr val="3F4443"/>
                  </a:solidFill>
                  <a:latin typeface="Trebuchet MS Bold"/>
                  <a:ea typeface="Trebuchet MS Bold"/>
                  <a:cs typeface="Trebuchet MS Bold"/>
                  <a:sym typeface="Trebuchet MS Bold"/>
                </a:rPr>
                <a:t>Standard Box Container</a:t>
              </a:r>
            </a:p>
            <a:p>
              <a:pPr marL="230304" lvl="1" indent="-115152">
                <a:lnSpc>
                  <a:spcPts val="1493"/>
                </a:lnSpc>
                <a:buFont typeface="Arial"/>
                <a:buChar char="•"/>
              </a:pPr>
              <a:r>
                <a:rPr lang="en-US" sz="1066" spc="-26" dirty="0">
                  <a:solidFill>
                    <a:srgbClr val="3F4443"/>
                  </a:solidFill>
                  <a:latin typeface="Trebuchet MS"/>
                  <a:ea typeface="Trebuchet MS"/>
                  <a:cs typeface="Trebuchet MS"/>
                  <a:sym typeface="Trebuchet MS"/>
                </a:rPr>
                <a:t>Any type of </a:t>
              </a:r>
              <a:br>
                <a:rPr lang="en-US" sz="1066" spc="-26" dirty="0">
                  <a:solidFill>
                    <a:srgbClr val="3F4443"/>
                  </a:solidFill>
                  <a:latin typeface="Trebuchet MS"/>
                  <a:ea typeface="Trebuchet MS"/>
                  <a:cs typeface="Trebuchet MS"/>
                  <a:sym typeface="Trebuchet MS"/>
                </a:rPr>
              </a:br>
              <a:r>
                <a:rPr lang="en-US" sz="1066" spc="-26" dirty="0">
                  <a:solidFill>
                    <a:srgbClr val="3F4443"/>
                  </a:solidFill>
                  <a:latin typeface="Trebuchet MS"/>
                  <a:ea typeface="Trebuchet MS"/>
                  <a:cs typeface="Trebuchet MS"/>
                  <a:sym typeface="Trebuchet MS"/>
                </a:rPr>
                <a:t>palletized cargo</a:t>
              </a:r>
            </a:p>
          </p:txBody>
        </p:sp>
      </p:grpSp>
      <p:grpSp>
        <p:nvGrpSpPr>
          <p:cNvPr id="26" name="Group 26"/>
          <p:cNvGrpSpPr>
            <a:grpSpLocks noGrp="1" noUngrp="1" noRot="1" noMove="1" noResize="1"/>
          </p:cNvGrpSpPr>
          <p:nvPr/>
        </p:nvGrpSpPr>
        <p:grpSpPr>
          <a:xfrm>
            <a:off x="3212171" y="2353972"/>
            <a:ext cx="1806257" cy="1722622"/>
            <a:chOff x="0" y="0"/>
            <a:chExt cx="3612513" cy="3445245"/>
          </a:xfrm>
        </p:grpSpPr>
        <p:sp>
          <p:nvSpPr>
            <p:cNvPr id="27" name="Freeform 27"/>
            <p:cNvSpPr>
              <a:spLocks noGrp="1" noRot="1" noMove="1" noResize="1" noEditPoints="1" noAdjustHandles="1" noChangeArrowheads="1" noChangeShapeType="1"/>
            </p:cNvSpPr>
            <p:nvPr/>
          </p:nvSpPr>
          <p:spPr>
            <a:xfrm>
              <a:off x="0" y="0"/>
              <a:ext cx="3612513" cy="2192221"/>
            </a:xfrm>
            <a:custGeom>
              <a:avLst/>
              <a:gdLst/>
              <a:ahLst/>
              <a:cxnLst/>
              <a:rect l="l" t="t" r="r" b="b"/>
              <a:pathLst>
                <a:path w="3612513" h="2192221">
                  <a:moveTo>
                    <a:pt x="0" y="0"/>
                  </a:moveTo>
                  <a:lnTo>
                    <a:pt x="3612513" y="0"/>
                  </a:lnTo>
                  <a:lnTo>
                    <a:pt x="3612513" y="2192221"/>
                  </a:lnTo>
                  <a:lnTo>
                    <a:pt x="0" y="2192221"/>
                  </a:lnTo>
                  <a:lnTo>
                    <a:pt x="0" y="0"/>
                  </a:lnTo>
                  <a:close/>
                </a:path>
              </a:pathLst>
            </a:custGeom>
            <a:blipFill>
              <a:blip r:embed="rId6"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28" name="Group 28"/>
            <p:cNvGrpSpPr>
              <a:grpSpLocks noGrp="1" noUngrp="1" noRot="1" noMove="1" noResize="1"/>
            </p:cNvGrpSpPr>
            <p:nvPr/>
          </p:nvGrpSpPr>
          <p:grpSpPr>
            <a:xfrm>
              <a:off x="0" y="2370021"/>
              <a:ext cx="3612513" cy="1075224"/>
              <a:chOff x="0" y="0"/>
              <a:chExt cx="713583" cy="212390"/>
            </a:xfrm>
          </p:grpSpPr>
          <p:sp>
            <p:nvSpPr>
              <p:cNvPr id="29" name="Freeform 29"/>
              <p:cNvSpPr>
                <a:spLocks noGrp="1" noRot="1" noMove="1" noResize="1" noEditPoints="1" noAdjustHandles="1" noChangeArrowheads="1" noChangeShapeType="1"/>
              </p:cNvSpPr>
              <p:nvPr/>
            </p:nvSpPr>
            <p:spPr>
              <a:xfrm>
                <a:off x="0" y="0"/>
                <a:ext cx="713583" cy="212390"/>
              </a:xfrm>
              <a:custGeom>
                <a:avLst/>
                <a:gdLst/>
                <a:ahLst/>
                <a:cxnLst/>
                <a:rect l="l" t="t" r="r" b="b"/>
                <a:pathLst>
                  <a:path w="713583" h="212390">
                    <a:moveTo>
                      <a:pt x="0" y="0"/>
                    </a:moveTo>
                    <a:lnTo>
                      <a:pt x="713583" y="0"/>
                    </a:lnTo>
                    <a:lnTo>
                      <a:pt x="713583" y="212390"/>
                    </a:lnTo>
                    <a:lnTo>
                      <a:pt x="0" y="212390"/>
                    </a:lnTo>
                    <a:close/>
                  </a:path>
                </a:pathLst>
              </a:custGeom>
              <a:solidFill>
                <a:srgbClr val="FFFFFF"/>
              </a:solidFill>
            </p:spPr>
            <p:txBody>
              <a:bodyPr/>
              <a:lstStyle/>
              <a:p>
                <a:endParaRPr lang="en-US" sz="1200"/>
              </a:p>
            </p:txBody>
          </p:sp>
          <p:sp>
            <p:nvSpPr>
              <p:cNvPr id="30" name="TextBox 30"/>
              <p:cNvSpPr txBox="1">
                <a:spLocks noGrp="1" noRot="1" noMove="1" noResize="1" noEditPoints="1" noAdjustHandles="1" noChangeArrowheads="1" noChangeShapeType="1"/>
              </p:cNvSpPr>
              <p:nvPr/>
            </p:nvSpPr>
            <p:spPr>
              <a:xfrm>
                <a:off x="0" y="-28575"/>
                <a:ext cx="713583" cy="240965"/>
              </a:xfrm>
              <a:prstGeom prst="rect">
                <a:avLst/>
              </a:prstGeom>
            </p:spPr>
            <p:txBody>
              <a:bodyPr lIns="33867" tIns="33867" rIns="33867" bIns="33867" rtlCol="0" anchor="ctr"/>
              <a:lstStyle/>
              <a:p>
                <a:pPr algn="ctr">
                  <a:lnSpc>
                    <a:spcPts val="1261"/>
                  </a:lnSpc>
                </a:pPr>
                <a:endParaRPr sz="1200"/>
              </a:p>
            </p:txBody>
          </p:sp>
        </p:grpSp>
        <p:sp>
          <p:nvSpPr>
            <p:cNvPr id="31" name="TextBox 31"/>
            <p:cNvSpPr txBox="1">
              <a:spLocks noGrp="1" noRot="1" noMove="1" noResize="1" noEditPoints="1" noAdjustHandles="1" noChangeArrowheads="1" noChangeShapeType="1"/>
            </p:cNvSpPr>
            <p:nvPr/>
          </p:nvSpPr>
          <p:spPr>
            <a:xfrm>
              <a:off x="332910" y="2528327"/>
              <a:ext cx="3278369" cy="736098"/>
            </a:xfrm>
            <a:prstGeom prst="rect">
              <a:avLst/>
            </a:prstGeom>
          </p:spPr>
          <p:txBody>
            <a:bodyPr lIns="0" tIns="0" rIns="0" bIns="0" rtlCol="0" anchor="t">
              <a:spAutoFit/>
            </a:bodyPr>
            <a:lstStyle/>
            <a:p>
              <a:pPr>
                <a:lnSpc>
                  <a:spcPts val="1493"/>
                </a:lnSpc>
              </a:pPr>
              <a:r>
                <a:rPr lang="en-US" sz="1066" b="1" spc="-26">
                  <a:solidFill>
                    <a:srgbClr val="3F4443"/>
                  </a:solidFill>
                  <a:latin typeface="Trebuchet MS Bold"/>
                  <a:ea typeface="Trebuchet MS Bold"/>
                  <a:cs typeface="Trebuchet MS Bold"/>
                  <a:sym typeface="Trebuchet MS Bold"/>
                </a:rPr>
                <a:t>Smart GigaWood</a:t>
              </a:r>
            </a:p>
            <a:p>
              <a:pPr marL="230304" lvl="1" indent="-115152">
                <a:lnSpc>
                  <a:spcPts val="1493"/>
                </a:lnSpc>
                <a:buFont typeface="Arial"/>
                <a:buChar char="•"/>
              </a:pPr>
              <a:r>
                <a:rPr lang="en-US" sz="1066" spc="-26">
                  <a:solidFill>
                    <a:srgbClr val="3F4443"/>
                  </a:solidFill>
                  <a:latin typeface="Trebuchet MS"/>
                  <a:ea typeface="Trebuchet MS"/>
                  <a:cs typeface="Trebuchet MS"/>
                  <a:sym typeface="Trebuchet MS"/>
                </a:rPr>
                <a:t>Logs</a:t>
              </a:r>
            </a:p>
          </p:txBody>
        </p:sp>
      </p:grpSp>
      <p:grpSp>
        <p:nvGrpSpPr>
          <p:cNvPr id="32" name="Group 32"/>
          <p:cNvGrpSpPr>
            <a:grpSpLocks noGrp="1" noUngrp="1" noRot="1" noMove="1" noResize="1"/>
          </p:cNvGrpSpPr>
          <p:nvPr/>
        </p:nvGrpSpPr>
        <p:grpSpPr>
          <a:xfrm>
            <a:off x="5192641" y="2363890"/>
            <a:ext cx="1806257" cy="1712705"/>
            <a:chOff x="0" y="0"/>
            <a:chExt cx="3612513" cy="3425409"/>
          </a:xfrm>
        </p:grpSpPr>
        <p:sp>
          <p:nvSpPr>
            <p:cNvPr id="33" name="Freeform 33"/>
            <p:cNvSpPr>
              <a:spLocks noGrp="1" noRot="1" noMove="1" noResize="1" noEditPoints="1" noAdjustHandles="1" noChangeArrowheads="1" noChangeShapeType="1"/>
            </p:cNvSpPr>
            <p:nvPr/>
          </p:nvSpPr>
          <p:spPr>
            <a:xfrm>
              <a:off x="1561" y="0"/>
              <a:ext cx="3610952" cy="2172385"/>
            </a:xfrm>
            <a:custGeom>
              <a:avLst/>
              <a:gdLst/>
              <a:ahLst/>
              <a:cxnLst/>
              <a:rect l="l" t="t" r="r" b="b"/>
              <a:pathLst>
                <a:path w="3610952" h="2172385">
                  <a:moveTo>
                    <a:pt x="0" y="0"/>
                  </a:moveTo>
                  <a:lnTo>
                    <a:pt x="3610952" y="0"/>
                  </a:lnTo>
                  <a:lnTo>
                    <a:pt x="3610952" y="2172385"/>
                  </a:lnTo>
                  <a:lnTo>
                    <a:pt x="0" y="2172385"/>
                  </a:lnTo>
                  <a:lnTo>
                    <a:pt x="0" y="0"/>
                  </a:lnTo>
                  <a:close/>
                </a:path>
              </a:pathLst>
            </a:custGeom>
            <a:blipFill>
              <a:blip r:embed="rId7"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4" name="Group 34"/>
            <p:cNvGrpSpPr>
              <a:grpSpLocks noGrp="1" noUngrp="1" noRot="1" noMove="1" noResize="1"/>
            </p:cNvGrpSpPr>
            <p:nvPr/>
          </p:nvGrpSpPr>
          <p:grpSpPr>
            <a:xfrm>
              <a:off x="0" y="2350185"/>
              <a:ext cx="3612513" cy="1075224"/>
              <a:chOff x="0" y="0"/>
              <a:chExt cx="713583" cy="212390"/>
            </a:xfrm>
          </p:grpSpPr>
          <p:sp>
            <p:nvSpPr>
              <p:cNvPr id="35" name="Freeform 35"/>
              <p:cNvSpPr>
                <a:spLocks noGrp="1" noRot="1" noMove="1" noResize="1" noEditPoints="1" noAdjustHandles="1" noChangeArrowheads="1" noChangeShapeType="1"/>
              </p:cNvSpPr>
              <p:nvPr/>
            </p:nvSpPr>
            <p:spPr>
              <a:xfrm>
                <a:off x="0" y="0"/>
                <a:ext cx="713583" cy="212390"/>
              </a:xfrm>
              <a:custGeom>
                <a:avLst/>
                <a:gdLst/>
                <a:ahLst/>
                <a:cxnLst/>
                <a:rect l="l" t="t" r="r" b="b"/>
                <a:pathLst>
                  <a:path w="713583" h="212390">
                    <a:moveTo>
                      <a:pt x="0" y="0"/>
                    </a:moveTo>
                    <a:lnTo>
                      <a:pt x="713583" y="0"/>
                    </a:lnTo>
                    <a:lnTo>
                      <a:pt x="713583" y="212390"/>
                    </a:lnTo>
                    <a:lnTo>
                      <a:pt x="0" y="212390"/>
                    </a:lnTo>
                    <a:close/>
                  </a:path>
                </a:pathLst>
              </a:custGeom>
              <a:solidFill>
                <a:srgbClr val="FFFFFF"/>
              </a:solidFill>
            </p:spPr>
            <p:txBody>
              <a:bodyPr/>
              <a:lstStyle/>
              <a:p>
                <a:endParaRPr lang="en-US" sz="1200"/>
              </a:p>
            </p:txBody>
          </p:sp>
          <p:sp>
            <p:nvSpPr>
              <p:cNvPr id="36" name="TextBox 36"/>
              <p:cNvSpPr txBox="1">
                <a:spLocks noGrp="1" noRot="1" noMove="1" noResize="1" noEditPoints="1" noAdjustHandles="1" noChangeArrowheads="1" noChangeShapeType="1"/>
              </p:cNvSpPr>
              <p:nvPr/>
            </p:nvSpPr>
            <p:spPr>
              <a:xfrm>
                <a:off x="0" y="-28575"/>
                <a:ext cx="713583" cy="240965"/>
              </a:xfrm>
              <a:prstGeom prst="rect">
                <a:avLst/>
              </a:prstGeom>
            </p:spPr>
            <p:txBody>
              <a:bodyPr lIns="33867" tIns="33867" rIns="33867" bIns="33867" rtlCol="0" anchor="ctr"/>
              <a:lstStyle/>
              <a:p>
                <a:pPr algn="ctr">
                  <a:lnSpc>
                    <a:spcPts val="1261"/>
                  </a:lnSpc>
                </a:pPr>
                <a:endParaRPr sz="1200"/>
              </a:p>
            </p:txBody>
          </p:sp>
        </p:grpSp>
        <p:sp>
          <p:nvSpPr>
            <p:cNvPr id="37" name="TextBox 37"/>
            <p:cNvSpPr txBox="1">
              <a:spLocks noGrp="1" noRot="1" noMove="1" noResize="1" noEditPoints="1" noAdjustHandles="1" noChangeArrowheads="1" noChangeShapeType="1"/>
            </p:cNvSpPr>
            <p:nvPr/>
          </p:nvSpPr>
          <p:spPr>
            <a:xfrm>
              <a:off x="358716" y="2508489"/>
              <a:ext cx="3253797" cy="736098"/>
            </a:xfrm>
            <a:prstGeom prst="rect">
              <a:avLst/>
            </a:prstGeom>
          </p:spPr>
          <p:txBody>
            <a:bodyPr lIns="0" tIns="0" rIns="0" bIns="0" rtlCol="0" anchor="t">
              <a:spAutoFit/>
            </a:bodyPr>
            <a:lstStyle/>
            <a:p>
              <a:pPr>
                <a:lnSpc>
                  <a:spcPts val="1493"/>
                </a:lnSpc>
              </a:pPr>
              <a:r>
                <a:rPr lang="en-US" sz="1066" b="1" spc="-26">
                  <a:solidFill>
                    <a:srgbClr val="3F4443"/>
                  </a:solidFill>
                  <a:latin typeface="Trebuchet MS Bold"/>
                  <a:ea typeface="Trebuchet MS Bold"/>
                  <a:cs typeface="Trebuchet MS Bold"/>
                  <a:sym typeface="Trebuchet MS Bold"/>
                </a:rPr>
                <a:t>CoilPalette</a:t>
              </a:r>
            </a:p>
            <a:p>
              <a:pPr marL="230304" lvl="1" indent="-115152">
                <a:lnSpc>
                  <a:spcPts val="1493"/>
                </a:lnSpc>
                <a:buFont typeface="Arial"/>
                <a:buChar char="•"/>
              </a:pPr>
              <a:r>
                <a:rPr lang="en-US" sz="1066" spc="-26">
                  <a:solidFill>
                    <a:srgbClr val="3F4443"/>
                  </a:solidFill>
                  <a:latin typeface="Trebuchet MS"/>
                  <a:ea typeface="Trebuchet MS"/>
                  <a:cs typeface="Trebuchet MS"/>
                  <a:sym typeface="Trebuchet MS"/>
                </a:rPr>
                <a:t>Different coils</a:t>
              </a:r>
            </a:p>
          </p:txBody>
        </p:sp>
      </p:grpSp>
      <p:grpSp>
        <p:nvGrpSpPr>
          <p:cNvPr id="38" name="Group 38"/>
          <p:cNvGrpSpPr>
            <a:grpSpLocks noGrp="1" noUngrp="1" noRot="1" noMove="1" noResize="1"/>
          </p:cNvGrpSpPr>
          <p:nvPr/>
        </p:nvGrpSpPr>
        <p:grpSpPr>
          <a:xfrm>
            <a:off x="991723" y="1826793"/>
            <a:ext cx="9968577" cy="292460"/>
            <a:chOff x="0" y="0"/>
            <a:chExt cx="3938203" cy="115540"/>
          </a:xfrm>
        </p:grpSpPr>
        <p:sp>
          <p:nvSpPr>
            <p:cNvPr id="39" name="Freeform 39"/>
            <p:cNvSpPr>
              <a:spLocks noGrp="1" noRot="1" noMove="1" noResize="1" noEditPoints="1" noAdjustHandles="1" noChangeArrowheads="1" noChangeShapeType="1"/>
            </p:cNvSpPr>
            <p:nvPr/>
          </p:nvSpPr>
          <p:spPr>
            <a:xfrm>
              <a:off x="0" y="0"/>
              <a:ext cx="3938203" cy="115540"/>
            </a:xfrm>
            <a:custGeom>
              <a:avLst/>
              <a:gdLst/>
              <a:ahLst/>
              <a:cxnLst/>
              <a:rect l="l" t="t" r="r" b="b"/>
              <a:pathLst>
                <a:path w="3938203" h="115540">
                  <a:moveTo>
                    <a:pt x="0" y="0"/>
                  </a:moveTo>
                  <a:lnTo>
                    <a:pt x="3938203" y="0"/>
                  </a:lnTo>
                  <a:lnTo>
                    <a:pt x="3938203" y="115540"/>
                  </a:lnTo>
                  <a:lnTo>
                    <a:pt x="0" y="115540"/>
                  </a:lnTo>
                  <a:close/>
                </a:path>
              </a:pathLst>
            </a:custGeom>
            <a:solidFill>
              <a:srgbClr val="183650"/>
            </a:solidFill>
          </p:spPr>
          <p:txBody>
            <a:bodyPr/>
            <a:lstStyle/>
            <a:p>
              <a:endParaRPr lang="en-US" sz="1200"/>
            </a:p>
          </p:txBody>
        </p:sp>
        <p:sp>
          <p:nvSpPr>
            <p:cNvPr id="40" name="TextBox 40"/>
            <p:cNvSpPr txBox="1">
              <a:spLocks noGrp="1" noRot="1" noMove="1" noResize="1" noEditPoints="1" noAdjustHandles="1" noChangeArrowheads="1" noChangeShapeType="1"/>
            </p:cNvSpPr>
            <p:nvPr/>
          </p:nvSpPr>
          <p:spPr>
            <a:xfrm>
              <a:off x="0" y="-28575"/>
              <a:ext cx="3938203" cy="144115"/>
            </a:xfrm>
            <a:prstGeom prst="rect">
              <a:avLst/>
            </a:prstGeom>
          </p:spPr>
          <p:txBody>
            <a:bodyPr lIns="33867" tIns="33867" rIns="33867" bIns="33867" rtlCol="0" anchor="ctr"/>
            <a:lstStyle/>
            <a:p>
              <a:pPr algn="ctr">
                <a:lnSpc>
                  <a:spcPts val="1261"/>
                </a:lnSpc>
              </a:pPr>
              <a:endParaRPr sz="1200"/>
            </a:p>
          </p:txBody>
        </p:sp>
      </p:grpSp>
      <p:sp>
        <p:nvSpPr>
          <p:cNvPr id="41" name="TextBox 41"/>
          <p:cNvSpPr txBox="1"/>
          <p:nvPr/>
        </p:nvSpPr>
        <p:spPr>
          <a:xfrm>
            <a:off x="11359253" y="6153150"/>
            <a:ext cx="216406"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105</a:t>
            </a:r>
          </a:p>
        </p:txBody>
      </p:sp>
      <p:sp>
        <p:nvSpPr>
          <p:cNvPr id="42" name="TextBox 42"/>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RAIL FREIGHT - EUROPE</a:t>
            </a:r>
          </a:p>
        </p:txBody>
      </p:sp>
      <p:sp>
        <p:nvSpPr>
          <p:cNvPr id="43" name="TextBox 43"/>
          <p:cNvSpPr txBox="1"/>
          <p:nvPr/>
        </p:nvSpPr>
        <p:spPr>
          <a:xfrm>
            <a:off x="991723" y="1010606"/>
            <a:ext cx="7183621" cy="403059"/>
          </a:xfrm>
          <a:prstGeom prst="rect">
            <a:avLst/>
          </a:prstGeom>
        </p:spPr>
        <p:txBody>
          <a:bodyPr lIns="0" tIns="0" rIns="0" bIns="0" rtlCol="0" anchor="t">
            <a:spAutoFit/>
          </a:bodyPr>
          <a:lstStyle/>
          <a:p>
            <a:pPr>
              <a:lnSpc>
                <a:spcPts val="3360"/>
              </a:lnSpc>
            </a:pPr>
            <a:r>
              <a:rPr lang="en-US" sz="2400" b="1">
                <a:solidFill>
                  <a:srgbClr val="183650"/>
                </a:solidFill>
                <a:latin typeface="Montserrat 1 Bold"/>
                <a:ea typeface="Montserrat 1 Bold"/>
                <a:cs typeface="Montserrat 1 Bold"/>
                <a:sym typeface="Montserrat 1 Bold"/>
              </a:rPr>
              <a:t>THE SYSTEM OF INNOFREIGHT GMBH</a:t>
            </a:r>
          </a:p>
        </p:txBody>
      </p:sp>
      <p:grpSp>
        <p:nvGrpSpPr>
          <p:cNvPr id="44" name="Group 44"/>
          <p:cNvGrpSpPr>
            <a:grpSpLocks noGrp="1" noUngrp="1" noRot="1" noMove="1" noResize="1"/>
          </p:cNvGrpSpPr>
          <p:nvPr/>
        </p:nvGrpSpPr>
        <p:grpSpPr>
          <a:xfrm>
            <a:off x="9154044" y="2353972"/>
            <a:ext cx="1806257" cy="1116028"/>
            <a:chOff x="0" y="0"/>
            <a:chExt cx="3612513" cy="2232057"/>
          </a:xfrm>
        </p:grpSpPr>
        <p:grpSp>
          <p:nvGrpSpPr>
            <p:cNvPr id="45" name="Group 45"/>
            <p:cNvGrpSpPr>
              <a:grpSpLocks noGrp="1" noUngrp="1" noRot="1" noMove="1" noResize="1"/>
            </p:cNvGrpSpPr>
            <p:nvPr/>
          </p:nvGrpSpPr>
          <p:grpSpPr>
            <a:xfrm>
              <a:off x="0" y="0"/>
              <a:ext cx="3612513" cy="2232057"/>
              <a:chOff x="0" y="0"/>
              <a:chExt cx="713583" cy="440900"/>
            </a:xfrm>
          </p:grpSpPr>
          <p:sp>
            <p:nvSpPr>
              <p:cNvPr id="46" name="Freeform 46"/>
              <p:cNvSpPr>
                <a:spLocks noGrp="1" noRot="1" noMove="1" noResize="1" noEditPoints="1" noAdjustHandles="1" noChangeArrowheads="1" noChangeShapeType="1"/>
              </p:cNvSpPr>
              <p:nvPr/>
            </p:nvSpPr>
            <p:spPr>
              <a:xfrm>
                <a:off x="0" y="0"/>
                <a:ext cx="713583" cy="440900"/>
              </a:xfrm>
              <a:custGeom>
                <a:avLst/>
                <a:gdLst/>
                <a:ahLst/>
                <a:cxnLst/>
                <a:rect l="l" t="t" r="r" b="b"/>
                <a:pathLst>
                  <a:path w="713583" h="440900">
                    <a:moveTo>
                      <a:pt x="0" y="0"/>
                    </a:moveTo>
                    <a:lnTo>
                      <a:pt x="713583" y="0"/>
                    </a:lnTo>
                    <a:lnTo>
                      <a:pt x="713583" y="440900"/>
                    </a:lnTo>
                    <a:lnTo>
                      <a:pt x="0" y="440900"/>
                    </a:lnTo>
                    <a:close/>
                  </a:path>
                </a:pathLst>
              </a:custGeom>
              <a:solidFill>
                <a:srgbClr val="FFFFFF"/>
              </a:solidFill>
            </p:spPr>
            <p:txBody>
              <a:bodyPr/>
              <a:lstStyle/>
              <a:p>
                <a:endParaRPr lang="en-US" sz="1200"/>
              </a:p>
            </p:txBody>
          </p:sp>
          <p:sp>
            <p:nvSpPr>
              <p:cNvPr id="47" name="TextBox 47"/>
              <p:cNvSpPr txBox="1">
                <a:spLocks noGrp="1" noRot="1" noMove="1" noResize="1" noEditPoints="1" noAdjustHandles="1" noChangeArrowheads="1" noChangeShapeType="1"/>
              </p:cNvSpPr>
              <p:nvPr/>
            </p:nvSpPr>
            <p:spPr>
              <a:xfrm>
                <a:off x="0" y="-28575"/>
                <a:ext cx="713583" cy="469475"/>
              </a:xfrm>
              <a:prstGeom prst="rect">
                <a:avLst/>
              </a:prstGeom>
            </p:spPr>
            <p:txBody>
              <a:bodyPr lIns="33867" tIns="33867" rIns="33867" bIns="33867" rtlCol="0" anchor="ctr"/>
              <a:lstStyle/>
              <a:p>
                <a:pPr algn="ctr">
                  <a:lnSpc>
                    <a:spcPts val="1261"/>
                  </a:lnSpc>
                </a:pPr>
                <a:endParaRPr sz="1200"/>
              </a:p>
            </p:txBody>
          </p:sp>
        </p:grpSp>
        <p:sp>
          <p:nvSpPr>
            <p:cNvPr id="48" name="TextBox 48"/>
            <p:cNvSpPr txBox="1">
              <a:spLocks noGrp="1" noRot="1" noMove="1" noResize="1" noEditPoints="1" noAdjustHandles="1" noChangeArrowheads="1" noChangeShapeType="1"/>
            </p:cNvSpPr>
            <p:nvPr/>
          </p:nvSpPr>
          <p:spPr>
            <a:xfrm>
              <a:off x="332910" y="184272"/>
              <a:ext cx="2946693" cy="1890263"/>
            </a:xfrm>
            <a:prstGeom prst="rect">
              <a:avLst/>
            </a:prstGeom>
          </p:spPr>
          <p:txBody>
            <a:bodyPr lIns="0" tIns="0" rIns="0" bIns="0" rtlCol="0" anchor="t">
              <a:spAutoFit/>
            </a:bodyPr>
            <a:lstStyle/>
            <a:p>
              <a:pPr>
                <a:lnSpc>
                  <a:spcPts val="1493"/>
                </a:lnSpc>
              </a:pPr>
              <a:r>
                <a:rPr lang="en-US" sz="1067" b="1" spc="-27" dirty="0">
                  <a:solidFill>
                    <a:srgbClr val="3F4443"/>
                  </a:solidFill>
                  <a:latin typeface="Trebuchet MS Bold"/>
                  <a:ea typeface="Trebuchet MS Bold"/>
                  <a:cs typeface="Trebuchet MS Bold"/>
                  <a:sym typeface="Trebuchet MS Bold"/>
                </a:rPr>
                <a:t>Development of heavy </a:t>
              </a:r>
            </a:p>
            <a:p>
              <a:pPr>
                <a:lnSpc>
                  <a:spcPts val="1493"/>
                </a:lnSpc>
              </a:pPr>
              <a:r>
                <a:rPr lang="en-US" sz="1067" b="1" spc="-27" dirty="0">
                  <a:solidFill>
                    <a:srgbClr val="3F4443"/>
                  </a:solidFill>
                  <a:latin typeface="Trebuchet MS Bold"/>
                  <a:ea typeface="Trebuchet MS Bold"/>
                  <a:cs typeface="Trebuchet MS Bold"/>
                  <a:sym typeface="Trebuchet MS Bold"/>
                </a:rPr>
                <a:t>lift pallet</a:t>
              </a:r>
            </a:p>
            <a:p>
              <a:pPr marL="230308" lvl="1" indent="-115154">
                <a:lnSpc>
                  <a:spcPts val="1493"/>
                </a:lnSpc>
                <a:buFont typeface="Arial"/>
                <a:buChar char="•"/>
              </a:pPr>
              <a:r>
                <a:rPr lang="en-US" sz="1067" spc="-27" dirty="0">
                  <a:solidFill>
                    <a:srgbClr val="3F4443"/>
                  </a:solidFill>
                  <a:latin typeface="Trebuchet MS"/>
                  <a:ea typeface="Trebuchet MS"/>
                  <a:cs typeface="Trebuchet MS"/>
                  <a:sym typeface="Trebuchet MS"/>
                </a:rPr>
                <a:t>Maneuver transports</a:t>
              </a:r>
            </a:p>
            <a:p>
              <a:pPr marL="230308" lvl="1" indent="-115154">
                <a:lnSpc>
                  <a:spcPts val="1493"/>
                </a:lnSpc>
                <a:buFont typeface="Arial"/>
                <a:buChar char="•"/>
              </a:pPr>
              <a:r>
                <a:rPr lang="en-US" sz="1067" spc="-27" dirty="0">
                  <a:solidFill>
                    <a:srgbClr val="3F4443"/>
                  </a:solidFill>
                  <a:latin typeface="Trebuchet MS"/>
                  <a:ea typeface="Trebuchet MS"/>
                  <a:cs typeface="Trebuchet MS"/>
                  <a:sym typeface="Trebuchet MS"/>
                </a:rPr>
                <a:t>Heavy and </a:t>
              </a:r>
              <a:br>
                <a:rPr lang="en-US" sz="1067" spc="-27" dirty="0">
                  <a:solidFill>
                    <a:srgbClr val="3F4443"/>
                  </a:solidFill>
                  <a:latin typeface="Trebuchet MS"/>
                  <a:ea typeface="Trebuchet MS"/>
                  <a:cs typeface="Trebuchet MS"/>
                  <a:sym typeface="Trebuchet MS"/>
                </a:rPr>
              </a:br>
              <a:r>
                <a:rPr lang="en-US" sz="1067" spc="-27" dirty="0">
                  <a:solidFill>
                    <a:srgbClr val="3F4443"/>
                  </a:solidFill>
                  <a:latin typeface="Trebuchet MS"/>
                  <a:ea typeface="Trebuchet MS"/>
                  <a:cs typeface="Trebuchet MS"/>
                  <a:sym typeface="Trebuchet MS"/>
                </a:rPr>
                <a:t>compact cargo</a:t>
              </a:r>
            </a:p>
          </p:txBody>
        </p:sp>
      </p:grpSp>
      <p:sp>
        <p:nvSpPr>
          <p:cNvPr id="49" name="TextBox 49"/>
          <p:cNvSpPr txBox="1"/>
          <p:nvPr/>
        </p:nvSpPr>
        <p:spPr>
          <a:xfrm>
            <a:off x="1101691" y="1871423"/>
            <a:ext cx="2035317" cy="179536"/>
          </a:xfrm>
          <a:prstGeom prst="rect">
            <a:avLst/>
          </a:prstGeom>
        </p:spPr>
        <p:txBody>
          <a:bodyPr lIns="0" tIns="0" rIns="0" bIns="0" rtlCol="0" anchor="t">
            <a:spAutoFit/>
          </a:bodyPr>
          <a:lstStyle/>
          <a:p>
            <a:pPr>
              <a:lnSpc>
                <a:spcPts val="1440"/>
              </a:lnSpc>
            </a:pPr>
            <a:r>
              <a:rPr lang="en-US" sz="1200" b="1">
                <a:solidFill>
                  <a:srgbClr val="FFFFFF"/>
                </a:solidFill>
                <a:latin typeface="Trebuchet MS Bold"/>
                <a:ea typeface="Trebuchet MS Bold"/>
                <a:cs typeface="Trebuchet MS Bold"/>
                <a:sym typeface="Trebuchet MS Bold"/>
              </a:rPr>
              <a:t>DIFFERENT EQUIPMENT</a:t>
            </a:r>
          </a:p>
        </p:txBody>
      </p:sp>
      <p:grpSp>
        <p:nvGrpSpPr>
          <p:cNvPr id="50" name="Group 50"/>
          <p:cNvGrpSpPr/>
          <p:nvPr/>
        </p:nvGrpSpPr>
        <p:grpSpPr>
          <a:xfrm>
            <a:off x="991723" y="5230438"/>
            <a:ext cx="2220448" cy="283042"/>
            <a:chOff x="0" y="0"/>
            <a:chExt cx="877214" cy="111819"/>
          </a:xfrm>
        </p:grpSpPr>
        <p:sp>
          <p:nvSpPr>
            <p:cNvPr id="51" name="Freeform 51"/>
            <p:cNvSpPr/>
            <p:nvPr/>
          </p:nvSpPr>
          <p:spPr>
            <a:xfrm>
              <a:off x="0" y="0"/>
              <a:ext cx="877214" cy="111819"/>
            </a:xfrm>
            <a:custGeom>
              <a:avLst/>
              <a:gdLst/>
              <a:ahLst/>
              <a:cxnLst/>
              <a:rect l="l" t="t" r="r" b="b"/>
              <a:pathLst>
                <a:path w="877214" h="111819">
                  <a:moveTo>
                    <a:pt x="0" y="0"/>
                  </a:moveTo>
                  <a:lnTo>
                    <a:pt x="877214" y="0"/>
                  </a:lnTo>
                  <a:lnTo>
                    <a:pt x="877214" y="111819"/>
                  </a:lnTo>
                  <a:lnTo>
                    <a:pt x="0" y="111819"/>
                  </a:lnTo>
                  <a:close/>
                </a:path>
              </a:pathLst>
            </a:custGeom>
            <a:solidFill>
              <a:srgbClr val="183650"/>
            </a:solidFill>
          </p:spPr>
          <p:txBody>
            <a:bodyPr/>
            <a:lstStyle/>
            <a:p>
              <a:endParaRPr lang="en-US" sz="1200"/>
            </a:p>
          </p:txBody>
        </p:sp>
        <p:sp>
          <p:nvSpPr>
            <p:cNvPr id="52" name="TextBox 52"/>
            <p:cNvSpPr txBox="1"/>
            <p:nvPr/>
          </p:nvSpPr>
          <p:spPr>
            <a:xfrm>
              <a:off x="0" y="-28575"/>
              <a:ext cx="877214" cy="140394"/>
            </a:xfrm>
            <a:prstGeom prst="rect">
              <a:avLst/>
            </a:prstGeom>
          </p:spPr>
          <p:txBody>
            <a:bodyPr lIns="33867" tIns="33867" rIns="33867" bIns="33867" rtlCol="0" anchor="ctr"/>
            <a:lstStyle/>
            <a:p>
              <a:pPr algn="ctr">
                <a:lnSpc>
                  <a:spcPts val="1261"/>
                </a:lnSpc>
              </a:pPr>
              <a:endParaRPr sz="1200"/>
            </a:p>
          </p:txBody>
        </p:sp>
      </p:grpSp>
      <p:sp>
        <p:nvSpPr>
          <p:cNvPr id="53" name="TextBox 53"/>
          <p:cNvSpPr txBox="1">
            <a:spLocks noGrp="1" noRot="1" noMove="1" noResize="1" noEditPoints="1" noAdjustHandles="1" noChangeArrowheads="1" noChangeShapeType="1"/>
          </p:cNvSpPr>
          <p:nvPr/>
        </p:nvSpPr>
        <p:spPr>
          <a:xfrm>
            <a:off x="1072986" y="5275067"/>
            <a:ext cx="1876178" cy="179536"/>
          </a:xfrm>
          <a:prstGeom prst="rect">
            <a:avLst/>
          </a:prstGeom>
        </p:spPr>
        <p:txBody>
          <a:bodyPr lIns="0" tIns="0" rIns="0" bIns="0" rtlCol="0" anchor="t">
            <a:spAutoFit/>
          </a:bodyPr>
          <a:lstStyle/>
          <a:p>
            <a:pPr>
              <a:lnSpc>
                <a:spcPts val="1440"/>
              </a:lnSpc>
            </a:pPr>
            <a:r>
              <a:rPr lang="en-US" sz="1200" b="1">
                <a:solidFill>
                  <a:srgbClr val="FFFFFF"/>
                </a:solidFill>
                <a:latin typeface="Trebuchet MS Bold"/>
                <a:ea typeface="Trebuchet MS Bold"/>
                <a:cs typeface="Trebuchet MS Bold"/>
                <a:sym typeface="Trebuchet MS Bold"/>
              </a:rPr>
              <a:t>MORE EFFICIENT SYSTEM</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Grp="1" noUngrp="1" noRot="1" noMove="1" noResize="1"/>
          </p:cNvGrpSpPr>
          <p:nvPr/>
        </p:nvGrpSpPr>
        <p:grpSpPr>
          <a:xfrm>
            <a:off x="685801" y="3211208"/>
            <a:ext cx="2525427" cy="2267195"/>
            <a:chOff x="0" y="0"/>
            <a:chExt cx="997700" cy="895682"/>
          </a:xfrm>
        </p:grpSpPr>
        <p:sp>
          <p:nvSpPr>
            <p:cNvPr id="3" name="Freeform 3"/>
            <p:cNvSpPr>
              <a:spLocks noGrp="1" noRot="1" noMove="1" noResize="1" noEditPoints="1" noAdjustHandles="1" noChangeArrowheads="1" noChangeShapeType="1"/>
            </p:cNvSpPr>
            <p:nvPr/>
          </p:nvSpPr>
          <p:spPr>
            <a:xfrm>
              <a:off x="0" y="0"/>
              <a:ext cx="997700" cy="895682"/>
            </a:xfrm>
            <a:custGeom>
              <a:avLst/>
              <a:gdLst/>
              <a:ahLst/>
              <a:cxnLst/>
              <a:rect l="l" t="t" r="r" b="b"/>
              <a:pathLst>
                <a:path w="997700" h="895682">
                  <a:moveTo>
                    <a:pt x="0" y="0"/>
                  </a:moveTo>
                  <a:lnTo>
                    <a:pt x="997700" y="0"/>
                  </a:lnTo>
                  <a:lnTo>
                    <a:pt x="997700" y="895682"/>
                  </a:lnTo>
                  <a:lnTo>
                    <a:pt x="0" y="895682"/>
                  </a:lnTo>
                  <a:close/>
                </a:path>
              </a:pathLst>
            </a:custGeom>
            <a:solidFill>
              <a:srgbClr val="FFFFFF"/>
            </a:solidFill>
            <a:ln cap="sq">
              <a:noFill/>
              <a:prstDash val="solid"/>
              <a:miter/>
            </a:ln>
          </p:spPr>
          <p:txBody>
            <a:bodyPr/>
            <a:lstStyle/>
            <a:p>
              <a:endParaRPr lang="en-US" sz="1200"/>
            </a:p>
          </p:txBody>
        </p:sp>
        <p:sp>
          <p:nvSpPr>
            <p:cNvPr id="4" name="TextBox 4"/>
            <p:cNvSpPr txBox="1">
              <a:spLocks noGrp="1" noRot="1" noMove="1" noResize="1" noEditPoints="1" noAdjustHandles="1" noChangeArrowheads="1" noChangeShapeType="1"/>
            </p:cNvSpPr>
            <p:nvPr/>
          </p:nvSpPr>
          <p:spPr>
            <a:xfrm>
              <a:off x="0" y="-28575"/>
              <a:ext cx="997700" cy="924257"/>
            </a:xfrm>
            <a:prstGeom prst="rect">
              <a:avLst/>
            </a:prstGeom>
          </p:spPr>
          <p:txBody>
            <a:bodyPr lIns="33867" tIns="33867" rIns="33867" bIns="33867" rtlCol="0" anchor="ctr"/>
            <a:lstStyle/>
            <a:p>
              <a:pPr algn="ctr">
                <a:lnSpc>
                  <a:spcPts val="1261"/>
                </a:lnSpc>
              </a:pPr>
              <a:endParaRPr sz="1200"/>
            </a:p>
          </p:txBody>
        </p:sp>
      </p:grpSp>
      <p:grpSp>
        <p:nvGrpSpPr>
          <p:cNvPr id="5" name="Group 5"/>
          <p:cNvGrpSpPr>
            <a:grpSpLocks noGrp="1" noUngrp="1" noRot="1" noMove="1" noResize="1"/>
          </p:cNvGrpSpPr>
          <p:nvPr/>
        </p:nvGrpSpPr>
        <p:grpSpPr>
          <a:xfrm>
            <a:off x="3452147" y="3211208"/>
            <a:ext cx="2525427" cy="2267195"/>
            <a:chOff x="0" y="0"/>
            <a:chExt cx="997700" cy="895682"/>
          </a:xfrm>
        </p:grpSpPr>
        <p:sp>
          <p:nvSpPr>
            <p:cNvPr id="6" name="Freeform 6"/>
            <p:cNvSpPr>
              <a:spLocks noGrp="1" noRot="1" noMove="1" noResize="1" noEditPoints="1" noAdjustHandles="1" noChangeArrowheads="1" noChangeShapeType="1"/>
            </p:cNvSpPr>
            <p:nvPr/>
          </p:nvSpPr>
          <p:spPr>
            <a:xfrm>
              <a:off x="0" y="0"/>
              <a:ext cx="997700" cy="895682"/>
            </a:xfrm>
            <a:custGeom>
              <a:avLst/>
              <a:gdLst/>
              <a:ahLst/>
              <a:cxnLst/>
              <a:rect l="l" t="t" r="r" b="b"/>
              <a:pathLst>
                <a:path w="997700" h="895682">
                  <a:moveTo>
                    <a:pt x="0" y="0"/>
                  </a:moveTo>
                  <a:lnTo>
                    <a:pt x="997700" y="0"/>
                  </a:lnTo>
                  <a:lnTo>
                    <a:pt x="997700" y="895682"/>
                  </a:lnTo>
                  <a:lnTo>
                    <a:pt x="0" y="895682"/>
                  </a:lnTo>
                  <a:close/>
                </a:path>
              </a:pathLst>
            </a:custGeom>
            <a:solidFill>
              <a:srgbClr val="FFFFFF"/>
            </a:solidFill>
            <a:ln cap="sq">
              <a:noFill/>
              <a:prstDash val="solid"/>
              <a:miter/>
            </a:ln>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0" y="-28575"/>
              <a:ext cx="997700" cy="924257"/>
            </a:xfrm>
            <a:prstGeom prst="rect">
              <a:avLst/>
            </a:prstGeom>
          </p:spPr>
          <p:txBody>
            <a:bodyPr lIns="33867" tIns="33867" rIns="33867" bIns="33867" rtlCol="0" anchor="ctr"/>
            <a:lstStyle/>
            <a:p>
              <a:pPr algn="ctr">
                <a:lnSpc>
                  <a:spcPts val="1261"/>
                </a:lnSpc>
              </a:pPr>
              <a:endParaRPr sz="1200"/>
            </a:p>
          </p:txBody>
        </p:sp>
      </p:grpSp>
      <p:grpSp>
        <p:nvGrpSpPr>
          <p:cNvPr id="8" name="Group 8"/>
          <p:cNvGrpSpPr>
            <a:grpSpLocks noGrp="1" noUngrp="1" noRot="1" noMove="1" noResize="1"/>
          </p:cNvGrpSpPr>
          <p:nvPr/>
        </p:nvGrpSpPr>
        <p:grpSpPr>
          <a:xfrm>
            <a:off x="6216460" y="3211208"/>
            <a:ext cx="2525427" cy="2267195"/>
            <a:chOff x="0" y="0"/>
            <a:chExt cx="997700" cy="895682"/>
          </a:xfrm>
        </p:grpSpPr>
        <p:sp>
          <p:nvSpPr>
            <p:cNvPr id="9" name="Freeform 9"/>
            <p:cNvSpPr>
              <a:spLocks noGrp="1" noRot="1" noMove="1" noResize="1" noEditPoints="1" noAdjustHandles="1" noChangeArrowheads="1" noChangeShapeType="1"/>
            </p:cNvSpPr>
            <p:nvPr/>
          </p:nvSpPr>
          <p:spPr>
            <a:xfrm>
              <a:off x="0" y="0"/>
              <a:ext cx="997700" cy="895682"/>
            </a:xfrm>
            <a:custGeom>
              <a:avLst/>
              <a:gdLst/>
              <a:ahLst/>
              <a:cxnLst/>
              <a:rect l="l" t="t" r="r" b="b"/>
              <a:pathLst>
                <a:path w="997700" h="895682">
                  <a:moveTo>
                    <a:pt x="0" y="0"/>
                  </a:moveTo>
                  <a:lnTo>
                    <a:pt x="997700" y="0"/>
                  </a:lnTo>
                  <a:lnTo>
                    <a:pt x="997700" y="895682"/>
                  </a:lnTo>
                  <a:lnTo>
                    <a:pt x="0" y="895682"/>
                  </a:lnTo>
                  <a:close/>
                </a:path>
              </a:pathLst>
            </a:custGeom>
            <a:solidFill>
              <a:srgbClr val="FFFFFF"/>
            </a:solidFill>
            <a:ln cap="sq">
              <a:noFill/>
              <a:prstDash val="solid"/>
              <a:miter/>
            </a:ln>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0" y="-28575"/>
              <a:ext cx="997700" cy="924257"/>
            </a:xfrm>
            <a:prstGeom prst="rect">
              <a:avLst/>
            </a:prstGeom>
          </p:spPr>
          <p:txBody>
            <a:bodyPr lIns="33867" tIns="33867" rIns="33867" bIns="33867" rtlCol="0" anchor="ctr"/>
            <a:lstStyle/>
            <a:p>
              <a:pPr algn="ctr">
                <a:lnSpc>
                  <a:spcPts val="1261"/>
                </a:lnSpc>
              </a:pPr>
              <a:endParaRPr sz="1200"/>
            </a:p>
          </p:txBody>
        </p:sp>
      </p:grpSp>
      <p:grpSp>
        <p:nvGrpSpPr>
          <p:cNvPr id="11" name="Group 11"/>
          <p:cNvGrpSpPr>
            <a:grpSpLocks noGrp="1" noUngrp="1" noRot="1" noMove="1" noResize="1"/>
          </p:cNvGrpSpPr>
          <p:nvPr/>
        </p:nvGrpSpPr>
        <p:grpSpPr>
          <a:xfrm>
            <a:off x="8980773" y="3211208"/>
            <a:ext cx="2525427" cy="2267195"/>
            <a:chOff x="0" y="0"/>
            <a:chExt cx="997700" cy="895682"/>
          </a:xfrm>
        </p:grpSpPr>
        <p:sp>
          <p:nvSpPr>
            <p:cNvPr id="12" name="Freeform 12"/>
            <p:cNvSpPr>
              <a:spLocks noGrp="1" noRot="1" noMove="1" noResize="1" noEditPoints="1" noAdjustHandles="1" noChangeArrowheads="1" noChangeShapeType="1"/>
            </p:cNvSpPr>
            <p:nvPr/>
          </p:nvSpPr>
          <p:spPr>
            <a:xfrm>
              <a:off x="0" y="0"/>
              <a:ext cx="997700" cy="895682"/>
            </a:xfrm>
            <a:custGeom>
              <a:avLst/>
              <a:gdLst/>
              <a:ahLst/>
              <a:cxnLst/>
              <a:rect l="l" t="t" r="r" b="b"/>
              <a:pathLst>
                <a:path w="997700" h="895682">
                  <a:moveTo>
                    <a:pt x="0" y="0"/>
                  </a:moveTo>
                  <a:lnTo>
                    <a:pt x="997700" y="0"/>
                  </a:lnTo>
                  <a:lnTo>
                    <a:pt x="997700" y="895682"/>
                  </a:lnTo>
                  <a:lnTo>
                    <a:pt x="0" y="895682"/>
                  </a:lnTo>
                  <a:close/>
                </a:path>
              </a:pathLst>
            </a:custGeom>
            <a:solidFill>
              <a:srgbClr val="FFFFFF"/>
            </a:solidFill>
            <a:ln cap="sq">
              <a:noFill/>
              <a:prstDash val="solid"/>
              <a:miter/>
            </a:ln>
          </p:spPr>
          <p:txBody>
            <a:bodyPr/>
            <a:lstStyle/>
            <a:p>
              <a:endParaRPr lang="en-US" sz="1200"/>
            </a:p>
          </p:txBody>
        </p:sp>
        <p:sp>
          <p:nvSpPr>
            <p:cNvPr id="13" name="TextBox 13"/>
            <p:cNvSpPr txBox="1">
              <a:spLocks noGrp="1" noRot="1" noMove="1" noResize="1" noEditPoints="1" noAdjustHandles="1" noChangeArrowheads="1" noChangeShapeType="1"/>
            </p:cNvSpPr>
            <p:nvPr/>
          </p:nvSpPr>
          <p:spPr>
            <a:xfrm>
              <a:off x="0" y="-28575"/>
              <a:ext cx="997700" cy="924257"/>
            </a:xfrm>
            <a:prstGeom prst="rect">
              <a:avLst/>
            </a:prstGeom>
          </p:spPr>
          <p:txBody>
            <a:bodyPr lIns="33867" tIns="33867" rIns="33867" bIns="33867" rtlCol="0" anchor="ctr"/>
            <a:lstStyle/>
            <a:p>
              <a:pPr algn="ctr">
                <a:lnSpc>
                  <a:spcPts val="1261"/>
                </a:lnSpc>
              </a:pPr>
              <a:endParaRPr sz="1200"/>
            </a:p>
          </p:txBody>
        </p:sp>
      </p:grpSp>
      <p:grpSp>
        <p:nvGrpSpPr>
          <p:cNvPr id="14" name="Group 14"/>
          <p:cNvGrpSpPr>
            <a:grpSpLocks noGrp="1" noUngrp="1" noRot="1" noMove="1" noResize="1"/>
          </p:cNvGrpSpPr>
          <p:nvPr/>
        </p:nvGrpSpPr>
        <p:grpSpPr>
          <a:xfrm>
            <a:off x="678759" y="2447609"/>
            <a:ext cx="2525427" cy="596987"/>
            <a:chOff x="0" y="0"/>
            <a:chExt cx="997700" cy="235847"/>
          </a:xfrm>
        </p:grpSpPr>
        <p:sp>
          <p:nvSpPr>
            <p:cNvPr id="15" name="Freeform 15"/>
            <p:cNvSpPr>
              <a:spLocks noGrp="1" noRot="1" noMove="1" noResize="1" noEditPoints="1" noAdjustHandles="1" noChangeArrowheads="1" noChangeShapeType="1"/>
            </p:cNvSpPr>
            <p:nvPr/>
          </p:nvSpPr>
          <p:spPr>
            <a:xfrm>
              <a:off x="0" y="0"/>
              <a:ext cx="997700" cy="235847"/>
            </a:xfrm>
            <a:custGeom>
              <a:avLst/>
              <a:gdLst/>
              <a:ahLst/>
              <a:cxnLst/>
              <a:rect l="l" t="t" r="r" b="b"/>
              <a:pathLst>
                <a:path w="997700" h="235847">
                  <a:moveTo>
                    <a:pt x="0" y="0"/>
                  </a:moveTo>
                  <a:lnTo>
                    <a:pt x="997700" y="0"/>
                  </a:lnTo>
                  <a:lnTo>
                    <a:pt x="997700" y="235847"/>
                  </a:lnTo>
                  <a:lnTo>
                    <a:pt x="0" y="235847"/>
                  </a:lnTo>
                  <a:close/>
                </a:path>
              </a:pathLst>
            </a:custGeom>
            <a:solidFill>
              <a:srgbClr val="183650"/>
            </a:solidFill>
            <a:ln cap="sq">
              <a:noFill/>
              <a:prstDash val="solid"/>
              <a:miter/>
            </a:ln>
          </p:spPr>
          <p:txBody>
            <a:bodyPr/>
            <a:lstStyle/>
            <a:p>
              <a:endParaRPr lang="en-US" sz="1200"/>
            </a:p>
          </p:txBody>
        </p:sp>
        <p:sp>
          <p:nvSpPr>
            <p:cNvPr id="16" name="TextBox 16"/>
            <p:cNvSpPr txBox="1">
              <a:spLocks noGrp="1" noRot="1" noMove="1" noResize="1" noEditPoints="1" noAdjustHandles="1" noChangeArrowheads="1" noChangeShapeType="1"/>
            </p:cNvSpPr>
            <p:nvPr/>
          </p:nvSpPr>
          <p:spPr>
            <a:xfrm>
              <a:off x="0" y="-28575"/>
              <a:ext cx="997700" cy="264422"/>
            </a:xfrm>
            <a:prstGeom prst="rect">
              <a:avLst/>
            </a:prstGeom>
          </p:spPr>
          <p:txBody>
            <a:bodyPr lIns="33867" tIns="33867" rIns="33867" bIns="33867" rtlCol="0" anchor="ctr"/>
            <a:lstStyle/>
            <a:p>
              <a:pPr algn="ctr">
                <a:lnSpc>
                  <a:spcPts val="1261"/>
                </a:lnSpc>
              </a:pPr>
              <a:endParaRPr sz="1200"/>
            </a:p>
          </p:txBody>
        </p:sp>
      </p:grpSp>
      <p:grpSp>
        <p:nvGrpSpPr>
          <p:cNvPr id="17" name="Group 17"/>
          <p:cNvGrpSpPr>
            <a:grpSpLocks noGrp="1" noUngrp="1" noRot="1" noMove="1" noResize="1"/>
          </p:cNvGrpSpPr>
          <p:nvPr/>
        </p:nvGrpSpPr>
        <p:grpSpPr>
          <a:xfrm>
            <a:off x="3449733" y="2447609"/>
            <a:ext cx="2525427" cy="596987"/>
            <a:chOff x="0" y="0"/>
            <a:chExt cx="997700" cy="235847"/>
          </a:xfrm>
        </p:grpSpPr>
        <p:sp>
          <p:nvSpPr>
            <p:cNvPr id="18" name="Freeform 18"/>
            <p:cNvSpPr>
              <a:spLocks noGrp="1" noRot="1" noMove="1" noResize="1" noEditPoints="1" noAdjustHandles="1" noChangeArrowheads="1" noChangeShapeType="1"/>
            </p:cNvSpPr>
            <p:nvPr/>
          </p:nvSpPr>
          <p:spPr>
            <a:xfrm>
              <a:off x="0" y="0"/>
              <a:ext cx="997700" cy="235847"/>
            </a:xfrm>
            <a:custGeom>
              <a:avLst/>
              <a:gdLst/>
              <a:ahLst/>
              <a:cxnLst/>
              <a:rect l="l" t="t" r="r" b="b"/>
              <a:pathLst>
                <a:path w="997700" h="235847">
                  <a:moveTo>
                    <a:pt x="0" y="0"/>
                  </a:moveTo>
                  <a:lnTo>
                    <a:pt x="997700" y="0"/>
                  </a:lnTo>
                  <a:lnTo>
                    <a:pt x="997700" y="235847"/>
                  </a:lnTo>
                  <a:lnTo>
                    <a:pt x="0" y="235847"/>
                  </a:lnTo>
                  <a:close/>
                </a:path>
              </a:pathLst>
            </a:custGeom>
            <a:solidFill>
              <a:srgbClr val="183650"/>
            </a:solidFill>
            <a:ln cap="sq">
              <a:noFill/>
              <a:prstDash val="solid"/>
              <a:miter/>
            </a:ln>
          </p:spPr>
          <p:txBody>
            <a:bodyPr/>
            <a:lstStyle/>
            <a:p>
              <a:endParaRPr lang="en-US" sz="1200"/>
            </a:p>
          </p:txBody>
        </p:sp>
        <p:sp>
          <p:nvSpPr>
            <p:cNvPr id="19" name="TextBox 19"/>
            <p:cNvSpPr txBox="1">
              <a:spLocks noGrp="1" noRot="1" noMove="1" noResize="1" noEditPoints="1" noAdjustHandles="1" noChangeArrowheads="1" noChangeShapeType="1"/>
            </p:cNvSpPr>
            <p:nvPr/>
          </p:nvSpPr>
          <p:spPr>
            <a:xfrm>
              <a:off x="0" y="-28575"/>
              <a:ext cx="997700" cy="264422"/>
            </a:xfrm>
            <a:prstGeom prst="rect">
              <a:avLst/>
            </a:prstGeom>
          </p:spPr>
          <p:txBody>
            <a:bodyPr lIns="33867" tIns="33867" rIns="33867" bIns="33867" rtlCol="0" anchor="ctr"/>
            <a:lstStyle/>
            <a:p>
              <a:pPr algn="ctr">
                <a:lnSpc>
                  <a:spcPts val="1261"/>
                </a:lnSpc>
              </a:pPr>
              <a:endParaRPr sz="1200"/>
            </a:p>
          </p:txBody>
        </p:sp>
      </p:grpSp>
      <p:grpSp>
        <p:nvGrpSpPr>
          <p:cNvPr id="20" name="Group 20"/>
          <p:cNvGrpSpPr>
            <a:grpSpLocks noGrp="1" noUngrp="1" noRot="1" noMove="1" noResize="1"/>
          </p:cNvGrpSpPr>
          <p:nvPr/>
        </p:nvGrpSpPr>
        <p:grpSpPr>
          <a:xfrm>
            <a:off x="6225225" y="2447609"/>
            <a:ext cx="2525427" cy="596987"/>
            <a:chOff x="0" y="0"/>
            <a:chExt cx="997700" cy="235847"/>
          </a:xfrm>
        </p:grpSpPr>
        <p:sp>
          <p:nvSpPr>
            <p:cNvPr id="21" name="Freeform 21"/>
            <p:cNvSpPr>
              <a:spLocks noGrp="1" noRot="1" noMove="1" noResize="1" noEditPoints="1" noAdjustHandles="1" noChangeArrowheads="1" noChangeShapeType="1"/>
            </p:cNvSpPr>
            <p:nvPr/>
          </p:nvSpPr>
          <p:spPr>
            <a:xfrm>
              <a:off x="0" y="0"/>
              <a:ext cx="997700" cy="235847"/>
            </a:xfrm>
            <a:custGeom>
              <a:avLst/>
              <a:gdLst/>
              <a:ahLst/>
              <a:cxnLst/>
              <a:rect l="l" t="t" r="r" b="b"/>
              <a:pathLst>
                <a:path w="997700" h="235847">
                  <a:moveTo>
                    <a:pt x="0" y="0"/>
                  </a:moveTo>
                  <a:lnTo>
                    <a:pt x="997700" y="0"/>
                  </a:lnTo>
                  <a:lnTo>
                    <a:pt x="997700" y="235847"/>
                  </a:lnTo>
                  <a:lnTo>
                    <a:pt x="0" y="235847"/>
                  </a:lnTo>
                  <a:close/>
                </a:path>
              </a:pathLst>
            </a:custGeom>
            <a:solidFill>
              <a:srgbClr val="183650"/>
            </a:solidFill>
            <a:ln cap="sq">
              <a:noFill/>
              <a:prstDash val="solid"/>
              <a:miter/>
            </a:ln>
          </p:spPr>
          <p:txBody>
            <a:bodyPr/>
            <a:lstStyle/>
            <a:p>
              <a:endParaRPr lang="en-US" sz="1200"/>
            </a:p>
          </p:txBody>
        </p:sp>
        <p:sp>
          <p:nvSpPr>
            <p:cNvPr id="22" name="TextBox 22"/>
            <p:cNvSpPr txBox="1">
              <a:spLocks noGrp="1" noRot="1" noMove="1" noResize="1" noEditPoints="1" noAdjustHandles="1" noChangeArrowheads="1" noChangeShapeType="1"/>
            </p:cNvSpPr>
            <p:nvPr/>
          </p:nvSpPr>
          <p:spPr>
            <a:xfrm>
              <a:off x="0" y="-28575"/>
              <a:ext cx="997700" cy="264422"/>
            </a:xfrm>
            <a:prstGeom prst="rect">
              <a:avLst/>
            </a:prstGeom>
          </p:spPr>
          <p:txBody>
            <a:bodyPr lIns="33867" tIns="33867" rIns="33867" bIns="33867" rtlCol="0" anchor="ctr"/>
            <a:lstStyle/>
            <a:p>
              <a:pPr algn="ctr">
                <a:lnSpc>
                  <a:spcPts val="1261"/>
                </a:lnSpc>
              </a:pPr>
              <a:endParaRPr sz="1200"/>
            </a:p>
          </p:txBody>
        </p:sp>
      </p:grpSp>
      <p:grpSp>
        <p:nvGrpSpPr>
          <p:cNvPr id="23" name="Group 23"/>
          <p:cNvGrpSpPr>
            <a:grpSpLocks noGrp="1" noUngrp="1" noRot="1" noMove="1" noResize="1"/>
          </p:cNvGrpSpPr>
          <p:nvPr/>
        </p:nvGrpSpPr>
        <p:grpSpPr>
          <a:xfrm>
            <a:off x="8998302" y="2452641"/>
            <a:ext cx="2525427" cy="591955"/>
            <a:chOff x="0" y="0"/>
            <a:chExt cx="997700" cy="233859"/>
          </a:xfrm>
        </p:grpSpPr>
        <p:sp>
          <p:nvSpPr>
            <p:cNvPr id="24" name="Freeform 24"/>
            <p:cNvSpPr>
              <a:spLocks noGrp="1" noRot="1" noMove="1" noResize="1" noEditPoints="1" noAdjustHandles="1" noChangeArrowheads="1" noChangeShapeType="1"/>
            </p:cNvSpPr>
            <p:nvPr/>
          </p:nvSpPr>
          <p:spPr>
            <a:xfrm>
              <a:off x="0" y="0"/>
              <a:ext cx="997700" cy="233859"/>
            </a:xfrm>
            <a:custGeom>
              <a:avLst/>
              <a:gdLst/>
              <a:ahLst/>
              <a:cxnLst/>
              <a:rect l="l" t="t" r="r" b="b"/>
              <a:pathLst>
                <a:path w="997700" h="233859">
                  <a:moveTo>
                    <a:pt x="0" y="0"/>
                  </a:moveTo>
                  <a:lnTo>
                    <a:pt x="997700" y="0"/>
                  </a:lnTo>
                  <a:lnTo>
                    <a:pt x="997700" y="233859"/>
                  </a:lnTo>
                  <a:lnTo>
                    <a:pt x="0" y="233859"/>
                  </a:lnTo>
                  <a:close/>
                </a:path>
              </a:pathLst>
            </a:custGeom>
            <a:solidFill>
              <a:srgbClr val="183650"/>
            </a:solidFill>
            <a:ln cap="sq">
              <a:noFill/>
              <a:prstDash val="solid"/>
              <a:miter/>
            </a:ln>
          </p:spPr>
          <p:txBody>
            <a:bodyPr/>
            <a:lstStyle/>
            <a:p>
              <a:endParaRPr lang="en-US" sz="1200"/>
            </a:p>
          </p:txBody>
        </p:sp>
        <p:sp>
          <p:nvSpPr>
            <p:cNvPr id="25" name="TextBox 25"/>
            <p:cNvSpPr txBox="1">
              <a:spLocks noGrp="1" noRot="1" noMove="1" noResize="1" noEditPoints="1" noAdjustHandles="1" noChangeArrowheads="1" noChangeShapeType="1"/>
            </p:cNvSpPr>
            <p:nvPr/>
          </p:nvSpPr>
          <p:spPr>
            <a:xfrm>
              <a:off x="0" y="-28575"/>
              <a:ext cx="997700" cy="262434"/>
            </a:xfrm>
            <a:prstGeom prst="rect">
              <a:avLst/>
            </a:prstGeom>
          </p:spPr>
          <p:txBody>
            <a:bodyPr lIns="33867" tIns="33867" rIns="33867" bIns="33867" rtlCol="0" anchor="ctr"/>
            <a:lstStyle/>
            <a:p>
              <a:pPr algn="ctr">
                <a:lnSpc>
                  <a:spcPts val="1261"/>
                </a:lnSpc>
              </a:pPr>
              <a:endParaRPr sz="1200"/>
            </a:p>
          </p:txBody>
        </p:sp>
      </p:grpSp>
      <p:sp>
        <p:nvSpPr>
          <p:cNvPr id="26" name="Freeform 26"/>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7" name="Freeform 27"/>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8" name="TextBox 28"/>
          <p:cNvSpPr txBox="1"/>
          <p:nvPr/>
        </p:nvSpPr>
        <p:spPr>
          <a:xfrm>
            <a:off x="991723" y="1352022"/>
            <a:ext cx="9509197" cy="403059"/>
          </a:xfrm>
          <a:prstGeom prst="rect">
            <a:avLst/>
          </a:prstGeom>
        </p:spPr>
        <p:txBody>
          <a:bodyPr lIns="0" tIns="0" rIns="0" bIns="0" rtlCol="0" anchor="t">
            <a:spAutoFit/>
          </a:bodyPr>
          <a:lstStyle/>
          <a:p>
            <a:pPr>
              <a:lnSpc>
                <a:spcPts val="3360"/>
              </a:lnSpc>
            </a:pPr>
            <a:r>
              <a:rPr lang="en-US" sz="2400" b="1">
                <a:solidFill>
                  <a:srgbClr val="183650"/>
                </a:solidFill>
                <a:latin typeface="Montserrat 1 Bold"/>
                <a:ea typeface="Montserrat 1 Bold"/>
                <a:cs typeface="Montserrat 1 Bold"/>
                <a:sym typeface="Montserrat 1 Bold"/>
              </a:rPr>
              <a:t>PARAMETERS AS THE BASIS FOR POTENTIAL ANALYSIS</a:t>
            </a:r>
          </a:p>
        </p:txBody>
      </p:sp>
      <p:sp>
        <p:nvSpPr>
          <p:cNvPr id="29" name="TextBox 29"/>
          <p:cNvSpPr txBox="1"/>
          <p:nvPr/>
        </p:nvSpPr>
        <p:spPr>
          <a:xfrm>
            <a:off x="835241" y="2661644"/>
            <a:ext cx="2185413" cy="179536"/>
          </a:xfrm>
          <a:prstGeom prst="rect">
            <a:avLst/>
          </a:prstGeom>
        </p:spPr>
        <p:txBody>
          <a:bodyPr lIns="0" tIns="0" rIns="0" bIns="0" rtlCol="0" anchor="t">
            <a:spAutoFit/>
          </a:bodyPr>
          <a:lstStyle/>
          <a:p>
            <a:pPr algn="ctr">
              <a:lnSpc>
                <a:spcPts val="1413"/>
              </a:lnSpc>
            </a:pPr>
            <a:r>
              <a:rPr lang="en-US" sz="1333" b="1" spc="8">
                <a:solidFill>
                  <a:srgbClr val="FFFFFF"/>
                </a:solidFill>
                <a:latin typeface="Trebuchet MS Bold"/>
                <a:ea typeface="Trebuchet MS Bold"/>
                <a:cs typeface="Trebuchet MS Bold"/>
                <a:sym typeface="Trebuchet MS Bold"/>
              </a:rPr>
              <a:t>CATEGORIES</a:t>
            </a:r>
          </a:p>
        </p:txBody>
      </p:sp>
      <p:sp>
        <p:nvSpPr>
          <p:cNvPr id="30" name="TextBox 30"/>
          <p:cNvSpPr txBox="1"/>
          <p:nvPr/>
        </p:nvSpPr>
        <p:spPr>
          <a:xfrm>
            <a:off x="3622154" y="2654214"/>
            <a:ext cx="2185413" cy="179536"/>
          </a:xfrm>
          <a:prstGeom prst="rect">
            <a:avLst/>
          </a:prstGeom>
        </p:spPr>
        <p:txBody>
          <a:bodyPr lIns="0" tIns="0" rIns="0" bIns="0" rtlCol="0" anchor="t">
            <a:spAutoFit/>
          </a:bodyPr>
          <a:lstStyle/>
          <a:p>
            <a:pPr algn="ctr">
              <a:lnSpc>
                <a:spcPts val="1413"/>
              </a:lnSpc>
            </a:pPr>
            <a:r>
              <a:rPr lang="en-US" sz="1333" b="1" spc="8">
                <a:solidFill>
                  <a:srgbClr val="FFFFFF"/>
                </a:solidFill>
                <a:latin typeface="Trebuchet MS Bold"/>
                <a:ea typeface="Trebuchet MS Bold"/>
                <a:cs typeface="Trebuchet MS Bold"/>
                <a:sym typeface="Trebuchet MS Bold"/>
              </a:rPr>
              <a:t>QUANTITIES</a:t>
            </a:r>
          </a:p>
        </p:txBody>
      </p:sp>
      <p:sp>
        <p:nvSpPr>
          <p:cNvPr id="31" name="TextBox 31"/>
          <p:cNvSpPr txBox="1"/>
          <p:nvPr/>
        </p:nvSpPr>
        <p:spPr>
          <a:xfrm>
            <a:off x="6406960" y="2651698"/>
            <a:ext cx="2185413" cy="179536"/>
          </a:xfrm>
          <a:prstGeom prst="rect">
            <a:avLst/>
          </a:prstGeom>
        </p:spPr>
        <p:txBody>
          <a:bodyPr lIns="0" tIns="0" rIns="0" bIns="0" rtlCol="0" anchor="t">
            <a:spAutoFit/>
          </a:bodyPr>
          <a:lstStyle/>
          <a:p>
            <a:pPr algn="ctr">
              <a:lnSpc>
                <a:spcPts val="1413"/>
              </a:lnSpc>
            </a:pPr>
            <a:r>
              <a:rPr lang="en-US" sz="1333" b="1" spc="8">
                <a:solidFill>
                  <a:srgbClr val="FFFFFF"/>
                </a:solidFill>
                <a:latin typeface="Trebuchet MS Bold"/>
                <a:ea typeface="Trebuchet MS Bold"/>
                <a:cs typeface="Trebuchet MS Bold"/>
                <a:sym typeface="Trebuchet MS Bold"/>
              </a:rPr>
              <a:t>TRAFFIC RELATIONS</a:t>
            </a:r>
          </a:p>
        </p:txBody>
      </p:sp>
      <p:sp>
        <p:nvSpPr>
          <p:cNvPr id="32" name="TextBox 32"/>
          <p:cNvSpPr txBox="1"/>
          <p:nvPr/>
        </p:nvSpPr>
        <p:spPr>
          <a:xfrm>
            <a:off x="9150183" y="2661644"/>
            <a:ext cx="2185413" cy="179536"/>
          </a:xfrm>
          <a:prstGeom prst="rect">
            <a:avLst/>
          </a:prstGeom>
        </p:spPr>
        <p:txBody>
          <a:bodyPr lIns="0" tIns="0" rIns="0" bIns="0" rtlCol="0" anchor="t">
            <a:spAutoFit/>
          </a:bodyPr>
          <a:lstStyle/>
          <a:p>
            <a:pPr algn="ctr">
              <a:lnSpc>
                <a:spcPts val="1413"/>
              </a:lnSpc>
            </a:pPr>
            <a:r>
              <a:rPr lang="en-US" sz="1333" b="1" spc="8">
                <a:solidFill>
                  <a:srgbClr val="FFFFFF"/>
                </a:solidFill>
                <a:latin typeface="Trebuchet MS Bold"/>
                <a:ea typeface="Trebuchet MS Bold"/>
                <a:cs typeface="Trebuchet MS Bold"/>
                <a:sym typeface="Trebuchet MS Bold"/>
              </a:rPr>
              <a:t>EXCLUSION CRITERION</a:t>
            </a:r>
          </a:p>
        </p:txBody>
      </p:sp>
      <p:sp>
        <p:nvSpPr>
          <p:cNvPr id="33" name="TextBox 33"/>
          <p:cNvSpPr txBox="1"/>
          <p:nvPr/>
        </p:nvSpPr>
        <p:spPr>
          <a:xfrm>
            <a:off x="835241" y="3409950"/>
            <a:ext cx="2280356" cy="1604285"/>
          </a:xfrm>
          <a:prstGeom prst="rect">
            <a:avLst/>
          </a:prstGeom>
        </p:spPr>
        <p:txBody>
          <a:bodyPr lIns="0" tIns="0" rIns="0" bIns="0" rtlCol="0" anchor="t">
            <a:spAutoFit/>
          </a:bodyPr>
          <a:lstStyle/>
          <a:p>
            <a:pPr>
              <a:lnSpc>
                <a:spcPts val="1405"/>
              </a:lnSpc>
            </a:pPr>
            <a:r>
              <a:rPr lang="en-US" sz="1133" dirty="0">
                <a:solidFill>
                  <a:srgbClr val="3F4443"/>
                </a:solidFill>
                <a:latin typeface="Trebuchet MS"/>
                <a:ea typeface="Trebuchet MS"/>
                <a:cs typeface="Trebuchet MS"/>
                <a:sym typeface="Trebuchet MS"/>
              </a:rPr>
              <a:t>Concentration on</a:t>
            </a:r>
          </a:p>
          <a:p>
            <a:pPr>
              <a:lnSpc>
                <a:spcPts val="1405"/>
              </a:lnSpc>
            </a:pPr>
            <a:endParaRPr lang="en-US" sz="1133" dirty="0">
              <a:solidFill>
                <a:srgbClr val="3F4443"/>
              </a:solidFill>
              <a:latin typeface="Trebuchet MS"/>
              <a:ea typeface="Trebuchet MS"/>
              <a:cs typeface="Trebuchet MS"/>
              <a:sym typeface="Trebuchet MS"/>
            </a:endParaRPr>
          </a:p>
          <a:p>
            <a:pPr marL="244698" lvl="1" indent="-122349">
              <a:lnSpc>
                <a:spcPts val="1405"/>
              </a:lnSpc>
              <a:buFont typeface="Arial"/>
              <a:buChar char="•"/>
            </a:pPr>
            <a:r>
              <a:rPr lang="en-US" sz="1133" b="1" dirty="0">
                <a:solidFill>
                  <a:srgbClr val="3F4443"/>
                </a:solidFill>
                <a:latin typeface="Trebuchet MS Bold"/>
                <a:ea typeface="Trebuchet MS Bold"/>
                <a:cs typeface="Trebuchet MS Bold"/>
                <a:sym typeface="Trebuchet MS Bold"/>
              </a:rPr>
              <a:t>Steel</a:t>
            </a:r>
            <a:r>
              <a:rPr lang="en-US" sz="1133" dirty="0">
                <a:solidFill>
                  <a:srgbClr val="3F4443"/>
                </a:solidFill>
                <a:latin typeface="Trebuchet MS"/>
                <a:ea typeface="Trebuchet MS"/>
                <a:cs typeface="Trebuchet MS"/>
                <a:sym typeface="Trebuchet MS"/>
              </a:rPr>
              <a:t> (heavy, compact parts)</a:t>
            </a:r>
          </a:p>
          <a:p>
            <a:pPr marL="244698" lvl="1" indent="-122349">
              <a:lnSpc>
                <a:spcPts val="1405"/>
              </a:lnSpc>
              <a:buFont typeface="Arial"/>
              <a:buChar char="•"/>
            </a:pPr>
            <a:r>
              <a:rPr lang="en-US" sz="1133" b="1" dirty="0">
                <a:solidFill>
                  <a:srgbClr val="3F4443"/>
                </a:solidFill>
                <a:latin typeface="Trebuchet MS Bold"/>
                <a:ea typeface="Trebuchet MS Bold"/>
                <a:cs typeface="Trebuchet MS Bold"/>
                <a:sym typeface="Trebuchet MS Bold"/>
              </a:rPr>
              <a:t>Concrete parts/</a:t>
            </a:r>
            <a:br>
              <a:rPr lang="en-US" sz="1133" b="1" dirty="0">
                <a:solidFill>
                  <a:srgbClr val="3F4443"/>
                </a:solidFill>
                <a:latin typeface="Trebuchet MS Bold"/>
                <a:ea typeface="Trebuchet MS Bold"/>
                <a:cs typeface="Trebuchet MS Bold"/>
                <a:sym typeface="Trebuchet MS Bold"/>
              </a:rPr>
            </a:br>
            <a:r>
              <a:rPr lang="en-US" sz="1133" b="1" dirty="0">
                <a:solidFill>
                  <a:srgbClr val="3F4443"/>
                </a:solidFill>
                <a:latin typeface="Trebuchet MS Bold"/>
                <a:ea typeface="Trebuchet MS Bold"/>
                <a:cs typeface="Trebuchet MS Bold"/>
                <a:sym typeface="Trebuchet MS Bold"/>
              </a:rPr>
              <a:t>Building industry</a:t>
            </a:r>
          </a:p>
          <a:p>
            <a:pPr marL="244698" lvl="1" indent="-122349">
              <a:lnSpc>
                <a:spcPts val="1405"/>
              </a:lnSpc>
              <a:buFont typeface="Arial"/>
              <a:buChar char="•"/>
            </a:pPr>
            <a:r>
              <a:rPr lang="en-US" sz="1133" b="1" dirty="0">
                <a:solidFill>
                  <a:srgbClr val="3F4443"/>
                </a:solidFill>
                <a:latin typeface="Trebuchet MS Bold"/>
                <a:ea typeface="Trebuchet MS Bold"/>
                <a:cs typeface="Trebuchet MS Bold"/>
                <a:sym typeface="Trebuchet MS Bold"/>
              </a:rPr>
              <a:t>Maneuver transports</a:t>
            </a:r>
            <a:r>
              <a:rPr lang="en-US" sz="1133" dirty="0">
                <a:solidFill>
                  <a:srgbClr val="3F4443"/>
                </a:solidFill>
                <a:latin typeface="Trebuchet MS"/>
                <a:ea typeface="Trebuchet MS"/>
                <a:cs typeface="Trebuchet MS"/>
                <a:sym typeface="Trebuchet MS"/>
              </a:rPr>
              <a:t> (contact to Nato/local army)</a:t>
            </a:r>
          </a:p>
          <a:p>
            <a:pPr marL="244698" lvl="1" indent="-122349">
              <a:lnSpc>
                <a:spcPts val="1405"/>
              </a:lnSpc>
              <a:buFont typeface="Arial"/>
              <a:buChar char="•"/>
            </a:pPr>
            <a:r>
              <a:rPr lang="en-US" sz="1133" b="1" dirty="0">
                <a:solidFill>
                  <a:srgbClr val="3F4443"/>
                </a:solidFill>
                <a:latin typeface="Trebuchet MS Bold"/>
                <a:ea typeface="Trebuchet MS Bold"/>
                <a:cs typeface="Trebuchet MS Bold"/>
                <a:sym typeface="Trebuchet MS Bold"/>
              </a:rPr>
              <a:t>Palletized goods </a:t>
            </a:r>
            <a:r>
              <a:rPr lang="en-US" sz="1133" dirty="0">
                <a:solidFill>
                  <a:srgbClr val="3F4443"/>
                </a:solidFill>
                <a:latin typeface="Trebuchet MS"/>
                <a:ea typeface="Trebuchet MS"/>
                <a:cs typeface="Trebuchet MS"/>
                <a:sym typeface="Trebuchet MS"/>
              </a:rPr>
              <a:t>(e.g. beverage industry)</a:t>
            </a:r>
          </a:p>
        </p:txBody>
      </p:sp>
      <p:sp>
        <p:nvSpPr>
          <p:cNvPr id="34" name="TextBox 34"/>
          <p:cNvSpPr txBox="1"/>
          <p:nvPr/>
        </p:nvSpPr>
        <p:spPr>
          <a:xfrm>
            <a:off x="6390325" y="3409950"/>
            <a:ext cx="2342603" cy="2142894"/>
          </a:xfrm>
          <a:prstGeom prst="rect">
            <a:avLst/>
          </a:prstGeom>
        </p:spPr>
        <p:txBody>
          <a:bodyPr lIns="0" tIns="0" rIns="0" bIns="0" rtlCol="0" anchor="t">
            <a:spAutoFit/>
          </a:bodyPr>
          <a:lstStyle/>
          <a:p>
            <a:pPr>
              <a:lnSpc>
                <a:spcPts val="1405"/>
              </a:lnSpc>
            </a:pPr>
            <a:r>
              <a:rPr lang="en-US" sz="1133">
                <a:solidFill>
                  <a:srgbClr val="3F4443"/>
                </a:solidFill>
                <a:latin typeface="Trebuchet MS"/>
                <a:ea typeface="Trebuchet MS"/>
                <a:cs typeface="Trebuchet MS"/>
                <a:sym typeface="Trebuchet MS"/>
              </a:rPr>
              <a:t>Distance</a:t>
            </a:r>
          </a:p>
          <a:p>
            <a:pPr>
              <a:lnSpc>
                <a:spcPts val="1405"/>
              </a:lnSpc>
            </a:pPr>
            <a:endParaRPr lang="en-US" sz="1133">
              <a:solidFill>
                <a:srgbClr val="3F4443"/>
              </a:solidFill>
              <a:latin typeface="Trebuchet MS"/>
              <a:ea typeface="Trebuchet MS"/>
              <a:cs typeface="Trebuchet MS"/>
              <a:sym typeface="Trebuchet MS"/>
            </a:endParaRPr>
          </a:p>
          <a:p>
            <a:pPr marL="244698" lvl="1" indent="-122349">
              <a:lnSpc>
                <a:spcPts val="1405"/>
              </a:lnSpc>
              <a:buFont typeface="Arial"/>
              <a:buChar char="•"/>
            </a:pPr>
            <a:r>
              <a:rPr lang="en-US" sz="1133">
                <a:solidFill>
                  <a:srgbClr val="3F4443"/>
                </a:solidFill>
                <a:latin typeface="Trebuchet MS"/>
                <a:ea typeface="Trebuchet MS"/>
                <a:cs typeface="Trebuchet MS"/>
                <a:sym typeface="Trebuchet MS"/>
              </a:rPr>
              <a:t>min. 300 km.</a:t>
            </a:r>
          </a:p>
          <a:p>
            <a:pPr marL="244698" lvl="1" indent="-122349">
              <a:lnSpc>
                <a:spcPts val="1405"/>
              </a:lnSpc>
              <a:buFont typeface="Arial"/>
              <a:buChar char="•"/>
            </a:pPr>
            <a:r>
              <a:rPr lang="en-US" sz="1133">
                <a:solidFill>
                  <a:srgbClr val="3F4443"/>
                </a:solidFill>
                <a:latin typeface="Trebuchet MS"/>
                <a:ea typeface="Trebuchet MS"/>
                <a:cs typeface="Trebuchet MS"/>
                <a:sym typeface="Trebuchet MS"/>
              </a:rPr>
              <a:t>ideal scenario: &gt; 800 km.</a:t>
            </a:r>
          </a:p>
          <a:p>
            <a:pPr>
              <a:lnSpc>
                <a:spcPts val="1405"/>
              </a:lnSpc>
            </a:pPr>
            <a:endParaRPr lang="en-US" sz="1133">
              <a:solidFill>
                <a:srgbClr val="3F4443"/>
              </a:solidFill>
              <a:latin typeface="Trebuchet MS"/>
              <a:ea typeface="Trebuchet MS"/>
              <a:cs typeface="Trebuchet MS"/>
              <a:sym typeface="Trebuchet MS"/>
            </a:endParaRPr>
          </a:p>
          <a:p>
            <a:pPr>
              <a:lnSpc>
                <a:spcPts val="1405"/>
              </a:lnSpc>
            </a:pPr>
            <a:r>
              <a:rPr lang="en-US" sz="1133">
                <a:solidFill>
                  <a:srgbClr val="3F4443"/>
                </a:solidFill>
                <a:latin typeface="Trebuchet MS"/>
                <a:ea typeface="Trebuchet MS"/>
                <a:cs typeface="Trebuchet MS"/>
                <a:sym typeface="Trebuchet MS"/>
              </a:rPr>
              <a:t>Uninteresting lanes</a:t>
            </a:r>
          </a:p>
          <a:p>
            <a:pPr>
              <a:lnSpc>
                <a:spcPts val="1405"/>
              </a:lnSpc>
            </a:pPr>
            <a:endParaRPr lang="en-US" sz="1133">
              <a:solidFill>
                <a:srgbClr val="3F4443"/>
              </a:solidFill>
              <a:latin typeface="Trebuchet MS"/>
              <a:ea typeface="Trebuchet MS"/>
              <a:cs typeface="Trebuchet MS"/>
              <a:sym typeface="Trebuchet MS"/>
            </a:endParaRPr>
          </a:p>
          <a:p>
            <a:pPr marL="244698" lvl="1" indent="-122349">
              <a:lnSpc>
                <a:spcPts val="1405"/>
              </a:lnSpc>
              <a:buFont typeface="Arial"/>
              <a:buChar char="•"/>
            </a:pPr>
            <a:r>
              <a:rPr lang="en-US" sz="1133">
                <a:solidFill>
                  <a:srgbClr val="3F4443"/>
                </a:solidFill>
                <a:latin typeface="Trebuchet MS"/>
                <a:ea typeface="Trebuchet MS"/>
                <a:cs typeface="Trebuchet MS"/>
                <a:sym typeface="Trebuchet MS"/>
              </a:rPr>
              <a:t>Traffic relations to seaports (container transports).</a:t>
            </a:r>
          </a:p>
          <a:p>
            <a:pPr marL="244698" lvl="1" indent="-122349">
              <a:lnSpc>
                <a:spcPts val="1405"/>
              </a:lnSpc>
              <a:buFont typeface="Arial"/>
              <a:buChar char="•"/>
            </a:pPr>
            <a:r>
              <a:rPr lang="en-US" sz="1133">
                <a:solidFill>
                  <a:srgbClr val="3F4443"/>
                </a:solidFill>
                <a:latin typeface="Trebuchet MS"/>
                <a:ea typeface="Trebuchet MS"/>
                <a:cs typeface="Trebuchet MS"/>
                <a:sym typeface="Trebuchet MS"/>
              </a:rPr>
              <a:t>No cross-border traffic FR – ES.</a:t>
            </a:r>
          </a:p>
          <a:p>
            <a:pPr marL="244698" lvl="1" indent="-122349">
              <a:lnSpc>
                <a:spcPts val="1405"/>
              </a:lnSpc>
              <a:buFont typeface="Arial"/>
              <a:buChar char="•"/>
            </a:pPr>
            <a:r>
              <a:rPr lang="en-US" sz="1133">
                <a:solidFill>
                  <a:srgbClr val="3F4443"/>
                </a:solidFill>
                <a:latin typeface="Trebuchet MS"/>
                <a:ea typeface="Trebuchet MS"/>
                <a:cs typeface="Trebuchet MS"/>
                <a:sym typeface="Trebuchet MS"/>
              </a:rPr>
              <a:t>UK bound traffic.</a:t>
            </a:r>
          </a:p>
          <a:p>
            <a:pPr>
              <a:lnSpc>
                <a:spcPts val="1405"/>
              </a:lnSpc>
            </a:pPr>
            <a:endParaRPr lang="en-US" sz="1133">
              <a:solidFill>
                <a:srgbClr val="3F4443"/>
              </a:solidFill>
              <a:latin typeface="Trebuchet MS"/>
              <a:ea typeface="Trebuchet MS"/>
              <a:cs typeface="Trebuchet MS"/>
              <a:sym typeface="Trebuchet MS"/>
            </a:endParaRPr>
          </a:p>
        </p:txBody>
      </p:sp>
      <p:sp>
        <p:nvSpPr>
          <p:cNvPr id="35" name="TextBox 35"/>
          <p:cNvSpPr txBox="1"/>
          <p:nvPr/>
        </p:nvSpPr>
        <p:spPr>
          <a:xfrm>
            <a:off x="9186435" y="3409950"/>
            <a:ext cx="2149161" cy="1604285"/>
          </a:xfrm>
          <a:prstGeom prst="rect">
            <a:avLst/>
          </a:prstGeom>
        </p:spPr>
        <p:txBody>
          <a:bodyPr lIns="0" tIns="0" rIns="0" bIns="0" rtlCol="0" anchor="t">
            <a:spAutoFit/>
          </a:bodyPr>
          <a:lstStyle/>
          <a:p>
            <a:pPr>
              <a:lnSpc>
                <a:spcPts val="1405"/>
              </a:lnSpc>
            </a:pPr>
            <a:r>
              <a:rPr lang="en-US" sz="1133" dirty="0">
                <a:solidFill>
                  <a:srgbClr val="3F4443"/>
                </a:solidFill>
                <a:latin typeface="Trebuchet MS"/>
                <a:ea typeface="Trebuchet MS"/>
                <a:cs typeface="Trebuchet MS"/>
                <a:sym typeface="Trebuchet MS"/>
              </a:rPr>
              <a:t>Exceedance of loading gauge</a:t>
            </a:r>
          </a:p>
          <a:p>
            <a:pPr>
              <a:lnSpc>
                <a:spcPts val="1405"/>
              </a:lnSpc>
            </a:pPr>
            <a:endParaRPr lang="en-US" sz="1133" dirty="0">
              <a:solidFill>
                <a:srgbClr val="3F4443"/>
              </a:solidFill>
              <a:latin typeface="Trebuchet MS"/>
              <a:ea typeface="Trebuchet MS"/>
              <a:cs typeface="Trebuchet MS"/>
              <a:sym typeface="Trebuchet MS"/>
            </a:endParaRPr>
          </a:p>
          <a:p>
            <a:pPr marL="244698" lvl="1" indent="-122349">
              <a:lnSpc>
                <a:spcPts val="1405"/>
              </a:lnSpc>
              <a:buFont typeface="Arial"/>
              <a:buChar char="•"/>
            </a:pPr>
            <a:r>
              <a:rPr lang="en-US" sz="1133" dirty="0">
                <a:solidFill>
                  <a:srgbClr val="3F4443"/>
                </a:solidFill>
                <a:latin typeface="Trebuchet MS"/>
                <a:ea typeface="Trebuchet MS"/>
                <a:cs typeface="Trebuchet MS"/>
                <a:sym typeface="Trebuchet MS"/>
              </a:rPr>
              <a:t>width max. 3,15 m</a:t>
            </a:r>
          </a:p>
          <a:p>
            <a:pPr marL="244698" lvl="1" indent="-122349">
              <a:lnSpc>
                <a:spcPts val="1405"/>
              </a:lnSpc>
              <a:buFont typeface="Arial"/>
              <a:buChar char="•"/>
            </a:pPr>
            <a:r>
              <a:rPr lang="en-US" sz="1133" dirty="0">
                <a:solidFill>
                  <a:srgbClr val="3F4443"/>
                </a:solidFill>
                <a:latin typeface="Trebuchet MS"/>
                <a:ea typeface="Trebuchet MS"/>
                <a:cs typeface="Trebuchet MS"/>
                <a:sym typeface="Trebuchet MS"/>
              </a:rPr>
              <a:t>height depends on clearance profile and height of wagon floor (1,25 – 1,30 m)</a:t>
            </a:r>
          </a:p>
          <a:p>
            <a:pPr>
              <a:lnSpc>
                <a:spcPts val="1405"/>
              </a:lnSpc>
            </a:pPr>
            <a:r>
              <a:rPr lang="en-US" sz="1133" dirty="0">
                <a:solidFill>
                  <a:srgbClr val="3F4443"/>
                </a:solidFill>
                <a:latin typeface="Trebuchet MS"/>
                <a:ea typeface="Trebuchet MS"/>
                <a:cs typeface="Trebuchet MS"/>
                <a:sym typeface="Trebuchet MS"/>
              </a:rPr>
              <a:t>loading gauges vary in certain countries (FAG CHE will check for you in detail)</a:t>
            </a:r>
          </a:p>
        </p:txBody>
      </p:sp>
      <p:sp>
        <p:nvSpPr>
          <p:cNvPr id="36" name="TextBox 36"/>
          <p:cNvSpPr txBox="1"/>
          <p:nvPr/>
        </p:nvSpPr>
        <p:spPr>
          <a:xfrm>
            <a:off x="11356047" y="6153150"/>
            <a:ext cx="222818"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106</a:t>
            </a:r>
          </a:p>
        </p:txBody>
      </p:sp>
      <p:sp>
        <p:nvSpPr>
          <p:cNvPr id="37" name="TextBox 37"/>
          <p:cNvSpPr txBox="1"/>
          <p:nvPr/>
        </p:nvSpPr>
        <p:spPr>
          <a:xfrm>
            <a:off x="3622154" y="3409951"/>
            <a:ext cx="2185413" cy="1783822"/>
          </a:xfrm>
          <a:prstGeom prst="rect">
            <a:avLst/>
          </a:prstGeom>
        </p:spPr>
        <p:txBody>
          <a:bodyPr lIns="0" tIns="0" rIns="0" bIns="0" rtlCol="0" anchor="t">
            <a:spAutoFit/>
          </a:bodyPr>
          <a:lstStyle/>
          <a:p>
            <a:pPr>
              <a:lnSpc>
                <a:spcPts val="1405"/>
              </a:lnSpc>
              <a:spcBef>
                <a:spcPct val="0"/>
              </a:spcBef>
            </a:pPr>
            <a:r>
              <a:rPr lang="en-US" sz="1133" dirty="0">
                <a:solidFill>
                  <a:srgbClr val="3F4443"/>
                </a:solidFill>
                <a:latin typeface="Trebuchet MS"/>
                <a:ea typeface="Trebuchet MS"/>
                <a:cs typeface="Trebuchet MS"/>
                <a:sym typeface="Trebuchet MS"/>
              </a:rPr>
              <a:t>Continuous Quantities</a:t>
            </a:r>
          </a:p>
          <a:p>
            <a:pPr>
              <a:lnSpc>
                <a:spcPts val="1405"/>
              </a:lnSpc>
              <a:spcBef>
                <a:spcPct val="0"/>
              </a:spcBef>
            </a:pPr>
            <a:endParaRPr lang="en-US" sz="1133" dirty="0">
              <a:solidFill>
                <a:srgbClr val="3F4443"/>
              </a:solidFill>
              <a:latin typeface="Trebuchet MS"/>
              <a:ea typeface="Trebuchet MS"/>
              <a:cs typeface="Trebuchet MS"/>
              <a:sym typeface="Trebuchet MS"/>
            </a:endParaRPr>
          </a:p>
          <a:p>
            <a:pPr marL="244698" lvl="1" indent="-122349">
              <a:lnSpc>
                <a:spcPts val="1405"/>
              </a:lnSpc>
              <a:spcBef>
                <a:spcPct val="0"/>
              </a:spcBef>
              <a:buFont typeface="Arial"/>
              <a:buChar char="•"/>
            </a:pPr>
            <a:r>
              <a:rPr lang="en-US" sz="1133" dirty="0">
                <a:solidFill>
                  <a:srgbClr val="3F4443"/>
                </a:solidFill>
                <a:latin typeface="Trebuchet MS"/>
                <a:ea typeface="Trebuchet MS"/>
                <a:cs typeface="Trebuchet MS"/>
                <a:sym typeface="Trebuchet MS"/>
              </a:rPr>
              <a:t>min. 500 tons per week.</a:t>
            </a:r>
          </a:p>
          <a:p>
            <a:pPr marL="244698" lvl="1" indent="-122349">
              <a:lnSpc>
                <a:spcPts val="1405"/>
              </a:lnSpc>
              <a:spcBef>
                <a:spcPct val="0"/>
              </a:spcBef>
              <a:buFont typeface="Arial"/>
              <a:buChar char="•"/>
            </a:pPr>
            <a:r>
              <a:rPr lang="en-US" sz="1133" dirty="0">
                <a:solidFill>
                  <a:srgbClr val="3F4443"/>
                </a:solidFill>
                <a:latin typeface="Trebuchet MS"/>
                <a:ea typeface="Trebuchet MS"/>
                <a:cs typeface="Trebuchet MS"/>
                <a:sym typeface="Trebuchet MS"/>
              </a:rPr>
              <a:t>min. 1.000 tons per month.</a:t>
            </a:r>
          </a:p>
          <a:p>
            <a:pPr>
              <a:lnSpc>
                <a:spcPts val="1405"/>
              </a:lnSpc>
              <a:spcBef>
                <a:spcPct val="0"/>
              </a:spcBef>
            </a:pPr>
            <a:r>
              <a:rPr lang="en-US" sz="1133" dirty="0">
                <a:solidFill>
                  <a:srgbClr val="3F4443"/>
                </a:solidFill>
                <a:latin typeface="Trebuchet MS"/>
                <a:ea typeface="Trebuchet MS"/>
                <a:cs typeface="Trebuchet MS"/>
                <a:sym typeface="Trebuchet MS"/>
              </a:rPr>
              <a:t>      20-30 truck loads per week.</a:t>
            </a:r>
          </a:p>
          <a:p>
            <a:pPr>
              <a:lnSpc>
                <a:spcPts val="1405"/>
              </a:lnSpc>
              <a:spcBef>
                <a:spcPct val="0"/>
              </a:spcBef>
            </a:pPr>
            <a:endParaRPr lang="en-US" sz="1133" dirty="0">
              <a:solidFill>
                <a:srgbClr val="3F4443"/>
              </a:solidFill>
              <a:latin typeface="Trebuchet MS"/>
              <a:ea typeface="Trebuchet MS"/>
              <a:cs typeface="Trebuchet MS"/>
              <a:sym typeface="Trebuchet MS"/>
            </a:endParaRPr>
          </a:p>
          <a:p>
            <a:pPr>
              <a:lnSpc>
                <a:spcPts val="1405"/>
              </a:lnSpc>
              <a:spcBef>
                <a:spcPct val="0"/>
              </a:spcBef>
            </a:pPr>
            <a:r>
              <a:rPr lang="en-US" sz="1133" dirty="0">
                <a:solidFill>
                  <a:srgbClr val="3F4443"/>
                </a:solidFill>
                <a:latin typeface="Trebuchet MS"/>
                <a:ea typeface="Trebuchet MS"/>
                <a:cs typeface="Trebuchet MS"/>
                <a:sym typeface="Trebuchet MS"/>
              </a:rPr>
              <a:t>Projects</a:t>
            </a:r>
          </a:p>
          <a:p>
            <a:pPr>
              <a:lnSpc>
                <a:spcPts val="1405"/>
              </a:lnSpc>
              <a:spcBef>
                <a:spcPct val="0"/>
              </a:spcBef>
            </a:pPr>
            <a:endParaRPr lang="en-US" sz="1133" dirty="0">
              <a:solidFill>
                <a:srgbClr val="3F4443"/>
              </a:solidFill>
              <a:latin typeface="Trebuchet MS"/>
              <a:ea typeface="Trebuchet MS"/>
              <a:cs typeface="Trebuchet MS"/>
              <a:sym typeface="Trebuchet MS"/>
            </a:endParaRPr>
          </a:p>
          <a:p>
            <a:pPr marL="244698" lvl="1" indent="-122349">
              <a:lnSpc>
                <a:spcPts val="1405"/>
              </a:lnSpc>
              <a:buFont typeface="Arial"/>
              <a:buChar char="•"/>
            </a:pPr>
            <a:r>
              <a:rPr lang="en-US" sz="1133" dirty="0">
                <a:solidFill>
                  <a:srgbClr val="3F4443"/>
                </a:solidFill>
                <a:latin typeface="Trebuchet MS"/>
                <a:ea typeface="Trebuchet MS"/>
                <a:cs typeface="Trebuchet MS"/>
                <a:sym typeface="Trebuchet MS"/>
              </a:rPr>
              <a:t>min. 1.000 – 1.500 tons </a:t>
            </a:r>
            <a:br>
              <a:rPr lang="en-US" sz="1133" dirty="0">
                <a:solidFill>
                  <a:srgbClr val="3F4443"/>
                </a:solidFill>
                <a:latin typeface="Trebuchet MS"/>
                <a:ea typeface="Trebuchet MS"/>
                <a:cs typeface="Trebuchet MS"/>
                <a:sym typeface="Trebuchet MS"/>
              </a:rPr>
            </a:br>
            <a:r>
              <a:rPr lang="en-US" sz="1133" dirty="0">
                <a:solidFill>
                  <a:srgbClr val="3F4443"/>
                </a:solidFill>
                <a:latin typeface="Trebuchet MS"/>
                <a:ea typeface="Trebuchet MS"/>
                <a:cs typeface="Trebuchet MS"/>
                <a:sym typeface="Trebuchet MS"/>
              </a:rPr>
              <a:t>per shipment.</a:t>
            </a:r>
          </a:p>
        </p:txBody>
      </p:sp>
      <p:sp>
        <p:nvSpPr>
          <p:cNvPr id="38" name="TextBox 38"/>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RAIL FREIGHT - EUROPE</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733878" y="0"/>
            <a:ext cx="4469937" cy="6858001"/>
          </a:xfrm>
          <a:custGeom>
            <a:avLst/>
            <a:gdLst/>
            <a:ahLst/>
            <a:cxnLst/>
            <a:rect l="l" t="t" r="r" b="b"/>
            <a:pathLst>
              <a:path w="6704905" h="10255843">
                <a:moveTo>
                  <a:pt x="0" y="0"/>
                </a:moveTo>
                <a:lnTo>
                  <a:pt x="6704905" y="0"/>
                </a:lnTo>
                <a:lnTo>
                  <a:pt x="6704905" y="10255843"/>
                </a:lnTo>
                <a:lnTo>
                  <a:pt x="0" y="10255843"/>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7712505" y="23797"/>
            <a:ext cx="4491310" cy="6853867"/>
            <a:chOff x="0" y="0"/>
            <a:chExt cx="1765674" cy="2707701"/>
          </a:xfrm>
        </p:grpSpPr>
        <p:sp>
          <p:nvSpPr>
            <p:cNvPr id="4" name="Freeform 4"/>
            <p:cNvSpPr>
              <a:spLocks noGrp="1" noRot="1" noMove="1" noResize="1" noEditPoints="1" noAdjustHandles="1" noChangeArrowheads="1" noChangeShapeType="1"/>
            </p:cNvSpPr>
            <p:nvPr/>
          </p:nvSpPr>
          <p:spPr>
            <a:xfrm>
              <a:off x="0" y="0"/>
              <a:ext cx="1765674" cy="2707700"/>
            </a:xfrm>
            <a:custGeom>
              <a:avLst/>
              <a:gdLst/>
              <a:ahLst/>
              <a:cxnLst/>
              <a:rect l="l" t="t" r="r" b="b"/>
              <a:pathLst>
                <a:path w="1765674" h="2707700">
                  <a:moveTo>
                    <a:pt x="0" y="0"/>
                  </a:moveTo>
                  <a:lnTo>
                    <a:pt x="1765674" y="0"/>
                  </a:lnTo>
                  <a:lnTo>
                    <a:pt x="1765674" y="2707700"/>
                  </a:lnTo>
                  <a:lnTo>
                    <a:pt x="0" y="2707700"/>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38100"/>
              <a:ext cx="1765674" cy="2745801"/>
            </a:xfrm>
            <a:prstGeom prst="rect">
              <a:avLst/>
            </a:prstGeom>
          </p:spPr>
          <p:txBody>
            <a:bodyPr lIns="33867" tIns="33867" rIns="33867" bIns="33867" rtlCol="0" anchor="ctr"/>
            <a:lstStyle/>
            <a:p>
              <a:pPr algn="ctr">
                <a:lnSpc>
                  <a:spcPts val="1400"/>
                </a:lnSpc>
              </a:pPr>
              <a:endParaRPr sz="1200"/>
            </a:p>
          </p:txBody>
        </p:sp>
      </p:grpSp>
      <p:grpSp>
        <p:nvGrpSpPr>
          <p:cNvPr id="6" name="Group 6"/>
          <p:cNvGrpSpPr>
            <a:grpSpLocks noGrp="1" noUngrp="1" noRot="1" noMove="1" noResize="1"/>
          </p:cNvGrpSpPr>
          <p:nvPr/>
        </p:nvGrpSpPr>
        <p:grpSpPr>
          <a:xfrm>
            <a:off x="6258649" y="612747"/>
            <a:ext cx="3038539" cy="1589031"/>
            <a:chOff x="0" y="0"/>
            <a:chExt cx="6077078" cy="3178063"/>
          </a:xfrm>
        </p:grpSpPr>
        <p:grpSp>
          <p:nvGrpSpPr>
            <p:cNvPr id="7" name="Group 7"/>
            <p:cNvGrpSpPr>
              <a:grpSpLocks noGrp="1" noUngrp="1" noRot="1" noMove="1" noResize="1"/>
            </p:cNvGrpSpPr>
            <p:nvPr/>
          </p:nvGrpSpPr>
          <p:grpSpPr>
            <a:xfrm>
              <a:off x="0" y="0"/>
              <a:ext cx="6077078" cy="3178063"/>
              <a:chOff x="0" y="0"/>
              <a:chExt cx="1515915" cy="792762"/>
            </a:xfrm>
          </p:grpSpPr>
          <p:sp>
            <p:nvSpPr>
              <p:cNvPr id="8" name="Freeform 8"/>
              <p:cNvSpPr>
                <a:spLocks noGrp="1" noRot="1" noMove="1" noResize="1" noEditPoints="1" noAdjustHandles="1" noChangeArrowheads="1" noChangeShapeType="1"/>
              </p:cNvSpPr>
              <p:nvPr/>
            </p:nvSpPr>
            <p:spPr>
              <a:xfrm>
                <a:off x="0" y="0"/>
                <a:ext cx="1515916" cy="792762"/>
              </a:xfrm>
              <a:custGeom>
                <a:avLst/>
                <a:gdLst/>
                <a:ahLst/>
                <a:cxnLst/>
                <a:rect l="l" t="t" r="r" b="b"/>
                <a:pathLst>
                  <a:path w="1515916" h="792762">
                    <a:moveTo>
                      <a:pt x="0" y="0"/>
                    </a:moveTo>
                    <a:lnTo>
                      <a:pt x="1515916" y="0"/>
                    </a:lnTo>
                    <a:lnTo>
                      <a:pt x="1515916" y="792762"/>
                    </a:lnTo>
                    <a:lnTo>
                      <a:pt x="0" y="792762"/>
                    </a:lnTo>
                    <a:close/>
                  </a:path>
                </a:pathLst>
              </a:custGeom>
              <a:solidFill>
                <a:srgbClr val="FFFFFF"/>
              </a:solidFill>
              <a:ln cap="sq">
                <a:noFill/>
                <a:prstDash val="solid"/>
                <a:miter/>
              </a:ln>
            </p:spPr>
            <p:txBody>
              <a:bodyPr/>
              <a:lstStyle/>
              <a:p>
                <a:endParaRPr lang="en-US" sz="1200"/>
              </a:p>
            </p:txBody>
          </p:sp>
          <p:sp>
            <p:nvSpPr>
              <p:cNvPr id="9" name="TextBox 9"/>
              <p:cNvSpPr txBox="1">
                <a:spLocks noGrp="1" noRot="1" noMove="1" noResize="1" noEditPoints="1" noAdjustHandles="1" noChangeArrowheads="1" noChangeShapeType="1"/>
              </p:cNvSpPr>
              <p:nvPr/>
            </p:nvSpPr>
            <p:spPr>
              <a:xfrm>
                <a:off x="0" y="-28575"/>
                <a:ext cx="1515915" cy="821337"/>
              </a:xfrm>
              <a:prstGeom prst="rect">
                <a:avLst/>
              </a:prstGeom>
            </p:spPr>
            <p:txBody>
              <a:bodyPr lIns="33867" tIns="33867" rIns="33867" bIns="33867" rtlCol="0" anchor="ctr"/>
              <a:lstStyle/>
              <a:p>
                <a:pPr algn="ctr">
                  <a:lnSpc>
                    <a:spcPts val="1261"/>
                  </a:lnSpc>
                </a:pPr>
                <a:endParaRPr sz="1200"/>
              </a:p>
            </p:txBody>
          </p:sp>
        </p:grpSp>
        <p:sp>
          <p:nvSpPr>
            <p:cNvPr id="10" name="TextBox 10"/>
            <p:cNvSpPr txBox="1">
              <a:spLocks noGrp="1" noRot="1" noMove="1" noResize="1" noEditPoints="1" noAdjustHandles="1" noChangeArrowheads="1" noChangeShapeType="1"/>
            </p:cNvSpPr>
            <p:nvPr/>
          </p:nvSpPr>
          <p:spPr>
            <a:xfrm>
              <a:off x="2097180" y="603404"/>
              <a:ext cx="1882720" cy="1641477"/>
            </a:xfrm>
            <a:prstGeom prst="rect">
              <a:avLst/>
            </a:prstGeom>
          </p:spPr>
          <p:txBody>
            <a:bodyPr lIns="0" tIns="0" rIns="0" bIns="0" rtlCol="0" anchor="t">
              <a:spAutoFit/>
            </a:bodyPr>
            <a:lstStyle/>
            <a:p>
              <a:pPr algn="ctr">
                <a:lnSpc>
                  <a:spcPts val="6400"/>
                </a:lnSpc>
              </a:pPr>
              <a:r>
                <a:rPr lang="en-US" sz="5334" b="1">
                  <a:solidFill>
                    <a:srgbClr val="5BC2E7"/>
                  </a:solidFill>
                  <a:latin typeface="Trebuchet MS Bold"/>
                  <a:ea typeface="Trebuchet MS Bold"/>
                  <a:cs typeface="Trebuchet MS Bold"/>
                  <a:sym typeface="Trebuchet MS Bold"/>
                </a:rPr>
                <a:t>23</a:t>
              </a:r>
            </a:p>
          </p:txBody>
        </p:sp>
        <p:sp>
          <p:nvSpPr>
            <p:cNvPr id="11" name="TextBox 11"/>
            <p:cNvSpPr txBox="1">
              <a:spLocks noGrp="1" noRot="1" noMove="1" noResize="1" noEditPoints="1" noAdjustHandles="1" noChangeArrowheads="1" noChangeShapeType="1"/>
            </p:cNvSpPr>
            <p:nvPr/>
          </p:nvSpPr>
          <p:spPr>
            <a:xfrm>
              <a:off x="920482" y="2238109"/>
              <a:ext cx="4236116" cy="312906"/>
            </a:xfrm>
            <a:prstGeom prst="rect">
              <a:avLst/>
            </a:prstGeom>
          </p:spPr>
          <p:txBody>
            <a:bodyPr lIns="0" tIns="0" rIns="0" bIns="0" rtlCol="0" anchor="t">
              <a:spAutoFit/>
            </a:bodyPr>
            <a:lstStyle/>
            <a:p>
              <a:pPr algn="ctr">
                <a:lnSpc>
                  <a:spcPts val="1279"/>
                </a:lnSpc>
              </a:pPr>
              <a:r>
                <a:rPr lang="en-US" sz="1066">
                  <a:solidFill>
                    <a:srgbClr val="183650"/>
                  </a:solidFill>
                  <a:latin typeface="Trebuchet MS"/>
                  <a:ea typeface="Trebuchet MS"/>
                  <a:cs typeface="Trebuchet MS"/>
                  <a:sym typeface="Trebuchet MS"/>
                </a:rPr>
                <a:t>Fracht-owned Railcars</a:t>
              </a:r>
            </a:p>
          </p:txBody>
        </p:sp>
      </p:grpSp>
      <p:grpSp>
        <p:nvGrpSpPr>
          <p:cNvPr id="12" name="Group 12"/>
          <p:cNvGrpSpPr>
            <a:grpSpLocks noGrp="1" noUngrp="1" noRot="1" noMove="1" noResize="1"/>
          </p:cNvGrpSpPr>
          <p:nvPr/>
        </p:nvGrpSpPr>
        <p:grpSpPr>
          <a:xfrm>
            <a:off x="6257220" y="2549335"/>
            <a:ext cx="3039969" cy="1770375"/>
            <a:chOff x="0" y="0"/>
            <a:chExt cx="6079937" cy="3540750"/>
          </a:xfrm>
        </p:grpSpPr>
        <p:grpSp>
          <p:nvGrpSpPr>
            <p:cNvPr id="13" name="Group 13"/>
            <p:cNvGrpSpPr>
              <a:grpSpLocks noGrp="1" noUngrp="1" noRot="1" noMove="1" noResize="1"/>
            </p:cNvGrpSpPr>
            <p:nvPr/>
          </p:nvGrpSpPr>
          <p:grpSpPr>
            <a:xfrm>
              <a:off x="0" y="0"/>
              <a:ext cx="6079937" cy="3540750"/>
              <a:chOff x="0" y="0"/>
              <a:chExt cx="1200975" cy="699407"/>
            </a:xfrm>
          </p:grpSpPr>
          <p:sp>
            <p:nvSpPr>
              <p:cNvPr id="14" name="Freeform 14"/>
              <p:cNvSpPr>
                <a:spLocks noGrp="1" noRot="1" noMove="1" noResize="1" noEditPoints="1" noAdjustHandles="1" noChangeArrowheads="1" noChangeShapeType="1"/>
              </p:cNvSpPr>
              <p:nvPr/>
            </p:nvSpPr>
            <p:spPr>
              <a:xfrm>
                <a:off x="0" y="0"/>
                <a:ext cx="1200975" cy="699407"/>
              </a:xfrm>
              <a:custGeom>
                <a:avLst/>
                <a:gdLst/>
                <a:ahLst/>
                <a:cxnLst/>
                <a:rect l="l" t="t" r="r" b="b"/>
                <a:pathLst>
                  <a:path w="1200975" h="699407">
                    <a:moveTo>
                      <a:pt x="0" y="0"/>
                    </a:moveTo>
                    <a:lnTo>
                      <a:pt x="1200975" y="0"/>
                    </a:lnTo>
                    <a:lnTo>
                      <a:pt x="1200975" y="699407"/>
                    </a:lnTo>
                    <a:lnTo>
                      <a:pt x="0" y="699407"/>
                    </a:lnTo>
                    <a:close/>
                  </a:path>
                </a:pathLst>
              </a:custGeom>
              <a:solidFill>
                <a:srgbClr val="FFFFFF"/>
              </a:solidFill>
              <a:ln cap="sq">
                <a:noFill/>
                <a:prstDash val="solid"/>
                <a:miter/>
              </a:ln>
            </p:spPr>
            <p:txBody>
              <a:bodyPr/>
              <a:lstStyle/>
              <a:p>
                <a:endParaRPr lang="en-US" sz="1200"/>
              </a:p>
            </p:txBody>
          </p:sp>
          <p:sp>
            <p:nvSpPr>
              <p:cNvPr id="15" name="TextBox 15"/>
              <p:cNvSpPr txBox="1">
                <a:spLocks noGrp="1" noRot="1" noMove="1" noResize="1" noEditPoints="1" noAdjustHandles="1" noChangeArrowheads="1" noChangeShapeType="1"/>
              </p:cNvSpPr>
              <p:nvPr/>
            </p:nvSpPr>
            <p:spPr>
              <a:xfrm>
                <a:off x="0" y="-28575"/>
                <a:ext cx="1200975" cy="727982"/>
              </a:xfrm>
              <a:prstGeom prst="rect">
                <a:avLst/>
              </a:prstGeom>
            </p:spPr>
            <p:txBody>
              <a:bodyPr lIns="33867" tIns="33867" rIns="33867" bIns="33867" rtlCol="0" anchor="ctr"/>
              <a:lstStyle/>
              <a:p>
                <a:pPr algn="ctr">
                  <a:lnSpc>
                    <a:spcPts val="1261"/>
                  </a:lnSpc>
                </a:pPr>
                <a:endParaRPr sz="1200"/>
              </a:p>
            </p:txBody>
          </p:sp>
        </p:grpSp>
        <p:sp>
          <p:nvSpPr>
            <p:cNvPr id="16" name="TextBox 16"/>
            <p:cNvSpPr txBox="1">
              <a:spLocks noGrp="1" noRot="1" noMove="1" noResize="1" noEditPoints="1" noAdjustHandles="1" noChangeArrowheads="1" noChangeShapeType="1"/>
            </p:cNvSpPr>
            <p:nvPr/>
          </p:nvSpPr>
          <p:spPr>
            <a:xfrm>
              <a:off x="1627266" y="586702"/>
              <a:ext cx="2825408" cy="1641476"/>
            </a:xfrm>
            <a:prstGeom prst="rect">
              <a:avLst/>
            </a:prstGeom>
          </p:spPr>
          <p:txBody>
            <a:bodyPr lIns="0" tIns="0" rIns="0" bIns="0" rtlCol="0" anchor="t">
              <a:spAutoFit/>
            </a:bodyPr>
            <a:lstStyle/>
            <a:p>
              <a:pPr algn="ctr">
                <a:lnSpc>
                  <a:spcPts val="6400"/>
                </a:lnSpc>
              </a:pPr>
              <a:r>
                <a:rPr lang="en-US" sz="5334" b="1">
                  <a:solidFill>
                    <a:srgbClr val="5BC2E7"/>
                  </a:solidFill>
                  <a:latin typeface="Trebuchet MS Bold"/>
                  <a:ea typeface="Trebuchet MS Bold"/>
                  <a:cs typeface="Trebuchet MS Bold"/>
                  <a:sym typeface="Trebuchet MS Bold"/>
                </a:rPr>
                <a:t>50+</a:t>
              </a:r>
            </a:p>
          </p:txBody>
        </p:sp>
        <p:sp>
          <p:nvSpPr>
            <p:cNvPr id="17" name="TextBox 17"/>
            <p:cNvSpPr txBox="1">
              <a:spLocks noGrp="1" noRot="1" noMove="1" noResize="1" noEditPoints="1" noAdjustHandles="1" noChangeArrowheads="1" noChangeShapeType="1"/>
            </p:cNvSpPr>
            <p:nvPr/>
          </p:nvSpPr>
          <p:spPr>
            <a:xfrm>
              <a:off x="1219388" y="2214272"/>
              <a:ext cx="3641161" cy="718146"/>
            </a:xfrm>
            <a:prstGeom prst="rect">
              <a:avLst/>
            </a:prstGeom>
          </p:spPr>
          <p:txBody>
            <a:bodyPr lIns="0" tIns="0" rIns="0" bIns="0" rtlCol="0" anchor="t">
              <a:spAutoFit/>
            </a:bodyPr>
            <a:lstStyle/>
            <a:p>
              <a:pPr algn="ctr">
                <a:lnSpc>
                  <a:spcPts val="1440"/>
                </a:lnSpc>
              </a:pPr>
              <a:r>
                <a:rPr lang="en-US" sz="1200">
                  <a:solidFill>
                    <a:srgbClr val="183650"/>
                  </a:solidFill>
                  <a:latin typeface="Trebuchet MS"/>
                  <a:ea typeface="Trebuchet MS"/>
                  <a:cs typeface="Trebuchet MS"/>
                  <a:sym typeface="Trebuchet MS"/>
                </a:rPr>
                <a:t>Long-term Leased &amp; Managed Railcars</a:t>
              </a:r>
            </a:p>
          </p:txBody>
        </p:sp>
      </p:grpSp>
      <p:grpSp>
        <p:nvGrpSpPr>
          <p:cNvPr id="18" name="Group 18"/>
          <p:cNvGrpSpPr>
            <a:grpSpLocks noGrp="1" noUngrp="1" noRot="1" noMove="1" noResize="1"/>
          </p:cNvGrpSpPr>
          <p:nvPr/>
        </p:nvGrpSpPr>
        <p:grpSpPr>
          <a:xfrm>
            <a:off x="6258649" y="4701928"/>
            <a:ext cx="3038539" cy="1769542"/>
            <a:chOff x="0" y="0"/>
            <a:chExt cx="6077078" cy="3539085"/>
          </a:xfrm>
        </p:grpSpPr>
        <p:grpSp>
          <p:nvGrpSpPr>
            <p:cNvPr id="19" name="Group 19"/>
            <p:cNvGrpSpPr>
              <a:grpSpLocks noGrp="1" noUngrp="1" noRot="1" noMove="1" noResize="1"/>
            </p:cNvGrpSpPr>
            <p:nvPr/>
          </p:nvGrpSpPr>
          <p:grpSpPr>
            <a:xfrm>
              <a:off x="0" y="0"/>
              <a:ext cx="6077078" cy="3539085"/>
              <a:chOff x="0" y="0"/>
              <a:chExt cx="1200410" cy="699078"/>
            </a:xfrm>
          </p:grpSpPr>
          <p:sp>
            <p:nvSpPr>
              <p:cNvPr id="20" name="Freeform 20"/>
              <p:cNvSpPr>
                <a:spLocks noGrp="1" noRot="1" noMove="1" noResize="1" noEditPoints="1" noAdjustHandles="1" noChangeArrowheads="1" noChangeShapeType="1"/>
              </p:cNvSpPr>
              <p:nvPr/>
            </p:nvSpPr>
            <p:spPr>
              <a:xfrm>
                <a:off x="0" y="0"/>
                <a:ext cx="1200410" cy="699078"/>
              </a:xfrm>
              <a:custGeom>
                <a:avLst/>
                <a:gdLst/>
                <a:ahLst/>
                <a:cxnLst/>
                <a:rect l="l" t="t" r="r" b="b"/>
                <a:pathLst>
                  <a:path w="1200410" h="699078">
                    <a:moveTo>
                      <a:pt x="0" y="0"/>
                    </a:moveTo>
                    <a:lnTo>
                      <a:pt x="1200410" y="0"/>
                    </a:lnTo>
                    <a:lnTo>
                      <a:pt x="1200410" y="699078"/>
                    </a:lnTo>
                    <a:lnTo>
                      <a:pt x="0" y="699078"/>
                    </a:lnTo>
                    <a:close/>
                  </a:path>
                </a:pathLst>
              </a:custGeom>
              <a:solidFill>
                <a:srgbClr val="FFFFFF"/>
              </a:solidFill>
              <a:ln cap="sq">
                <a:noFill/>
                <a:prstDash val="solid"/>
                <a:miter/>
              </a:ln>
            </p:spPr>
            <p:txBody>
              <a:bodyPr/>
              <a:lstStyle/>
              <a:p>
                <a:endParaRPr lang="en-US" sz="1200"/>
              </a:p>
            </p:txBody>
          </p:sp>
          <p:sp>
            <p:nvSpPr>
              <p:cNvPr id="21" name="TextBox 21"/>
              <p:cNvSpPr txBox="1">
                <a:spLocks noGrp="1" noRot="1" noMove="1" noResize="1" noEditPoints="1" noAdjustHandles="1" noChangeArrowheads="1" noChangeShapeType="1"/>
              </p:cNvSpPr>
              <p:nvPr/>
            </p:nvSpPr>
            <p:spPr>
              <a:xfrm>
                <a:off x="0" y="-28575"/>
                <a:ext cx="1200410" cy="727653"/>
              </a:xfrm>
              <a:prstGeom prst="rect">
                <a:avLst/>
              </a:prstGeom>
            </p:spPr>
            <p:txBody>
              <a:bodyPr lIns="33867" tIns="33867" rIns="33867" bIns="33867" rtlCol="0" anchor="ctr"/>
              <a:lstStyle/>
              <a:p>
                <a:pPr algn="ctr">
                  <a:lnSpc>
                    <a:spcPts val="1261"/>
                  </a:lnSpc>
                </a:pPr>
                <a:endParaRPr sz="1200"/>
              </a:p>
            </p:txBody>
          </p:sp>
        </p:grpSp>
        <p:sp>
          <p:nvSpPr>
            <p:cNvPr id="22" name="TextBox 22"/>
            <p:cNvSpPr txBox="1">
              <a:spLocks noGrp="1" noRot="1" noMove="1" noResize="1" noEditPoints="1" noAdjustHandles="1" noChangeArrowheads="1" noChangeShapeType="1"/>
            </p:cNvSpPr>
            <p:nvPr/>
          </p:nvSpPr>
          <p:spPr>
            <a:xfrm>
              <a:off x="1154934" y="582936"/>
              <a:ext cx="3767208" cy="1641476"/>
            </a:xfrm>
            <a:prstGeom prst="rect">
              <a:avLst/>
            </a:prstGeom>
          </p:spPr>
          <p:txBody>
            <a:bodyPr lIns="0" tIns="0" rIns="0" bIns="0" rtlCol="0" anchor="t">
              <a:spAutoFit/>
            </a:bodyPr>
            <a:lstStyle/>
            <a:p>
              <a:pPr algn="ctr">
                <a:lnSpc>
                  <a:spcPts val="6400"/>
                </a:lnSpc>
              </a:pPr>
              <a:r>
                <a:rPr lang="en-US" sz="5334" b="1">
                  <a:solidFill>
                    <a:srgbClr val="5BC2E7"/>
                  </a:solidFill>
                  <a:latin typeface="Trebuchet MS Bold"/>
                  <a:ea typeface="Trebuchet MS Bold"/>
                  <a:cs typeface="Trebuchet MS Bold"/>
                  <a:sym typeface="Trebuchet MS Bold"/>
                </a:rPr>
                <a:t>450+</a:t>
              </a:r>
            </a:p>
          </p:txBody>
        </p:sp>
        <p:sp>
          <p:nvSpPr>
            <p:cNvPr id="23" name="TextBox 23"/>
            <p:cNvSpPr txBox="1">
              <a:spLocks noGrp="1" noRot="1" noMove="1" noResize="1" noEditPoints="1" noAdjustHandles="1" noChangeArrowheads="1" noChangeShapeType="1"/>
            </p:cNvSpPr>
            <p:nvPr/>
          </p:nvSpPr>
          <p:spPr>
            <a:xfrm>
              <a:off x="1406300" y="2210507"/>
              <a:ext cx="3264480" cy="718146"/>
            </a:xfrm>
            <a:prstGeom prst="rect">
              <a:avLst/>
            </a:prstGeom>
          </p:spPr>
          <p:txBody>
            <a:bodyPr lIns="0" tIns="0" rIns="0" bIns="0" rtlCol="0" anchor="t">
              <a:spAutoFit/>
            </a:bodyPr>
            <a:lstStyle/>
            <a:p>
              <a:pPr algn="ctr">
                <a:lnSpc>
                  <a:spcPts val="1440"/>
                </a:lnSpc>
              </a:pPr>
              <a:r>
                <a:rPr lang="en-US" sz="1200">
                  <a:solidFill>
                    <a:srgbClr val="183650"/>
                  </a:solidFill>
                  <a:latin typeface="Trebuchet MS"/>
                  <a:ea typeface="Trebuchet MS"/>
                  <a:cs typeface="Trebuchet MS"/>
                  <a:sym typeface="Trebuchet MS"/>
                </a:rPr>
                <a:t>Heavy Lifts in North America Annually</a:t>
              </a:r>
            </a:p>
          </p:txBody>
        </p:sp>
      </p:grpSp>
      <p:sp>
        <p:nvSpPr>
          <p:cNvPr id="24" name="Freeform 24"/>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25" name="TextBox 25"/>
          <p:cNvSpPr txBox="1"/>
          <p:nvPr/>
        </p:nvSpPr>
        <p:spPr>
          <a:xfrm>
            <a:off x="1130091" y="2769694"/>
            <a:ext cx="4302183" cy="833562"/>
          </a:xfrm>
          <a:prstGeom prst="rect">
            <a:avLst/>
          </a:prstGeom>
        </p:spPr>
        <p:txBody>
          <a:bodyPr lIns="0" tIns="0" rIns="0" bIns="0" rtlCol="0" anchor="t">
            <a:spAutoFit/>
          </a:bodyPr>
          <a:lstStyle/>
          <a:p>
            <a:pPr algn="just">
              <a:lnSpc>
                <a:spcPts val="1325"/>
              </a:lnSpc>
            </a:pPr>
            <a:r>
              <a:rPr lang="en-US" sz="1133" b="1" dirty="0">
                <a:solidFill>
                  <a:srgbClr val="5BC2E7"/>
                </a:solidFill>
                <a:latin typeface="Trebuchet MS Bold"/>
                <a:ea typeface="Trebuchet MS Bold"/>
                <a:cs typeface="Trebuchet MS Bold"/>
                <a:sym typeface="Trebuchet MS Bold"/>
              </a:rPr>
              <a:t>Fracht USA</a:t>
            </a:r>
            <a:r>
              <a:rPr lang="en-US" sz="1133" dirty="0">
                <a:solidFill>
                  <a:srgbClr val="183650"/>
                </a:solidFill>
                <a:latin typeface="Trebuchet MS"/>
                <a:ea typeface="Trebuchet MS"/>
                <a:cs typeface="Trebuchet MS"/>
                <a:sym typeface="Trebuchet MS"/>
              </a:rPr>
              <a:t> has a designated rail team, consisting of in-house engineers and transport specialists.</a:t>
            </a:r>
          </a:p>
          <a:p>
            <a:pPr algn="just">
              <a:lnSpc>
                <a:spcPts val="1325"/>
              </a:lnSpc>
            </a:pPr>
            <a:endParaRPr lang="en-US" sz="1133" dirty="0">
              <a:solidFill>
                <a:srgbClr val="183650"/>
              </a:solidFill>
              <a:latin typeface="Trebuchet MS"/>
              <a:ea typeface="Trebuchet MS"/>
              <a:cs typeface="Trebuchet MS"/>
              <a:sym typeface="Trebuchet MS"/>
            </a:endParaRPr>
          </a:p>
          <a:p>
            <a:pPr algn="just">
              <a:lnSpc>
                <a:spcPts val="1325"/>
              </a:lnSpc>
            </a:pPr>
            <a:r>
              <a:rPr lang="en-US" sz="1133" dirty="0">
                <a:solidFill>
                  <a:srgbClr val="183650"/>
                </a:solidFill>
                <a:latin typeface="Trebuchet MS"/>
                <a:ea typeface="Trebuchet MS"/>
                <a:cs typeface="Trebuchet MS"/>
                <a:sym typeface="Trebuchet MS"/>
              </a:rPr>
              <a:t>The Fracht rail fleet has recently expanded, allowing us to deliver exciting new options for your transport needs.</a:t>
            </a:r>
          </a:p>
        </p:txBody>
      </p:sp>
      <p:sp>
        <p:nvSpPr>
          <p:cNvPr id="26" name="TextBox 26"/>
          <p:cNvSpPr txBox="1"/>
          <p:nvPr/>
        </p:nvSpPr>
        <p:spPr>
          <a:xfrm>
            <a:off x="1053892" y="2201778"/>
            <a:ext cx="5261785"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USA RAIL FREIGHT HIGHLIGHTS</a:t>
            </a:r>
          </a:p>
        </p:txBody>
      </p:sp>
      <p:sp>
        <p:nvSpPr>
          <p:cNvPr id="27" name="TextBox 27"/>
          <p:cNvSpPr txBox="1">
            <a:spLocks noGrp="1" noRot="1" noMove="1" noResize="1" noEditPoints="1" noAdjustHandles="1" noChangeArrowheads="1" noChangeShapeType="1"/>
          </p:cNvSpPr>
          <p:nvPr/>
        </p:nvSpPr>
        <p:spPr>
          <a:xfrm>
            <a:off x="685800" y="6146800"/>
            <a:ext cx="2487084"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RAIL FREIGHT - NORTH AMERICA</a:t>
            </a:r>
          </a:p>
        </p:txBody>
      </p:sp>
      <p:sp>
        <p:nvSpPr>
          <p:cNvPr id="28" name="TextBox 28"/>
          <p:cNvSpPr txBox="1"/>
          <p:nvPr/>
        </p:nvSpPr>
        <p:spPr>
          <a:xfrm>
            <a:off x="11357649" y="6153150"/>
            <a:ext cx="219612"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107</a:t>
            </a:r>
          </a:p>
        </p:txBody>
      </p:sp>
      <p:sp>
        <p:nvSpPr>
          <p:cNvPr id="29" name="TextBox 29"/>
          <p:cNvSpPr txBox="1"/>
          <p:nvPr/>
        </p:nvSpPr>
        <p:spPr>
          <a:xfrm>
            <a:off x="991723" y="3696708"/>
            <a:ext cx="4440552" cy="886140"/>
          </a:xfrm>
          <a:prstGeom prst="rect">
            <a:avLst/>
          </a:prstGeom>
        </p:spPr>
        <p:txBody>
          <a:bodyPr lIns="0" tIns="0" rIns="0" bIns="0" rtlCol="0" anchor="t">
            <a:spAutoFit/>
          </a:bodyPr>
          <a:lstStyle/>
          <a:p>
            <a:pPr marL="244698" lvl="1" indent="-122349">
              <a:lnSpc>
                <a:spcPts val="1405"/>
              </a:lnSpc>
              <a:spcBef>
                <a:spcPct val="0"/>
              </a:spcBef>
              <a:buFont typeface="Arial"/>
              <a:buChar char="•"/>
            </a:pPr>
            <a:r>
              <a:rPr lang="en-US" sz="1133" dirty="0">
                <a:solidFill>
                  <a:srgbClr val="183650"/>
                </a:solidFill>
                <a:latin typeface="Trebuchet MS"/>
                <a:ea typeface="Trebuchet MS"/>
                <a:cs typeface="Trebuchet MS"/>
                <a:sym typeface="Trebuchet MS"/>
              </a:rPr>
              <a:t>Includes 8-, 12-, and 16-axle flatcars, and a 20-axle depressed platform car.</a:t>
            </a:r>
          </a:p>
          <a:p>
            <a:pPr marL="244698" lvl="1" indent="-122349">
              <a:lnSpc>
                <a:spcPts val="1405"/>
              </a:lnSpc>
              <a:spcBef>
                <a:spcPct val="0"/>
              </a:spcBef>
              <a:buFont typeface="Arial"/>
              <a:buChar char="•"/>
            </a:pPr>
            <a:r>
              <a:rPr lang="en-US" sz="1133" dirty="0">
                <a:solidFill>
                  <a:srgbClr val="183650"/>
                </a:solidFill>
                <a:latin typeface="Trebuchet MS"/>
                <a:ea typeface="Trebuchet MS"/>
                <a:cs typeface="Trebuchet MS"/>
                <a:sym typeface="Trebuchet MS"/>
              </a:rPr>
              <a:t>The 12-axle “GO PINK” car stands ready for the most challenging projects.</a:t>
            </a:r>
          </a:p>
          <a:p>
            <a:pPr marL="244698" lvl="1" indent="-122349">
              <a:lnSpc>
                <a:spcPts val="1405"/>
              </a:lnSpc>
              <a:spcBef>
                <a:spcPct val="0"/>
              </a:spcBef>
              <a:buFont typeface="Arial"/>
              <a:buChar char="•"/>
            </a:pPr>
            <a:r>
              <a:rPr lang="en-US" sz="1133" dirty="0">
                <a:solidFill>
                  <a:srgbClr val="183650"/>
                </a:solidFill>
                <a:latin typeface="Trebuchet MS"/>
                <a:ea typeface="Trebuchet MS"/>
                <a:cs typeface="Trebuchet MS"/>
                <a:sym typeface="Trebuchet MS"/>
              </a:rPr>
              <a:t>Designed to handle cargo of any size or complexity.</a:t>
            </a:r>
          </a:p>
        </p:txBody>
      </p:sp>
      <p:sp>
        <p:nvSpPr>
          <p:cNvPr id="30" name="Freeform 30"/>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1" name="TextBox 31"/>
          <p:cNvSpPr txBox="1"/>
          <p:nvPr/>
        </p:nvSpPr>
        <p:spPr>
          <a:xfrm>
            <a:off x="1130091" y="4821590"/>
            <a:ext cx="4302183" cy="500137"/>
          </a:xfrm>
          <a:prstGeom prst="rect">
            <a:avLst/>
          </a:prstGeom>
        </p:spPr>
        <p:txBody>
          <a:bodyPr lIns="0" tIns="0" rIns="0" bIns="0" rtlCol="0" anchor="t">
            <a:spAutoFit/>
          </a:bodyPr>
          <a:lstStyle/>
          <a:p>
            <a:pPr algn="just">
              <a:lnSpc>
                <a:spcPts val="1325"/>
              </a:lnSpc>
              <a:spcBef>
                <a:spcPct val="0"/>
              </a:spcBef>
            </a:pPr>
            <a:r>
              <a:rPr lang="en-US" sz="1133" dirty="0">
                <a:solidFill>
                  <a:srgbClr val="183650"/>
                </a:solidFill>
                <a:latin typeface="Trebuchet MS"/>
                <a:ea typeface="Trebuchet MS"/>
                <a:cs typeface="Trebuchet MS"/>
                <a:sym typeface="Trebuchet MS"/>
              </a:rPr>
              <a:t>At Fracht, our </a:t>
            </a:r>
            <a:r>
              <a:rPr lang="en-US" sz="1133" dirty="0">
                <a:solidFill>
                  <a:srgbClr val="5BC2E7"/>
                </a:solidFill>
                <a:latin typeface="Trebuchet MS"/>
                <a:ea typeface="Trebuchet MS"/>
                <a:cs typeface="Trebuchet MS"/>
                <a:sym typeface="Trebuchet MS"/>
              </a:rPr>
              <a:t>Houston-based rail team</a:t>
            </a:r>
            <a:r>
              <a:rPr lang="en-US" sz="1133" dirty="0">
                <a:solidFill>
                  <a:srgbClr val="183650"/>
                </a:solidFill>
                <a:latin typeface="Trebuchet MS"/>
                <a:ea typeface="Trebuchet MS"/>
                <a:cs typeface="Trebuchet MS"/>
                <a:sym typeface="Trebuchet MS"/>
              </a:rPr>
              <a:t>, consisting of engineers, supervisors, project managers, and coordinators, handles over 200 rail moves annually with a 100% success rate.</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 name="Group 4"/>
          <p:cNvGrpSpPr>
            <a:grpSpLocks noGrp="1" noUngrp="1" noRot="1" noMove="1" noResize="1"/>
          </p:cNvGrpSpPr>
          <p:nvPr/>
        </p:nvGrpSpPr>
        <p:grpSpPr>
          <a:xfrm>
            <a:off x="6916437" y="2272526"/>
            <a:ext cx="4179023" cy="1322070"/>
            <a:chOff x="0" y="0"/>
            <a:chExt cx="1650972" cy="522299"/>
          </a:xfrm>
        </p:grpSpPr>
        <p:sp>
          <p:nvSpPr>
            <p:cNvPr id="5" name="Freeform 5"/>
            <p:cNvSpPr>
              <a:spLocks noGrp="1" noRot="1" noMove="1" noResize="1" noEditPoints="1" noAdjustHandles="1" noChangeArrowheads="1" noChangeShapeType="1"/>
            </p:cNvSpPr>
            <p:nvPr/>
          </p:nvSpPr>
          <p:spPr>
            <a:xfrm>
              <a:off x="0" y="0"/>
              <a:ext cx="1650972" cy="522299"/>
            </a:xfrm>
            <a:custGeom>
              <a:avLst/>
              <a:gdLst/>
              <a:ahLst/>
              <a:cxnLst/>
              <a:rect l="l" t="t" r="r" b="b"/>
              <a:pathLst>
                <a:path w="1650972" h="522299">
                  <a:moveTo>
                    <a:pt x="0" y="0"/>
                  </a:moveTo>
                  <a:lnTo>
                    <a:pt x="1650972" y="0"/>
                  </a:lnTo>
                  <a:lnTo>
                    <a:pt x="1650972" y="522299"/>
                  </a:lnTo>
                  <a:lnTo>
                    <a:pt x="0" y="522299"/>
                  </a:lnTo>
                  <a:close/>
                </a:path>
              </a:pathLst>
            </a:custGeom>
            <a:solidFill>
              <a:srgbClr val="FFFFFF"/>
            </a:soli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28575"/>
              <a:ext cx="1650972" cy="550874"/>
            </a:xfrm>
            <a:prstGeom prst="rect">
              <a:avLst/>
            </a:prstGeom>
          </p:spPr>
          <p:txBody>
            <a:bodyPr lIns="33867" tIns="33867" rIns="33867" bIns="33867" rtlCol="0" anchor="ctr"/>
            <a:lstStyle/>
            <a:p>
              <a:pPr algn="ctr">
                <a:lnSpc>
                  <a:spcPts val="1261"/>
                </a:lnSpc>
              </a:pPr>
              <a:endParaRPr sz="1200"/>
            </a:p>
          </p:txBody>
        </p:sp>
      </p:grpSp>
      <p:sp>
        <p:nvSpPr>
          <p:cNvPr id="7" name="TextBox 7"/>
          <p:cNvSpPr txBox="1"/>
          <p:nvPr/>
        </p:nvSpPr>
        <p:spPr>
          <a:xfrm>
            <a:off x="11354444" y="6153150"/>
            <a:ext cx="226024"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108</a:t>
            </a:r>
          </a:p>
        </p:txBody>
      </p:sp>
      <p:sp>
        <p:nvSpPr>
          <p:cNvPr id="8" name="Freeform 8"/>
          <p:cNvSpPr>
            <a:spLocks noGrp="1" noRot="1" noMove="1" noResize="1" noEditPoints="1" noAdjustHandles="1" noChangeArrowheads="1" noChangeShapeType="1"/>
          </p:cNvSpPr>
          <p:nvPr/>
        </p:nvSpPr>
        <p:spPr>
          <a:xfrm>
            <a:off x="0" y="4431149"/>
            <a:ext cx="12192000" cy="2426851"/>
          </a:xfrm>
          <a:custGeom>
            <a:avLst/>
            <a:gdLst/>
            <a:ahLst/>
            <a:cxnLst/>
            <a:rect l="l" t="t" r="r" b="b"/>
            <a:pathLst>
              <a:path w="18288000" h="3640276">
                <a:moveTo>
                  <a:pt x="0" y="0"/>
                </a:moveTo>
                <a:lnTo>
                  <a:pt x="18288000" y="0"/>
                </a:lnTo>
                <a:lnTo>
                  <a:pt x="18288000" y="3640276"/>
                </a:lnTo>
                <a:lnTo>
                  <a:pt x="0" y="364027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9" name="Group 9"/>
          <p:cNvGrpSpPr/>
          <p:nvPr/>
        </p:nvGrpSpPr>
        <p:grpSpPr>
          <a:xfrm>
            <a:off x="803" y="5304440"/>
            <a:ext cx="12192000" cy="1592221"/>
            <a:chOff x="0" y="0"/>
            <a:chExt cx="4816593" cy="629025"/>
          </a:xfrm>
        </p:grpSpPr>
        <p:sp>
          <p:nvSpPr>
            <p:cNvPr id="10" name="Freeform 10"/>
            <p:cNvSpPr/>
            <p:nvPr/>
          </p:nvSpPr>
          <p:spPr>
            <a:xfrm>
              <a:off x="0" y="0"/>
              <a:ext cx="4816592" cy="629025"/>
            </a:xfrm>
            <a:custGeom>
              <a:avLst/>
              <a:gdLst/>
              <a:ahLst/>
              <a:cxnLst/>
              <a:rect l="l" t="t" r="r" b="b"/>
              <a:pathLst>
                <a:path w="4816592" h="629025">
                  <a:moveTo>
                    <a:pt x="0" y="0"/>
                  </a:moveTo>
                  <a:lnTo>
                    <a:pt x="4816592" y="0"/>
                  </a:lnTo>
                  <a:lnTo>
                    <a:pt x="4816592" y="629025"/>
                  </a:lnTo>
                  <a:lnTo>
                    <a:pt x="0" y="629025"/>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11" name="TextBox 11"/>
            <p:cNvSpPr txBox="1"/>
            <p:nvPr/>
          </p:nvSpPr>
          <p:spPr>
            <a:xfrm>
              <a:off x="0" y="-38100"/>
              <a:ext cx="4816593" cy="667125"/>
            </a:xfrm>
            <a:prstGeom prst="rect">
              <a:avLst/>
            </a:prstGeom>
          </p:spPr>
          <p:txBody>
            <a:bodyPr lIns="33867" tIns="33867" rIns="33867" bIns="33867" rtlCol="0" anchor="ctr"/>
            <a:lstStyle/>
            <a:p>
              <a:pPr algn="ctr">
                <a:lnSpc>
                  <a:spcPts val="1400"/>
                </a:lnSpc>
              </a:pPr>
              <a:endParaRPr sz="1200"/>
            </a:p>
          </p:txBody>
        </p:sp>
      </p:grpSp>
      <p:sp>
        <p:nvSpPr>
          <p:cNvPr id="12" name="TextBox 12"/>
          <p:cNvSpPr txBox="1"/>
          <p:nvPr/>
        </p:nvSpPr>
        <p:spPr>
          <a:xfrm>
            <a:off x="1341141" y="1652946"/>
            <a:ext cx="5575296"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INNOVATION AND EXPERTISE</a:t>
            </a:r>
          </a:p>
        </p:txBody>
      </p:sp>
      <p:sp>
        <p:nvSpPr>
          <p:cNvPr id="13" name="TextBox 13"/>
          <p:cNvSpPr txBox="1"/>
          <p:nvPr/>
        </p:nvSpPr>
        <p:spPr>
          <a:xfrm>
            <a:off x="1341141" y="2240776"/>
            <a:ext cx="4211241" cy="392415"/>
          </a:xfrm>
          <a:prstGeom prst="rect">
            <a:avLst/>
          </a:prstGeom>
        </p:spPr>
        <p:txBody>
          <a:bodyPr lIns="0" tIns="0" rIns="0" bIns="0" rtlCol="0" anchor="t">
            <a:spAutoFit/>
          </a:bodyPr>
          <a:lstStyle/>
          <a:p>
            <a:pPr algn="ctr">
              <a:lnSpc>
                <a:spcPts val="1586"/>
              </a:lnSpc>
              <a:spcBef>
                <a:spcPct val="0"/>
              </a:spcBef>
            </a:pPr>
            <a:r>
              <a:rPr lang="en-US" sz="1133">
                <a:solidFill>
                  <a:srgbClr val="183650"/>
                </a:solidFill>
                <a:latin typeface="Trebuchet MS"/>
                <a:ea typeface="Trebuchet MS"/>
                <a:cs typeface="Trebuchet MS"/>
                <a:sym typeface="Trebuchet MS"/>
              </a:rPr>
              <a:t>At Fracht, innovation and</a:t>
            </a:r>
            <a:r>
              <a:rPr lang="en-US" sz="1133">
                <a:solidFill>
                  <a:srgbClr val="000000"/>
                </a:solidFill>
                <a:latin typeface="Trebuchet MS"/>
                <a:ea typeface="Trebuchet MS"/>
                <a:cs typeface="Trebuchet MS"/>
                <a:sym typeface="Trebuchet MS"/>
              </a:rPr>
              <a:t> </a:t>
            </a:r>
            <a:r>
              <a:rPr lang="en-US" sz="1133">
                <a:solidFill>
                  <a:srgbClr val="5BC2E7"/>
                </a:solidFill>
                <a:latin typeface="Trebuchet MS"/>
                <a:ea typeface="Trebuchet MS"/>
                <a:cs typeface="Trebuchet MS"/>
                <a:sym typeface="Trebuchet MS"/>
              </a:rPr>
              <a:t>engineering expertise go hand in hand:</a:t>
            </a:r>
          </a:p>
          <a:p>
            <a:pPr algn="ctr">
              <a:lnSpc>
                <a:spcPts val="1586"/>
              </a:lnSpc>
              <a:spcBef>
                <a:spcPct val="0"/>
              </a:spcBef>
            </a:pPr>
            <a:endParaRPr lang="en-US" sz="1133">
              <a:solidFill>
                <a:srgbClr val="5BC2E7"/>
              </a:solidFill>
              <a:latin typeface="Trebuchet MS"/>
              <a:ea typeface="Trebuchet MS"/>
              <a:cs typeface="Trebuchet MS"/>
              <a:sym typeface="Trebuchet MS"/>
            </a:endParaRPr>
          </a:p>
        </p:txBody>
      </p:sp>
      <p:sp>
        <p:nvSpPr>
          <p:cNvPr id="14" name="TextBox 14"/>
          <p:cNvSpPr txBox="1"/>
          <p:nvPr/>
        </p:nvSpPr>
        <p:spPr>
          <a:xfrm>
            <a:off x="1232196" y="2607383"/>
            <a:ext cx="4864607" cy="1007968"/>
          </a:xfrm>
          <a:prstGeom prst="rect">
            <a:avLst/>
          </a:prstGeom>
        </p:spPr>
        <p:txBody>
          <a:bodyPr lIns="0" tIns="0" rIns="0" bIns="0" rtlCol="0" anchor="t">
            <a:spAutoFit/>
          </a:bodyPr>
          <a:lstStyle/>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Railcars are made with T1 steel for lighter weight and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greater efficiency.</a:t>
            </a:r>
          </a:p>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Depressed deck designs ensure safe transport for taller cargo.</a:t>
            </a:r>
          </a:p>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Solutions include counterweights and turntables for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unconventional dimensions.</a:t>
            </a:r>
          </a:p>
        </p:txBody>
      </p:sp>
      <p:sp>
        <p:nvSpPr>
          <p:cNvPr id="15" name="TextBox 15"/>
          <p:cNvSpPr txBox="1"/>
          <p:nvPr/>
        </p:nvSpPr>
        <p:spPr>
          <a:xfrm>
            <a:off x="7216738" y="2522505"/>
            <a:ext cx="3578421" cy="802784"/>
          </a:xfrm>
          <a:prstGeom prst="rect">
            <a:avLst/>
          </a:prstGeom>
        </p:spPr>
        <p:txBody>
          <a:bodyPr lIns="0" tIns="0" rIns="0" bIns="0" rtlCol="0" anchor="t">
            <a:spAutoFit/>
          </a:bodyPr>
          <a:lstStyle/>
          <a:p>
            <a:pPr algn="just">
              <a:lnSpc>
                <a:spcPts val="1586"/>
              </a:lnSpc>
              <a:spcBef>
                <a:spcPct val="0"/>
              </a:spcBef>
            </a:pPr>
            <a:r>
              <a:rPr lang="en-US" sz="1133" dirty="0">
                <a:solidFill>
                  <a:srgbClr val="183650"/>
                </a:solidFill>
                <a:latin typeface="Trebuchet MS"/>
                <a:ea typeface="Trebuchet MS"/>
                <a:cs typeface="Trebuchet MS"/>
                <a:sym typeface="Trebuchet MS"/>
              </a:rPr>
              <a:t>With over 100 years of combined experience and a 100% delivery success rate, we ensure that your shipment is handled with exceptional care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and expertise.</a:t>
            </a:r>
          </a:p>
        </p:txBody>
      </p:sp>
      <p:sp>
        <p:nvSpPr>
          <p:cNvPr id="16" name="TextBox 16"/>
          <p:cNvSpPr txBox="1">
            <a:spLocks noGrp="1" noRot="1" noMove="1" noResize="1" noEditPoints="1" noAdjustHandles="1" noChangeArrowheads="1" noChangeShapeType="1"/>
          </p:cNvSpPr>
          <p:nvPr/>
        </p:nvSpPr>
        <p:spPr>
          <a:xfrm>
            <a:off x="685800" y="6146800"/>
            <a:ext cx="3532857"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RAIL FREIGHT - NORTH AMERICA</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3716000" cy="6858000"/>
          </a:xfrm>
          <a:custGeom>
            <a:avLst/>
            <a:gdLst/>
            <a:ahLst/>
            <a:cxnLst/>
            <a:rect l="l" t="t" r="r" b="b"/>
            <a:pathLst>
              <a:path w="20574000" h="10287000">
                <a:moveTo>
                  <a:pt x="0" y="0"/>
                </a:moveTo>
                <a:lnTo>
                  <a:pt x="20574000" y="0"/>
                </a:lnTo>
                <a:lnTo>
                  <a:pt x="20574000" y="10287000"/>
                </a:lnTo>
                <a:lnTo>
                  <a:pt x="0" y="10287000"/>
                </a:lnTo>
                <a:lnTo>
                  <a:pt x="0" y="0"/>
                </a:lnTo>
                <a:close/>
              </a:path>
            </a:pathLst>
          </a:custGeom>
          <a:blipFill>
            <a:blip r:embed="rId2"/>
            <a:stretch>
              <a:fillRect/>
            </a:stretch>
          </a:blipFill>
        </p:spPr>
        <p:txBody>
          <a:bodyPr/>
          <a:lstStyle/>
          <a:p>
            <a:endParaRPr lang="en-US" sz="1200"/>
          </a:p>
        </p:txBody>
      </p:sp>
      <p:grpSp>
        <p:nvGrpSpPr>
          <p:cNvPr id="3" name="Group 3"/>
          <p:cNvGrpSpPr/>
          <p:nvPr/>
        </p:nvGrpSpPr>
        <p:grpSpPr>
          <a:xfrm>
            <a:off x="-1" y="0"/>
            <a:ext cx="13715999" cy="6858000"/>
            <a:chOff x="0" y="0"/>
            <a:chExt cx="4816593" cy="2709333"/>
          </a:xfrm>
        </p:grpSpPr>
        <p:sp>
          <p:nvSpPr>
            <p:cNvPr id="4" name="Freeform 4"/>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49804"/>
              </a:srgbClr>
            </a:solidFill>
          </p:spPr>
          <p:txBody>
            <a:bodyPr/>
            <a:lstStyle/>
            <a:p>
              <a:endParaRPr lang="en-US" sz="1200"/>
            </a:p>
          </p:txBody>
        </p:sp>
        <p:sp>
          <p:nvSpPr>
            <p:cNvPr id="5" name="TextBox 5"/>
            <p:cNvSpPr txBox="1"/>
            <p:nvPr/>
          </p:nvSpPr>
          <p:spPr>
            <a:xfrm>
              <a:off x="0" y="-28575"/>
              <a:ext cx="4816593" cy="2737908"/>
            </a:xfrm>
            <a:prstGeom prst="rect">
              <a:avLst/>
            </a:prstGeom>
          </p:spPr>
          <p:txBody>
            <a:bodyPr lIns="33867" tIns="33867" rIns="33867" bIns="33867" rtlCol="0" anchor="ctr"/>
            <a:lstStyle/>
            <a:p>
              <a:pPr algn="ctr">
                <a:lnSpc>
                  <a:spcPts val="1261"/>
                </a:lnSpc>
              </a:pPr>
              <a:endParaRPr sz="1200"/>
            </a:p>
          </p:txBody>
        </p:sp>
      </p:grpSp>
      <p:sp>
        <p:nvSpPr>
          <p:cNvPr id="6" name="TextBox 6"/>
          <p:cNvSpPr txBox="1">
            <a:spLocks noGrp="1" noRot="1" noMove="1" noResize="1" noEditPoints="1" noAdjustHandles="1" noChangeArrowheads="1" noChangeShapeType="1"/>
          </p:cNvSpPr>
          <p:nvPr/>
        </p:nvSpPr>
        <p:spPr>
          <a:xfrm>
            <a:off x="685800" y="5850890"/>
            <a:ext cx="5796753" cy="307777"/>
          </a:xfrm>
          <a:prstGeom prst="rect">
            <a:avLst/>
          </a:prstGeom>
        </p:spPr>
        <p:txBody>
          <a:bodyPr lIns="0" tIns="0" rIns="0" bIns="0" rtlCol="0" anchor="t">
            <a:spAutoFit/>
          </a:bodyPr>
          <a:lstStyle/>
          <a:p>
            <a:pPr>
              <a:lnSpc>
                <a:spcPts val="2400"/>
              </a:lnSpc>
            </a:pPr>
            <a:r>
              <a:rPr lang="en-US" sz="2400" b="1" dirty="0">
                <a:solidFill>
                  <a:srgbClr val="FFFFFF"/>
                </a:solidFill>
                <a:latin typeface="Montserrat 2 Bold"/>
                <a:ea typeface="Montserrat 2 Bold"/>
                <a:cs typeface="Montserrat 2 Bold"/>
                <a:sym typeface="Montserrat 2 Bold"/>
              </a:rPr>
              <a:t>REFERENCES</a:t>
            </a:r>
          </a:p>
        </p:txBody>
      </p:sp>
      <p:sp>
        <p:nvSpPr>
          <p:cNvPr id="7" name="Freeform 7"/>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125495" y="0"/>
            <a:ext cx="6076059" cy="6858000"/>
          </a:xfrm>
          <a:custGeom>
            <a:avLst/>
            <a:gdLst/>
            <a:ahLst/>
            <a:cxnLst/>
            <a:rect l="l" t="t" r="r" b="b"/>
            <a:pathLst>
              <a:path w="9144000" h="10287000">
                <a:moveTo>
                  <a:pt x="0" y="0"/>
                </a:moveTo>
                <a:lnTo>
                  <a:pt x="9144000" y="0"/>
                </a:lnTo>
                <a:lnTo>
                  <a:pt x="9144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6111168" y="6448"/>
            <a:ext cx="6096000" cy="6858000"/>
            <a:chOff x="0" y="0"/>
            <a:chExt cx="2408296" cy="2709333"/>
          </a:xfrm>
        </p:grpSpPr>
        <p:sp>
          <p:nvSpPr>
            <p:cNvPr id="4" name="Freeform 4"/>
            <p:cNvSpPr>
              <a:spLocks noGrp="1" noRot="1" noMove="1" noResize="1" noEditPoints="1" noAdjustHandles="1" noChangeArrowheads="1" noChangeShapeType="1"/>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38100"/>
              <a:ext cx="2408296" cy="2747433"/>
            </a:xfrm>
            <a:prstGeom prst="rect">
              <a:avLst/>
            </a:prstGeom>
          </p:spPr>
          <p:txBody>
            <a:bodyPr lIns="33867" tIns="33867" rIns="33867" bIns="33867" rtlCol="0" anchor="ctr"/>
            <a:lstStyle/>
            <a:p>
              <a:pPr algn="ctr">
                <a:lnSpc>
                  <a:spcPts val="1400"/>
                </a:lnSpc>
              </a:pPr>
              <a:endParaRPr sz="1200"/>
            </a:p>
          </p:txBody>
        </p:sp>
      </p:grpSp>
      <p:sp>
        <p:nvSpPr>
          <p:cNvPr id="6" name="Freeform 6"/>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Freeform 7"/>
          <p:cNvSpPr>
            <a:spLocks noGrp="1" noRot="1" noMove="1" noResize="1" noEditPoints="1" noAdjustHandles="1" noChangeArrowheads="1" noChangeShapeType="1"/>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8" name="Group 8"/>
          <p:cNvGrpSpPr>
            <a:grpSpLocks noGrp="1" noUngrp="1" noRot="1" noMove="1" noResize="1"/>
          </p:cNvGrpSpPr>
          <p:nvPr/>
        </p:nvGrpSpPr>
        <p:grpSpPr>
          <a:xfrm>
            <a:off x="1151030" y="2021208"/>
            <a:ext cx="4434818" cy="2001769"/>
            <a:chOff x="0" y="0"/>
            <a:chExt cx="1752027" cy="790822"/>
          </a:xfrm>
        </p:grpSpPr>
        <p:sp>
          <p:nvSpPr>
            <p:cNvPr id="9" name="Freeform 9"/>
            <p:cNvSpPr>
              <a:spLocks noGrp="1" noRot="1" noMove="1" noResize="1" noEditPoints="1" noAdjustHandles="1" noChangeArrowheads="1" noChangeShapeType="1"/>
            </p:cNvSpPr>
            <p:nvPr/>
          </p:nvSpPr>
          <p:spPr>
            <a:xfrm>
              <a:off x="0" y="0"/>
              <a:ext cx="1752027" cy="790822"/>
            </a:xfrm>
            <a:custGeom>
              <a:avLst/>
              <a:gdLst/>
              <a:ahLst/>
              <a:cxnLst/>
              <a:rect l="l" t="t" r="r" b="b"/>
              <a:pathLst>
                <a:path w="1752027" h="790822">
                  <a:moveTo>
                    <a:pt x="0" y="0"/>
                  </a:moveTo>
                  <a:lnTo>
                    <a:pt x="1752027" y="0"/>
                  </a:lnTo>
                  <a:lnTo>
                    <a:pt x="1752027" y="790822"/>
                  </a:lnTo>
                  <a:lnTo>
                    <a:pt x="0" y="790822"/>
                  </a:lnTo>
                  <a:close/>
                </a:path>
              </a:pathLst>
            </a:custGeom>
            <a:solidFill>
              <a:srgbClr val="FFFFFF"/>
            </a:solidFill>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0" y="-38100"/>
              <a:ext cx="1752027" cy="828922"/>
            </a:xfrm>
            <a:prstGeom prst="rect">
              <a:avLst/>
            </a:prstGeom>
          </p:spPr>
          <p:txBody>
            <a:bodyPr lIns="33867" tIns="33867" rIns="33867" bIns="33867" rtlCol="0" anchor="ctr"/>
            <a:lstStyle/>
            <a:p>
              <a:pPr algn="ctr">
                <a:lnSpc>
                  <a:spcPts val="1400"/>
                </a:lnSpc>
              </a:pPr>
              <a:endParaRPr sz="1200"/>
            </a:p>
          </p:txBody>
        </p:sp>
      </p:grpSp>
      <p:sp>
        <p:nvSpPr>
          <p:cNvPr id="11" name="TextBox 11"/>
          <p:cNvSpPr txBox="1"/>
          <p:nvPr/>
        </p:nvSpPr>
        <p:spPr>
          <a:xfrm>
            <a:off x="1393942" y="2165388"/>
            <a:ext cx="947982" cy="371961"/>
          </a:xfrm>
          <a:prstGeom prst="rect">
            <a:avLst/>
          </a:prstGeom>
        </p:spPr>
        <p:txBody>
          <a:bodyPr lIns="0" tIns="0" rIns="0" bIns="0" rtlCol="0" anchor="t">
            <a:spAutoFit/>
          </a:bodyPr>
          <a:lstStyle/>
          <a:p>
            <a:pPr>
              <a:lnSpc>
                <a:spcPts val="1488"/>
              </a:lnSpc>
            </a:pPr>
            <a:r>
              <a:rPr lang="en-US" sz="1200" b="1">
                <a:solidFill>
                  <a:srgbClr val="183650"/>
                </a:solidFill>
                <a:latin typeface="Trebuchet MS Bold"/>
                <a:ea typeface="Trebuchet MS Bold"/>
                <a:cs typeface="Trebuchet MS Bold"/>
                <a:sym typeface="Trebuchet MS Bold"/>
              </a:rPr>
              <a:t>DIMENSIONS</a:t>
            </a:r>
          </a:p>
          <a:p>
            <a:pPr>
              <a:lnSpc>
                <a:spcPts val="1488"/>
              </a:lnSpc>
            </a:pPr>
            <a:endParaRPr lang="en-US" sz="1200" b="1">
              <a:solidFill>
                <a:srgbClr val="183650"/>
              </a:solidFill>
              <a:latin typeface="Trebuchet MS Bold"/>
              <a:ea typeface="Trebuchet MS Bold"/>
              <a:cs typeface="Trebuchet MS Bold"/>
              <a:sym typeface="Trebuchet MS Bold"/>
            </a:endParaRPr>
          </a:p>
        </p:txBody>
      </p:sp>
      <p:sp>
        <p:nvSpPr>
          <p:cNvPr id="12" name="TextBox 12"/>
          <p:cNvSpPr txBox="1"/>
          <p:nvPr/>
        </p:nvSpPr>
        <p:spPr>
          <a:xfrm>
            <a:off x="11372879" y="6153150"/>
            <a:ext cx="189155"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110</a:t>
            </a:r>
          </a:p>
        </p:txBody>
      </p:sp>
      <p:sp>
        <p:nvSpPr>
          <p:cNvPr id="13" name="TextBox 13"/>
          <p:cNvSpPr txBox="1"/>
          <p:nvPr/>
        </p:nvSpPr>
        <p:spPr>
          <a:xfrm>
            <a:off x="1151030" y="1441062"/>
            <a:ext cx="4205989" cy="213264"/>
          </a:xfrm>
          <a:prstGeom prst="rect">
            <a:avLst/>
          </a:prstGeom>
        </p:spPr>
        <p:txBody>
          <a:bodyPr lIns="0" tIns="0" rIns="0" bIns="0" rtlCol="0" anchor="t">
            <a:spAutoFit/>
          </a:bodyPr>
          <a:lstStyle/>
          <a:p>
            <a:pPr>
              <a:lnSpc>
                <a:spcPts val="1773"/>
              </a:lnSpc>
            </a:pPr>
            <a:r>
              <a:rPr lang="en-US" sz="1266" b="1" spc="7" dirty="0">
                <a:solidFill>
                  <a:srgbClr val="5BC2E7"/>
                </a:solidFill>
                <a:latin typeface="Montserrat 1 Bold" panose="020B0604020202020204" charset="0"/>
                <a:ea typeface="Trebuchet MS Bold"/>
                <a:cs typeface="Trebuchet MS Bold"/>
                <a:sym typeface="Trebuchet MS Bold"/>
              </a:rPr>
              <a:t>10 railcars for Norwegian railway</a:t>
            </a:r>
          </a:p>
        </p:txBody>
      </p:sp>
      <p:sp>
        <p:nvSpPr>
          <p:cNvPr id="14" name="TextBox 14"/>
          <p:cNvSpPr txBox="1"/>
          <p:nvPr/>
        </p:nvSpPr>
        <p:spPr>
          <a:xfrm>
            <a:off x="1151030" y="1063872"/>
            <a:ext cx="2738358" cy="403059"/>
          </a:xfrm>
          <a:prstGeom prst="rect">
            <a:avLst/>
          </a:prstGeom>
        </p:spPr>
        <p:txBody>
          <a:bodyPr lIns="0" tIns="0" rIns="0" bIns="0" rtlCol="0" anchor="t">
            <a:spAutoFit/>
          </a:bodyPr>
          <a:lstStyle/>
          <a:p>
            <a:pPr algn="ctr">
              <a:lnSpc>
                <a:spcPts val="3360"/>
              </a:lnSpc>
              <a:spcBef>
                <a:spcPct val="0"/>
              </a:spcBef>
            </a:pPr>
            <a:r>
              <a:rPr lang="en-US" sz="2400" b="1">
                <a:solidFill>
                  <a:srgbClr val="183650"/>
                </a:solidFill>
                <a:latin typeface="Montserrat 1 Bold"/>
                <a:ea typeface="Montserrat 1 Bold"/>
                <a:cs typeface="Montserrat 1 Bold"/>
                <a:sym typeface="Montserrat 1 Bold"/>
              </a:rPr>
              <a:t>OUR REFERENCE</a:t>
            </a:r>
          </a:p>
        </p:txBody>
      </p:sp>
      <p:sp>
        <p:nvSpPr>
          <p:cNvPr id="15" name="TextBox 15"/>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RAIL FREIGHT</a:t>
            </a:r>
          </a:p>
        </p:txBody>
      </p:sp>
      <p:sp>
        <p:nvSpPr>
          <p:cNvPr id="16" name="TextBox 16"/>
          <p:cNvSpPr txBox="1"/>
          <p:nvPr/>
        </p:nvSpPr>
        <p:spPr>
          <a:xfrm>
            <a:off x="1151030" y="4344962"/>
            <a:ext cx="4434818" cy="1418337"/>
          </a:xfrm>
          <a:prstGeom prst="rect">
            <a:avLst/>
          </a:prstGeom>
        </p:spPr>
        <p:txBody>
          <a:bodyPr lIns="0" tIns="0" rIns="0" bIns="0" rtlCol="0" anchor="t">
            <a:spAutoFit/>
          </a:bodyPr>
          <a:lstStyle/>
          <a:p>
            <a:pPr>
              <a:lnSpc>
                <a:spcPts val="1586"/>
              </a:lnSpc>
              <a:spcBef>
                <a:spcPct val="0"/>
              </a:spcBef>
            </a:pPr>
            <a:r>
              <a:rPr lang="en-US" sz="1133" dirty="0">
                <a:solidFill>
                  <a:srgbClr val="183650"/>
                </a:solidFill>
                <a:latin typeface="Trebuchet MS"/>
                <a:ea typeface="Trebuchet MS"/>
                <a:cs typeface="Trebuchet MS"/>
                <a:sym typeface="Trebuchet MS"/>
              </a:rPr>
              <a:t>First 3 railcars arrived in Norway on 2.11.2023. The remaining 7 will be delivered separately:</a:t>
            </a:r>
          </a:p>
          <a:p>
            <a:pPr>
              <a:lnSpc>
                <a:spcPts val="1586"/>
              </a:lnSpc>
              <a:spcBef>
                <a:spcPct val="0"/>
              </a:spcBef>
            </a:pPr>
            <a:endParaRPr lang="en-US" sz="1133" dirty="0">
              <a:solidFill>
                <a:srgbClr val="183650"/>
              </a:solidFill>
              <a:latin typeface="Trebuchet MS"/>
              <a:ea typeface="Trebuchet MS"/>
              <a:cs typeface="Trebuchet MS"/>
              <a:sym typeface="Trebuchet MS"/>
            </a:endParaRPr>
          </a:p>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The Railcars have been towed from the origin via railway ferry to final destination.</a:t>
            </a:r>
          </a:p>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Challenge was to get all needed permissions as the machines had only Norwegian registration.</a:t>
            </a:r>
          </a:p>
        </p:txBody>
      </p:sp>
      <p:sp>
        <p:nvSpPr>
          <p:cNvPr id="17" name="TextBox 17"/>
          <p:cNvSpPr txBox="1"/>
          <p:nvPr/>
        </p:nvSpPr>
        <p:spPr>
          <a:xfrm>
            <a:off x="1393942" y="2823248"/>
            <a:ext cx="947982" cy="179601"/>
          </a:xfrm>
          <a:prstGeom prst="rect">
            <a:avLst/>
          </a:prstGeom>
        </p:spPr>
        <p:txBody>
          <a:bodyPr lIns="0" tIns="0" rIns="0" bIns="0" rtlCol="0" anchor="t">
            <a:spAutoFit/>
          </a:bodyPr>
          <a:lstStyle/>
          <a:p>
            <a:pPr>
              <a:lnSpc>
                <a:spcPts val="1488"/>
              </a:lnSpc>
            </a:pPr>
            <a:r>
              <a:rPr lang="en-US" sz="1200" b="1">
                <a:solidFill>
                  <a:srgbClr val="183650"/>
                </a:solidFill>
                <a:latin typeface="Trebuchet MS Bold"/>
                <a:ea typeface="Trebuchet MS Bold"/>
                <a:cs typeface="Trebuchet MS Bold"/>
                <a:sym typeface="Trebuchet MS Bold"/>
              </a:rPr>
              <a:t>ORIGIN</a:t>
            </a:r>
          </a:p>
        </p:txBody>
      </p:sp>
      <p:sp>
        <p:nvSpPr>
          <p:cNvPr id="18" name="TextBox 18"/>
          <p:cNvSpPr txBox="1"/>
          <p:nvPr/>
        </p:nvSpPr>
        <p:spPr>
          <a:xfrm>
            <a:off x="1393942" y="3255847"/>
            <a:ext cx="947982" cy="179601"/>
          </a:xfrm>
          <a:prstGeom prst="rect">
            <a:avLst/>
          </a:prstGeom>
        </p:spPr>
        <p:txBody>
          <a:bodyPr lIns="0" tIns="0" rIns="0" bIns="0" rtlCol="0" anchor="t">
            <a:spAutoFit/>
          </a:bodyPr>
          <a:lstStyle/>
          <a:p>
            <a:pPr>
              <a:lnSpc>
                <a:spcPts val="1488"/>
              </a:lnSpc>
            </a:pPr>
            <a:r>
              <a:rPr lang="en-US" sz="1200" b="1" dirty="0">
                <a:solidFill>
                  <a:srgbClr val="183650"/>
                </a:solidFill>
                <a:latin typeface="Trebuchet MS Bold"/>
                <a:ea typeface="Trebuchet MS Bold"/>
                <a:cs typeface="Trebuchet MS Bold"/>
                <a:sym typeface="Trebuchet MS Bold"/>
              </a:rPr>
              <a:t>DESTINATION</a:t>
            </a:r>
          </a:p>
        </p:txBody>
      </p:sp>
      <p:sp>
        <p:nvSpPr>
          <p:cNvPr id="19" name="TextBox 19"/>
          <p:cNvSpPr txBox="1"/>
          <p:nvPr/>
        </p:nvSpPr>
        <p:spPr>
          <a:xfrm>
            <a:off x="1393942" y="3676504"/>
            <a:ext cx="1554023" cy="179601"/>
          </a:xfrm>
          <a:prstGeom prst="rect">
            <a:avLst/>
          </a:prstGeom>
        </p:spPr>
        <p:txBody>
          <a:bodyPr lIns="0" tIns="0" rIns="0" bIns="0" rtlCol="0" anchor="t">
            <a:spAutoFit/>
          </a:bodyPr>
          <a:lstStyle/>
          <a:p>
            <a:pPr>
              <a:lnSpc>
                <a:spcPts val="1488"/>
              </a:lnSpc>
            </a:pPr>
            <a:r>
              <a:rPr lang="en-US" sz="1200" b="1" dirty="0">
                <a:solidFill>
                  <a:srgbClr val="183650"/>
                </a:solidFill>
                <a:latin typeface="Trebuchet MS Bold"/>
                <a:ea typeface="Trebuchet MS Bold"/>
                <a:cs typeface="Trebuchet MS Bold"/>
                <a:sym typeface="Trebuchet MS Bold"/>
              </a:rPr>
              <a:t>TRANSPORT MODES</a:t>
            </a:r>
          </a:p>
        </p:txBody>
      </p:sp>
      <p:sp>
        <p:nvSpPr>
          <p:cNvPr id="20" name="TextBox 20"/>
          <p:cNvSpPr txBox="1"/>
          <p:nvPr/>
        </p:nvSpPr>
        <p:spPr>
          <a:xfrm>
            <a:off x="2947965" y="2159291"/>
            <a:ext cx="2637883" cy="1724896"/>
          </a:xfrm>
          <a:prstGeom prst="rect">
            <a:avLst/>
          </a:prstGeom>
        </p:spPr>
        <p:txBody>
          <a:bodyPr lIns="0" tIns="0" rIns="0" bIns="0" rtlCol="0" anchor="t">
            <a:spAutoFit/>
          </a:bodyPr>
          <a:lstStyle/>
          <a:p>
            <a:pPr>
              <a:lnSpc>
                <a:spcPts val="1680"/>
              </a:lnSpc>
              <a:spcBef>
                <a:spcPct val="0"/>
              </a:spcBef>
            </a:pPr>
            <a:r>
              <a:rPr lang="en-US" sz="1200" dirty="0">
                <a:solidFill>
                  <a:srgbClr val="183650"/>
                </a:solidFill>
                <a:latin typeface="Trebuchet MS"/>
                <a:ea typeface="Trebuchet MS"/>
                <a:cs typeface="Trebuchet MS"/>
                <a:sym typeface="Trebuchet MS"/>
              </a:rPr>
              <a:t>Each 18,000 x 3,053 x 4.170 mm</a:t>
            </a:r>
          </a:p>
          <a:p>
            <a:pPr>
              <a:lnSpc>
                <a:spcPts val="1680"/>
              </a:lnSpc>
              <a:spcBef>
                <a:spcPct val="0"/>
              </a:spcBef>
            </a:pPr>
            <a:r>
              <a:rPr lang="en-US" sz="1200" dirty="0">
                <a:solidFill>
                  <a:srgbClr val="183650"/>
                </a:solidFill>
                <a:latin typeface="Trebuchet MS"/>
                <a:ea typeface="Trebuchet MS"/>
                <a:cs typeface="Trebuchet MS"/>
                <a:sym typeface="Trebuchet MS"/>
              </a:rPr>
              <a:t>Each 61 TO</a:t>
            </a:r>
          </a:p>
          <a:p>
            <a:pPr>
              <a:lnSpc>
                <a:spcPts val="1680"/>
              </a:lnSpc>
              <a:spcBef>
                <a:spcPct val="0"/>
              </a:spcBef>
            </a:pPr>
            <a:endParaRPr lang="en-US" sz="1200" dirty="0">
              <a:solidFill>
                <a:srgbClr val="183650"/>
              </a:solidFill>
              <a:latin typeface="Trebuchet MS"/>
              <a:ea typeface="Trebuchet MS"/>
              <a:cs typeface="Trebuchet MS"/>
              <a:sym typeface="Trebuchet MS"/>
            </a:endParaRPr>
          </a:p>
          <a:p>
            <a:pPr>
              <a:lnSpc>
                <a:spcPts val="1680"/>
              </a:lnSpc>
              <a:spcBef>
                <a:spcPct val="0"/>
              </a:spcBef>
            </a:pPr>
            <a:r>
              <a:rPr lang="en-US" sz="1200" dirty="0">
                <a:solidFill>
                  <a:srgbClr val="183650"/>
                </a:solidFill>
                <a:latin typeface="Trebuchet MS"/>
                <a:ea typeface="Trebuchet MS"/>
                <a:cs typeface="Trebuchet MS"/>
                <a:sym typeface="Trebuchet MS"/>
              </a:rPr>
              <a:t>Rheine, DE</a:t>
            </a:r>
          </a:p>
          <a:p>
            <a:pPr>
              <a:lnSpc>
                <a:spcPts val="1680"/>
              </a:lnSpc>
              <a:spcBef>
                <a:spcPct val="0"/>
              </a:spcBef>
            </a:pPr>
            <a:endParaRPr lang="en-US" sz="1200" dirty="0">
              <a:solidFill>
                <a:srgbClr val="183650"/>
              </a:solidFill>
              <a:latin typeface="Trebuchet MS"/>
              <a:ea typeface="Trebuchet MS"/>
              <a:cs typeface="Trebuchet MS"/>
              <a:sym typeface="Trebuchet MS"/>
            </a:endParaRPr>
          </a:p>
          <a:p>
            <a:pPr>
              <a:lnSpc>
                <a:spcPts val="1680"/>
              </a:lnSpc>
              <a:spcBef>
                <a:spcPct val="0"/>
              </a:spcBef>
            </a:pPr>
            <a:r>
              <a:rPr lang="en-US" sz="1200" dirty="0" err="1">
                <a:solidFill>
                  <a:srgbClr val="183650"/>
                </a:solidFill>
                <a:latin typeface="Trebuchet MS"/>
                <a:ea typeface="Trebuchet MS"/>
                <a:cs typeface="Trebuchet MS"/>
                <a:sym typeface="Trebuchet MS"/>
              </a:rPr>
              <a:t>Hokksund</a:t>
            </a:r>
            <a:r>
              <a:rPr lang="en-US" sz="1200" dirty="0">
                <a:solidFill>
                  <a:srgbClr val="183650"/>
                </a:solidFill>
                <a:latin typeface="Trebuchet MS"/>
                <a:ea typeface="Trebuchet MS"/>
                <a:cs typeface="Trebuchet MS"/>
                <a:sym typeface="Trebuchet MS"/>
              </a:rPr>
              <a:t>, NO</a:t>
            </a:r>
          </a:p>
          <a:p>
            <a:pPr>
              <a:lnSpc>
                <a:spcPts val="1680"/>
              </a:lnSpc>
              <a:spcBef>
                <a:spcPct val="0"/>
              </a:spcBef>
            </a:pPr>
            <a:endParaRPr lang="en-US" sz="1200" dirty="0">
              <a:solidFill>
                <a:srgbClr val="183650"/>
              </a:solidFill>
              <a:latin typeface="Trebuchet MS"/>
              <a:ea typeface="Trebuchet MS"/>
              <a:cs typeface="Trebuchet MS"/>
              <a:sym typeface="Trebuchet MS"/>
            </a:endParaRPr>
          </a:p>
          <a:p>
            <a:pPr>
              <a:lnSpc>
                <a:spcPts val="1680"/>
              </a:lnSpc>
              <a:spcBef>
                <a:spcPct val="0"/>
              </a:spcBef>
            </a:pPr>
            <a:r>
              <a:rPr lang="en-US" sz="1200" dirty="0">
                <a:solidFill>
                  <a:srgbClr val="183650"/>
                </a:solidFill>
                <a:latin typeface="Trebuchet MS"/>
                <a:ea typeface="Trebuchet MS"/>
                <a:cs typeface="Trebuchet MS"/>
                <a:sym typeface="Trebuchet MS"/>
              </a:rPr>
              <a:t>Rail</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536127" y="-10119"/>
            <a:ext cx="4685420" cy="3470099"/>
          </a:xfrm>
          <a:custGeom>
            <a:avLst/>
            <a:gdLst/>
            <a:ahLst/>
            <a:cxnLst/>
            <a:rect l="l" t="t" r="r" b="b"/>
            <a:pathLst>
              <a:path w="7028130" h="5205148">
                <a:moveTo>
                  <a:pt x="0" y="0"/>
                </a:moveTo>
                <a:lnTo>
                  <a:pt x="7028130" y="0"/>
                </a:lnTo>
                <a:lnTo>
                  <a:pt x="7028130" y="5205148"/>
                </a:lnTo>
                <a:lnTo>
                  <a:pt x="0" y="5205148"/>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p:nvPr/>
        </p:nvSpPr>
        <p:spPr>
          <a:xfrm>
            <a:off x="7526347" y="3448664"/>
            <a:ext cx="4685420" cy="3409336"/>
          </a:xfrm>
          <a:custGeom>
            <a:avLst/>
            <a:gdLst/>
            <a:ahLst/>
            <a:cxnLst/>
            <a:rect l="l" t="t" r="r" b="b"/>
            <a:pathLst>
              <a:path w="6949197" h="5143500">
                <a:moveTo>
                  <a:pt x="0" y="0"/>
                </a:moveTo>
                <a:lnTo>
                  <a:pt x="6949197" y="0"/>
                </a:lnTo>
                <a:lnTo>
                  <a:pt x="6949197" y="5143500"/>
                </a:lnTo>
                <a:lnTo>
                  <a:pt x="0" y="514350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 name="Group 4"/>
          <p:cNvGrpSpPr>
            <a:grpSpLocks noGrp="1" noUngrp="1" noRot="1" noMove="1" noResize="1"/>
          </p:cNvGrpSpPr>
          <p:nvPr/>
        </p:nvGrpSpPr>
        <p:grpSpPr>
          <a:xfrm>
            <a:off x="7559306" y="0"/>
            <a:ext cx="4695200" cy="6998925"/>
            <a:chOff x="-1231059" y="-55674"/>
            <a:chExt cx="3054859" cy="2765007"/>
          </a:xfrm>
        </p:grpSpPr>
        <p:sp>
          <p:nvSpPr>
            <p:cNvPr id="5" name="Freeform 5"/>
            <p:cNvSpPr>
              <a:spLocks noGrp="1" noRot="1" noMove="1" noResize="1" noEditPoints="1" noAdjustHandles="1" noChangeArrowheads="1" noChangeShapeType="1"/>
            </p:cNvSpPr>
            <p:nvPr/>
          </p:nvSpPr>
          <p:spPr>
            <a:xfrm>
              <a:off x="-1231059" y="-55674"/>
              <a:ext cx="3054859" cy="2709333"/>
            </a:xfrm>
            <a:custGeom>
              <a:avLst/>
              <a:gdLst/>
              <a:ahLst/>
              <a:cxnLst/>
              <a:rect l="l" t="t" r="r" b="b"/>
              <a:pathLst>
                <a:path w="1823800" h="2709333">
                  <a:moveTo>
                    <a:pt x="0" y="0"/>
                  </a:moveTo>
                  <a:lnTo>
                    <a:pt x="1823800" y="0"/>
                  </a:lnTo>
                  <a:lnTo>
                    <a:pt x="1823800"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38100"/>
              <a:ext cx="1823800" cy="2747433"/>
            </a:xfrm>
            <a:prstGeom prst="rect">
              <a:avLst/>
            </a:prstGeom>
          </p:spPr>
          <p:txBody>
            <a:bodyPr lIns="33867" tIns="33867" rIns="33867" bIns="33867" rtlCol="0" anchor="ctr"/>
            <a:lstStyle/>
            <a:p>
              <a:pPr algn="ctr">
                <a:lnSpc>
                  <a:spcPts val="1400"/>
                </a:lnSpc>
              </a:pPr>
              <a:endParaRPr sz="1200"/>
            </a:p>
          </p:txBody>
        </p:sp>
      </p:grpSp>
      <p:sp>
        <p:nvSpPr>
          <p:cNvPr id="7" name="Freeform 7"/>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Freeform 8"/>
          <p:cNvSpPr>
            <a:spLocks noGrp="1" noRot="1" noMove="1" noResize="1" noEditPoints="1" noAdjustHandles="1" noChangeArrowheads="1" noChangeShapeType="1"/>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9" name="Group 9"/>
          <p:cNvGrpSpPr/>
          <p:nvPr/>
        </p:nvGrpSpPr>
        <p:grpSpPr>
          <a:xfrm>
            <a:off x="1151030" y="2021208"/>
            <a:ext cx="4944970" cy="2001769"/>
            <a:chOff x="0" y="0"/>
            <a:chExt cx="1953568" cy="790822"/>
          </a:xfrm>
        </p:grpSpPr>
        <p:sp>
          <p:nvSpPr>
            <p:cNvPr id="10" name="Freeform 10"/>
            <p:cNvSpPr/>
            <p:nvPr/>
          </p:nvSpPr>
          <p:spPr>
            <a:xfrm>
              <a:off x="0" y="0"/>
              <a:ext cx="1953568" cy="790822"/>
            </a:xfrm>
            <a:custGeom>
              <a:avLst/>
              <a:gdLst/>
              <a:ahLst/>
              <a:cxnLst/>
              <a:rect l="l" t="t" r="r" b="b"/>
              <a:pathLst>
                <a:path w="1953568" h="790822">
                  <a:moveTo>
                    <a:pt x="0" y="0"/>
                  </a:moveTo>
                  <a:lnTo>
                    <a:pt x="1953568" y="0"/>
                  </a:lnTo>
                  <a:lnTo>
                    <a:pt x="1953568" y="790822"/>
                  </a:lnTo>
                  <a:lnTo>
                    <a:pt x="0" y="790822"/>
                  </a:lnTo>
                  <a:close/>
                </a:path>
              </a:pathLst>
            </a:custGeom>
            <a:solidFill>
              <a:srgbClr val="FFFFFF"/>
            </a:solidFill>
          </p:spPr>
          <p:txBody>
            <a:bodyPr/>
            <a:lstStyle/>
            <a:p>
              <a:endParaRPr lang="en-US" sz="1200"/>
            </a:p>
          </p:txBody>
        </p:sp>
        <p:sp>
          <p:nvSpPr>
            <p:cNvPr id="11" name="TextBox 11"/>
            <p:cNvSpPr txBox="1"/>
            <p:nvPr/>
          </p:nvSpPr>
          <p:spPr>
            <a:xfrm>
              <a:off x="0" y="-38100"/>
              <a:ext cx="1953568" cy="828922"/>
            </a:xfrm>
            <a:prstGeom prst="rect">
              <a:avLst/>
            </a:prstGeom>
          </p:spPr>
          <p:txBody>
            <a:bodyPr lIns="33867" tIns="33867" rIns="33867" bIns="33867" rtlCol="0" anchor="ctr"/>
            <a:lstStyle/>
            <a:p>
              <a:pPr algn="ctr">
                <a:lnSpc>
                  <a:spcPts val="1400"/>
                </a:lnSpc>
              </a:pPr>
              <a:endParaRPr sz="1200"/>
            </a:p>
          </p:txBody>
        </p:sp>
      </p:grpSp>
      <p:sp>
        <p:nvSpPr>
          <p:cNvPr id="12" name="TextBox 12"/>
          <p:cNvSpPr txBox="1"/>
          <p:nvPr/>
        </p:nvSpPr>
        <p:spPr>
          <a:xfrm>
            <a:off x="1276915" y="2165256"/>
            <a:ext cx="1352077" cy="371961"/>
          </a:xfrm>
          <a:prstGeom prst="rect">
            <a:avLst/>
          </a:prstGeom>
        </p:spPr>
        <p:txBody>
          <a:bodyPr lIns="0" tIns="0" rIns="0" bIns="0" rtlCol="0" anchor="t">
            <a:spAutoFit/>
          </a:bodyPr>
          <a:lstStyle/>
          <a:p>
            <a:pPr>
              <a:lnSpc>
                <a:spcPts val="1488"/>
              </a:lnSpc>
            </a:pPr>
            <a:r>
              <a:rPr lang="en-US" sz="1200" b="1">
                <a:solidFill>
                  <a:srgbClr val="183650"/>
                </a:solidFill>
                <a:latin typeface="Trebuchet MS Bold"/>
                <a:ea typeface="Trebuchet MS Bold"/>
                <a:cs typeface="Trebuchet MS Bold"/>
                <a:sym typeface="Trebuchet MS Bold"/>
              </a:rPr>
              <a:t>MAX. DIMENSIONS</a:t>
            </a:r>
          </a:p>
          <a:p>
            <a:pPr>
              <a:lnSpc>
                <a:spcPts val="1488"/>
              </a:lnSpc>
            </a:pPr>
            <a:endParaRPr lang="en-US" sz="1200" b="1">
              <a:solidFill>
                <a:srgbClr val="183650"/>
              </a:solidFill>
              <a:latin typeface="Trebuchet MS Bold"/>
              <a:ea typeface="Trebuchet MS Bold"/>
              <a:cs typeface="Trebuchet MS Bold"/>
              <a:sym typeface="Trebuchet MS Bold"/>
            </a:endParaRPr>
          </a:p>
        </p:txBody>
      </p:sp>
      <p:sp>
        <p:nvSpPr>
          <p:cNvPr id="13" name="TextBox 13"/>
          <p:cNvSpPr txBox="1"/>
          <p:nvPr/>
        </p:nvSpPr>
        <p:spPr>
          <a:xfrm>
            <a:off x="11392915" y="6153150"/>
            <a:ext cx="14908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111</a:t>
            </a:r>
          </a:p>
        </p:txBody>
      </p:sp>
      <p:sp>
        <p:nvSpPr>
          <p:cNvPr id="14" name="TextBox 14"/>
          <p:cNvSpPr txBox="1"/>
          <p:nvPr/>
        </p:nvSpPr>
        <p:spPr>
          <a:xfrm>
            <a:off x="1151030" y="1441062"/>
            <a:ext cx="4205989" cy="213264"/>
          </a:xfrm>
          <a:prstGeom prst="rect">
            <a:avLst/>
          </a:prstGeom>
        </p:spPr>
        <p:txBody>
          <a:bodyPr lIns="0" tIns="0" rIns="0" bIns="0" rtlCol="0" anchor="t">
            <a:spAutoFit/>
          </a:bodyPr>
          <a:lstStyle/>
          <a:p>
            <a:pPr>
              <a:lnSpc>
                <a:spcPts val="1773"/>
              </a:lnSpc>
            </a:pPr>
            <a:r>
              <a:rPr lang="en-US" sz="1266" b="1" spc="7" dirty="0">
                <a:solidFill>
                  <a:srgbClr val="5BC2E7"/>
                </a:solidFill>
                <a:latin typeface="Montserrat 1 Bold" panose="020B0604020202020204" charset="0"/>
                <a:ea typeface="Trebuchet MS Bold"/>
                <a:cs typeface="Trebuchet MS Bold"/>
                <a:sym typeface="Trebuchet MS Bold"/>
              </a:rPr>
              <a:t>Concrete plates on flat racks</a:t>
            </a:r>
          </a:p>
        </p:txBody>
      </p:sp>
      <p:sp>
        <p:nvSpPr>
          <p:cNvPr id="15" name="TextBox 15"/>
          <p:cNvSpPr txBox="1"/>
          <p:nvPr/>
        </p:nvSpPr>
        <p:spPr>
          <a:xfrm>
            <a:off x="1151030" y="1063872"/>
            <a:ext cx="2738358" cy="403059"/>
          </a:xfrm>
          <a:prstGeom prst="rect">
            <a:avLst/>
          </a:prstGeom>
        </p:spPr>
        <p:txBody>
          <a:bodyPr lIns="0" tIns="0" rIns="0" bIns="0" rtlCol="0" anchor="t">
            <a:spAutoFit/>
          </a:bodyPr>
          <a:lstStyle/>
          <a:p>
            <a:pPr algn="ctr">
              <a:lnSpc>
                <a:spcPts val="3360"/>
              </a:lnSpc>
              <a:spcBef>
                <a:spcPct val="0"/>
              </a:spcBef>
            </a:pPr>
            <a:r>
              <a:rPr lang="en-US" sz="2400" b="1">
                <a:solidFill>
                  <a:srgbClr val="183650"/>
                </a:solidFill>
                <a:latin typeface="Montserrat 1 Bold"/>
                <a:ea typeface="Montserrat 1 Bold"/>
                <a:cs typeface="Montserrat 1 Bold"/>
                <a:sym typeface="Montserrat 1 Bold"/>
              </a:rPr>
              <a:t>OUR REFERENCE</a:t>
            </a:r>
          </a:p>
        </p:txBody>
      </p:sp>
      <p:sp>
        <p:nvSpPr>
          <p:cNvPr id="16" name="TextBox 16"/>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RAIL FREIGHT</a:t>
            </a:r>
          </a:p>
        </p:txBody>
      </p:sp>
      <p:sp>
        <p:nvSpPr>
          <p:cNvPr id="17" name="TextBox 17"/>
          <p:cNvSpPr txBox="1"/>
          <p:nvPr/>
        </p:nvSpPr>
        <p:spPr>
          <a:xfrm>
            <a:off x="1151030" y="4344962"/>
            <a:ext cx="4944970" cy="1418337"/>
          </a:xfrm>
          <a:prstGeom prst="rect">
            <a:avLst/>
          </a:prstGeom>
        </p:spPr>
        <p:txBody>
          <a:bodyPr lIns="0" tIns="0" rIns="0" bIns="0" rtlCol="0" anchor="t">
            <a:spAutoFit/>
          </a:bodyPr>
          <a:lstStyle/>
          <a:p>
            <a:pPr algn="just">
              <a:lnSpc>
                <a:spcPts val="1586"/>
              </a:lnSpc>
            </a:pPr>
            <a:r>
              <a:rPr lang="en-US" sz="1133" dirty="0">
                <a:solidFill>
                  <a:srgbClr val="183650"/>
                </a:solidFill>
                <a:latin typeface="Trebuchet MS"/>
                <a:ea typeface="Trebuchet MS"/>
                <a:cs typeface="Trebuchet MS"/>
                <a:sym typeface="Trebuchet MS"/>
              </a:rPr>
              <a:t>Construction sites with different quantities (largest with 2.200 flats):</a:t>
            </a:r>
          </a:p>
          <a:p>
            <a:pPr algn="just">
              <a:lnSpc>
                <a:spcPts val="1586"/>
              </a:lnSpc>
            </a:pPr>
            <a:endParaRPr lang="en-US" sz="1133" dirty="0">
              <a:solidFill>
                <a:srgbClr val="183650"/>
              </a:solidFill>
              <a:latin typeface="Trebuchet MS"/>
              <a:ea typeface="Trebuchet MS"/>
              <a:cs typeface="Trebuchet MS"/>
              <a:sym typeface="Trebuchet MS"/>
            </a:endParaRPr>
          </a:p>
          <a:p>
            <a:pPr marL="244698" lvl="1" indent="-122349" algn="just">
              <a:lnSpc>
                <a:spcPts val="1586"/>
              </a:lnSpc>
              <a:buFont typeface="Arial"/>
              <a:buChar char="•"/>
            </a:pPr>
            <a:r>
              <a:rPr lang="en-US" sz="1133" dirty="0">
                <a:solidFill>
                  <a:srgbClr val="183650"/>
                </a:solidFill>
                <a:latin typeface="Trebuchet MS"/>
                <a:ea typeface="Trebuchet MS"/>
                <a:cs typeface="Trebuchet MS"/>
                <a:sym typeface="Trebuchet MS"/>
              </a:rPr>
              <a:t>Block trains / groups of wagons loaded at the manufacturers workshop and transported to transshipment terminal.</a:t>
            </a:r>
          </a:p>
          <a:p>
            <a:pPr marL="244698" lvl="1" indent="-122349" algn="just">
              <a:lnSpc>
                <a:spcPts val="1586"/>
              </a:lnSpc>
              <a:buFont typeface="Arial"/>
              <a:buChar char="•"/>
            </a:pPr>
            <a:r>
              <a:rPr lang="en-US" sz="1133" dirty="0">
                <a:solidFill>
                  <a:srgbClr val="183650"/>
                </a:solidFill>
                <a:latin typeface="Trebuchet MS"/>
                <a:ea typeface="Trebuchet MS"/>
                <a:cs typeface="Trebuchet MS"/>
                <a:sym typeface="Trebuchet MS"/>
              </a:rPr>
              <a:t>Unloading of the wagons with a side loader and delivery to the job site per truck.</a:t>
            </a:r>
          </a:p>
          <a:p>
            <a:pPr marL="244698" lvl="1" indent="-122349" algn="just">
              <a:lnSpc>
                <a:spcPts val="1586"/>
              </a:lnSpc>
              <a:buFont typeface="Arial"/>
              <a:buChar char="•"/>
            </a:pPr>
            <a:r>
              <a:rPr lang="en-US" sz="1133" dirty="0">
                <a:solidFill>
                  <a:srgbClr val="183650"/>
                </a:solidFill>
                <a:latin typeface="Trebuchet MS"/>
                <a:ea typeface="Trebuchet MS"/>
                <a:cs typeface="Trebuchet MS"/>
                <a:sym typeface="Trebuchet MS"/>
              </a:rPr>
              <a:t>Precise disposition just in time to the specific crane on job site.</a:t>
            </a:r>
          </a:p>
        </p:txBody>
      </p:sp>
      <p:sp>
        <p:nvSpPr>
          <p:cNvPr id="18" name="TextBox 18"/>
          <p:cNvSpPr txBox="1"/>
          <p:nvPr/>
        </p:nvSpPr>
        <p:spPr>
          <a:xfrm>
            <a:off x="1276915" y="2823116"/>
            <a:ext cx="947982" cy="179601"/>
          </a:xfrm>
          <a:prstGeom prst="rect">
            <a:avLst/>
          </a:prstGeom>
        </p:spPr>
        <p:txBody>
          <a:bodyPr lIns="0" tIns="0" rIns="0" bIns="0" rtlCol="0" anchor="t">
            <a:spAutoFit/>
          </a:bodyPr>
          <a:lstStyle/>
          <a:p>
            <a:pPr>
              <a:lnSpc>
                <a:spcPts val="1488"/>
              </a:lnSpc>
            </a:pPr>
            <a:r>
              <a:rPr lang="en-US" sz="1200" b="1">
                <a:solidFill>
                  <a:srgbClr val="183650"/>
                </a:solidFill>
                <a:latin typeface="Trebuchet MS Bold"/>
                <a:ea typeface="Trebuchet MS Bold"/>
                <a:cs typeface="Trebuchet MS Bold"/>
                <a:sym typeface="Trebuchet MS Bold"/>
              </a:rPr>
              <a:t>ORIGIN</a:t>
            </a:r>
          </a:p>
        </p:txBody>
      </p:sp>
      <p:sp>
        <p:nvSpPr>
          <p:cNvPr id="19" name="TextBox 19"/>
          <p:cNvSpPr txBox="1"/>
          <p:nvPr/>
        </p:nvSpPr>
        <p:spPr>
          <a:xfrm>
            <a:off x="1276915" y="3260715"/>
            <a:ext cx="947982" cy="179601"/>
          </a:xfrm>
          <a:prstGeom prst="rect">
            <a:avLst/>
          </a:prstGeom>
        </p:spPr>
        <p:txBody>
          <a:bodyPr lIns="0" tIns="0" rIns="0" bIns="0" rtlCol="0" anchor="t">
            <a:spAutoFit/>
          </a:bodyPr>
          <a:lstStyle/>
          <a:p>
            <a:pPr>
              <a:lnSpc>
                <a:spcPts val="1488"/>
              </a:lnSpc>
            </a:pPr>
            <a:r>
              <a:rPr lang="en-US" sz="1200" b="1" dirty="0">
                <a:solidFill>
                  <a:srgbClr val="183650"/>
                </a:solidFill>
                <a:latin typeface="Trebuchet MS Bold"/>
                <a:ea typeface="Trebuchet MS Bold"/>
                <a:cs typeface="Trebuchet MS Bold"/>
                <a:sym typeface="Trebuchet MS Bold"/>
              </a:rPr>
              <a:t>DESTINATION</a:t>
            </a:r>
          </a:p>
        </p:txBody>
      </p:sp>
      <p:sp>
        <p:nvSpPr>
          <p:cNvPr id="20" name="TextBox 20"/>
          <p:cNvSpPr txBox="1"/>
          <p:nvPr/>
        </p:nvSpPr>
        <p:spPr>
          <a:xfrm>
            <a:off x="1276915" y="3677294"/>
            <a:ext cx="1554023" cy="179601"/>
          </a:xfrm>
          <a:prstGeom prst="rect">
            <a:avLst/>
          </a:prstGeom>
        </p:spPr>
        <p:txBody>
          <a:bodyPr lIns="0" tIns="0" rIns="0" bIns="0" rtlCol="0" anchor="t">
            <a:spAutoFit/>
          </a:bodyPr>
          <a:lstStyle/>
          <a:p>
            <a:pPr>
              <a:lnSpc>
                <a:spcPts val="1488"/>
              </a:lnSpc>
            </a:pPr>
            <a:r>
              <a:rPr lang="en-US" sz="1200" b="1" dirty="0">
                <a:solidFill>
                  <a:srgbClr val="183650"/>
                </a:solidFill>
                <a:latin typeface="Trebuchet MS Bold"/>
                <a:ea typeface="Trebuchet MS Bold"/>
                <a:cs typeface="Trebuchet MS Bold"/>
                <a:sym typeface="Trebuchet MS Bold"/>
              </a:rPr>
              <a:t>TRANSPORT MODES</a:t>
            </a:r>
          </a:p>
        </p:txBody>
      </p:sp>
      <p:sp>
        <p:nvSpPr>
          <p:cNvPr id="21" name="TextBox 21"/>
          <p:cNvSpPr txBox="1"/>
          <p:nvPr/>
        </p:nvSpPr>
        <p:spPr>
          <a:xfrm>
            <a:off x="2830937" y="2159159"/>
            <a:ext cx="2637883" cy="1724896"/>
          </a:xfrm>
          <a:prstGeom prst="rect">
            <a:avLst/>
          </a:prstGeom>
        </p:spPr>
        <p:txBody>
          <a:bodyPr lIns="0" tIns="0" rIns="0" bIns="0" rtlCol="0" anchor="t">
            <a:spAutoFit/>
          </a:bodyPr>
          <a:lstStyle/>
          <a:p>
            <a:pPr>
              <a:lnSpc>
                <a:spcPts val="1680"/>
              </a:lnSpc>
              <a:spcBef>
                <a:spcPct val="0"/>
              </a:spcBef>
            </a:pPr>
            <a:r>
              <a:rPr lang="en-US" sz="1200" dirty="0">
                <a:solidFill>
                  <a:srgbClr val="183650"/>
                </a:solidFill>
                <a:latin typeface="Trebuchet MS"/>
                <a:ea typeface="Trebuchet MS"/>
                <a:cs typeface="Trebuchet MS"/>
                <a:sym typeface="Trebuchet MS"/>
              </a:rPr>
              <a:t>850 x 250 x 100 cm, </a:t>
            </a:r>
          </a:p>
          <a:p>
            <a:pPr>
              <a:lnSpc>
                <a:spcPts val="1680"/>
              </a:lnSpc>
              <a:spcBef>
                <a:spcPct val="0"/>
              </a:spcBef>
            </a:pPr>
            <a:r>
              <a:rPr lang="en-US" sz="1200" dirty="0">
                <a:solidFill>
                  <a:srgbClr val="183650"/>
                </a:solidFill>
                <a:latin typeface="Trebuchet MS"/>
                <a:ea typeface="Trebuchet MS"/>
                <a:cs typeface="Trebuchet MS"/>
                <a:sym typeface="Trebuchet MS"/>
              </a:rPr>
              <a:t>ca. 27 to/</a:t>
            </a:r>
            <a:r>
              <a:rPr lang="en-US" sz="1200" dirty="0" err="1">
                <a:solidFill>
                  <a:srgbClr val="183650"/>
                </a:solidFill>
                <a:latin typeface="Trebuchet MS"/>
                <a:ea typeface="Trebuchet MS"/>
                <a:cs typeface="Trebuchet MS"/>
                <a:sym typeface="Trebuchet MS"/>
              </a:rPr>
              <a:t>Flatrack</a:t>
            </a:r>
            <a:endParaRPr lang="en-US" sz="1200" dirty="0">
              <a:solidFill>
                <a:srgbClr val="183650"/>
              </a:solidFill>
              <a:latin typeface="Trebuchet MS"/>
              <a:ea typeface="Trebuchet MS"/>
              <a:cs typeface="Trebuchet MS"/>
              <a:sym typeface="Trebuchet MS"/>
            </a:endParaRPr>
          </a:p>
          <a:p>
            <a:pPr>
              <a:lnSpc>
                <a:spcPts val="1680"/>
              </a:lnSpc>
              <a:spcBef>
                <a:spcPct val="0"/>
              </a:spcBef>
            </a:pPr>
            <a:endParaRPr lang="en-US" sz="1200" dirty="0">
              <a:solidFill>
                <a:srgbClr val="183650"/>
              </a:solidFill>
              <a:latin typeface="Trebuchet MS"/>
              <a:ea typeface="Trebuchet MS"/>
              <a:cs typeface="Trebuchet MS"/>
              <a:sym typeface="Trebuchet MS"/>
            </a:endParaRPr>
          </a:p>
          <a:p>
            <a:pPr>
              <a:lnSpc>
                <a:spcPts val="1680"/>
              </a:lnSpc>
              <a:spcBef>
                <a:spcPct val="0"/>
              </a:spcBef>
            </a:pPr>
            <a:r>
              <a:rPr lang="en-US" sz="1200" dirty="0" err="1">
                <a:solidFill>
                  <a:srgbClr val="183650"/>
                </a:solidFill>
                <a:latin typeface="Trebuchet MS"/>
                <a:ea typeface="Trebuchet MS"/>
                <a:cs typeface="Trebuchet MS"/>
                <a:sym typeface="Trebuchet MS"/>
              </a:rPr>
              <a:t>Vrdy</a:t>
            </a:r>
            <a:r>
              <a:rPr lang="en-US" sz="1200" dirty="0">
                <a:solidFill>
                  <a:srgbClr val="183650"/>
                </a:solidFill>
                <a:latin typeface="Trebuchet MS"/>
                <a:ea typeface="Trebuchet MS"/>
                <a:cs typeface="Trebuchet MS"/>
                <a:sym typeface="Trebuchet MS"/>
              </a:rPr>
              <a:t>, CZ</a:t>
            </a:r>
          </a:p>
          <a:p>
            <a:pPr>
              <a:lnSpc>
                <a:spcPts val="1680"/>
              </a:lnSpc>
              <a:spcBef>
                <a:spcPct val="0"/>
              </a:spcBef>
            </a:pPr>
            <a:endParaRPr lang="en-US" sz="1200" dirty="0">
              <a:solidFill>
                <a:srgbClr val="183650"/>
              </a:solidFill>
              <a:latin typeface="Trebuchet MS"/>
              <a:ea typeface="Trebuchet MS"/>
              <a:cs typeface="Trebuchet MS"/>
              <a:sym typeface="Trebuchet MS"/>
            </a:endParaRPr>
          </a:p>
          <a:p>
            <a:pPr>
              <a:lnSpc>
                <a:spcPts val="1680"/>
              </a:lnSpc>
              <a:spcBef>
                <a:spcPct val="0"/>
              </a:spcBef>
            </a:pPr>
            <a:r>
              <a:rPr lang="en-US" sz="1200" dirty="0">
                <a:solidFill>
                  <a:srgbClr val="183650"/>
                </a:solidFill>
                <a:latin typeface="Trebuchet MS"/>
                <a:ea typeface="Trebuchet MS"/>
                <a:cs typeface="Trebuchet MS"/>
                <a:sym typeface="Trebuchet MS"/>
              </a:rPr>
              <a:t>Various destinations in DE, AT</a:t>
            </a:r>
          </a:p>
          <a:p>
            <a:pPr>
              <a:lnSpc>
                <a:spcPts val="1680"/>
              </a:lnSpc>
              <a:spcBef>
                <a:spcPct val="0"/>
              </a:spcBef>
            </a:pPr>
            <a:endParaRPr lang="en-US" sz="1200" dirty="0">
              <a:solidFill>
                <a:srgbClr val="183650"/>
              </a:solidFill>
              <a:latin typeface="Trebuchet MS"/>
              <a:ea typeface="Trebuchet MS"/>
              <a:cs typeface="Trebuchet MS"/>
              <a:sym typeface="Trebuchet MS"/>
            </a:endParaRPr>
          </a:p>
          <a:p>
            <a:pPr>
              <a:lnSpc>
                <a:spcPts val="1680"/>
              </a:lnSpc>
              <a:spcBef>
                <a:spcPct val="0"/>
              </a:spcBef>
            </a:pPr>
            <a:r>
              <a:rPr lang="en-US" sz="1200" dirty="0">
                <a:solidFill>
                  <a:srgbClr val="183650"/>
                </a:solidFill>
                <a:latin typeface="Trebuchet MS"/>
                <a:ea typeface="Trebuchet MS"/>
                <a:cs typeface="Trebuchet MS"/>
                <a:sym typeface="Trebuchet MS"/>
              </a:rPr>
              <a:t>Rail, road </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832" y="0"/>
            <a:ext cx="6096652" cy="3918013"/>
          </a:xfrm>
          <a:custGeom>
            <a:avLst/>
            <a:gdLst/>
            <a:ahLst/>
            <a:cxnLst/>
            <a:rect l="l" t="t" r="r" b="b"/>
            <a:pathLst>
              <a:path w="9144978" h="5877020">
                <a:moveTo>
                  <a:pt x="0" y="0"/>
                </a:moveTo>
                <a:lnTo>
                  <a:pt x="9144978" y="0"/>
                </a:lnTo>
                <a:lnTo>
                  <a:pt x="9144978" y="5877020"/>
                </a:lnTo>
                <a:lnTo>
                  <a:pt x="0" y="587702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p:nvPr/>
        </p:nvSpPr>
        <p:spPr>
          <a:xfrm>
            <a:off x="6061670" y="0"/>
            <a:ext cx="6130330" cy="3918013"/>
          </a:xfrm>
          <a:custGeom>
            <a:avLst/>
            <a:gdLst/>
            <a:ahLst/>
            <a:cxnLst/>
            <a:rect l="l" t="t" r="r" b="b"/>
            <a:pathLst>
              <a:path w="9168542" h="5852222">
                <a:moveTo>
                  <a:pt x="0" y="0"/>
                </a:moveTo>
                <a:lnTo>
                  <a:pt x="9168542" y="0"/>
                </a:lnTo>
                <a:lnTo>
                  <a:pt x="9168542" y="5852222"/>
                </a:lnTo>
                <a:lnTo>
                  <a:pt x="0" y="585222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 name="Group 4"/>
          <p:cNvGrpSpPr>
            <a:grpSpLocks noGrp="1" noUngrp="1" noRot="1" noMove="1" noResize="1"/>
          </p:cNvGrpSpPr>
          <p:nvPr/>
        </p:nvGrpSpPr>
        <p:grpSpPr>
          <a:xfrm>
            <a:off x="-9833" y="1004"/>
            <a:ext cx="12211665" cy="3919005"/>
            <a:chOff x="0" y="0"/>
            <a:chExt cx="4816593" cy="1548249"/>
          </a:xfrm>
        </p:grpSpPr>
        <p:sp>
          <p:nvSpPr>
            <p:cNvPr id="5" name="Freeform 5"/>
            <p:cNvSpPr>
              <a:spLocks noGrp="1" noRot="1" noMove="1" noResize="1" noEditPoints="1" noAdjustHandles="1" noChangeArrowheads="1" noChangeShapeType="1"/>
            </p:cNvSpPr>
            <p:nvPr/>
          </p:nvSpPr>
          <p:spPr>
            <a:xfrm>
              <a:off x="0" y="0"/>
              <a:ext cx="4816592" cy="1548249"/>
            </a:xfrm>
            <a:custGeom>
              <a:avLst/>
              <a:gdLst/>
              <a:ahLst/>
              <a:cxnLst/>
              <a:rect l="l" t="t" r="r" b="b"/>
              <a:pathLst>
                <a:path w="4816592" h="1548249">
                  <a:moveTo>
                    <a:pt x="0" y="0"/>
                  </a:moveTo>
                  <a:lnTo>
                    <a:pt x="4816592" y="0"/>
                  </a:lnTo>
                  <a:lnTo>
                    <a:pt x="4816592" y="1548249"/>
                  </a:lnTo>
                  <a:lnTo>
                    <a:pt x="0" y="1548249"/>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38100"/>
              <a:ext cx="4816593" cy="1586349"/>
            </a:xfrm>
            <a:prstGeom prst="rect">
              <a:avLst/>
            </a:prstGeom>
          </p:spPr>
          <p:txBody>
            <a:bodyPr lIns="33867" tIns="33867" rIns="33867" bIns="33867" rtlCol="0" anchor="ctr"/>
            <a:lstStyle/>
            <a:p>
              <a:pPr algn="ctr">
                <a:lnSpc>
                  <a:spcPts val="1400"/>
                </a:lnSpc>
              </a:pPr>
              <a:endParaRPr sz="1200"/>
            </a:p>
          </p:txBody>
        </p:sp>
      </p:grpSp>
      <p:sp>
        <p:nvSpPr>
          <p:cNvPr id="7" name="Freeform 7"/>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11379291" y="6153150"/>
            <a:ext cx="17633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112</a:t>
            </a:r>
          </a:p>
        </p:txBody>
      </p:sp>
      <p:grpSp>
        <p:nvGrpSpPr>
          <p:cNvPr id="9" name="Group 9"/>
          <p:cNvGrpSpPr/>
          <p:nvPr/>
        </p:nvGrpSpPr>
        <p:grpSpPr>
          <a:xfrm>
            <a:off x="733622" y="4754984"/>
            <a:ext cx="4048967" cy="608551"/>
            <a:chOff x="0" y="0"/>
            <a:chExt cx="8097933" cy="1217103"/>
          </a:xfrm>
        </p:grpSpPr>
        <p:sp>
          <p:nvSpPr>
            <p:cNvPr id="10" name="TextBox 10"/>
            <p:cNvSpPr txBox="1"/>
            <p:nvPr/>
          </p:nvSpPr>
          <p:spPr>
            <a:xfrm>
              <a:off x="0" y="790575"/>
              <a:ext cx="8097933" cy="426528"/>
            </a:xfrm>
            <a:prstGeom prst="rect">
              <a:avLst/>
            </a:prstGeom>
          </p:spPr>
          <p:txBody>
            <a:bodyPr lIns="0" tIns="0" rIns="0" bIns="0" rtlCol="0" anchor="t">
              <a:spAutoFit/>
            </a:bodyPr>
            <a:lstStyle/>
            <a:p>
              <a:pPr>
                <a:lnSpc>
                  <a:spcPts val="1773"/>
                </a:lnSpc>
              </a:pPr>
              <a:r>
                <a:rPr lang="en-US" sz="1266" b="1" dirty="0">
                  <a:solidFill>
                    <a:srgbClr val="5BC2E7"/>
                  </a:solidFill>
                  <a:latin typeface="Montserrat 1 Bold" panose="020B0604020202020204" charset="0"/>
                  <a:ea typeface="Trebuchet MS Bold"/>
                  <a:cs typeface="Trebuchet MS Bold"/>
                  <a:sym typeface="Trebuchet MS Bold"/>
                </a:rPr>
                <a:t>Pipelines for the construction industry</a:t>
              </a:r>
            </a:p>
          </p:txBody>
        </p:sp>
        <p:sp>
          <p:nvSpPr>
            <p:cNvPr id="11" name="TextBox 11"/>
            <p:cNvSpPr txBox="1"/>
            <p:nvPr/>
          </p:nvSpPr>
          <p:spPr>
            <a:xfrm>
              <a:off x="0" y="0"/>
              <a:ext cx="5947303" cy="709939"/>
            </a:xfrm>
            <a:prstGeom prst="rect">
              <a:avLst/>
            </a:prstGeom>
          </p:spPr>
          <p:txBody>
            <a:bodyPr lIns="0" tIns="0" rIns="0" bIns="0" rtlCol="0" anchor="t">
              <a:spAutoFit/>
            </a:bodyPr>
            <a:lstStyle/>
            <a:p>
              <a:pPr>
                <a:lnSpc>
                  <a:spcPts val="2880"/>
                </a:lnSpc>
              </a:pPr>
              <a:r>
                <a:rPr lang="en-US" sz="2400" b="1">
                  <a:solidFill>
                    <a:srgbClr val="183650"/>
                  </a:solidFill>
                  <a:latin typeface="Montserrat 1 Bold"/>
                  <a:ea typeface="Montserrat 1 Bold"/>
                  <a:cs typeface="Montserrat 1 Bold"/>
                  <a:sym typeface="Montserrat 1 Bold"/>
                </a:rPr>
                <a:t>OUR REFERENCE</a:t>
              </a:r>
            </a:p>
          </p:txBody>
        </p:sp>
      </p:grpSp>
      <p:sp>
        <p:nvSpPr>
          <p:cNvPr id="12" name="TextBox 12"/>
          <p:cNvSpPr txBox="1"/>
          <p:nvPr/>
        </p:nvSpPr>
        <p:spPr>
          <a:xfrm>
            <a:off x="8878725" y="4649562"/>
            <a:ext cx="2537931" cy="1418337"/>
          </a:xfrm>
          <a:prstGeom prst="rect">
            <a:avLst/>
          </a:prstGeom>
        </p:spPr>
        <p:txBody>
          <a:bodyPr lIns="0" tIns="0" rIns="0" bIns="0" rtlCol="0" anchor="t">
            <a:spAutoFit/>
          </a:bodyPr>
          <a:lstStyle/>
          <a:p>
            <a:pPr>
              <a:lnSpc>
                <a:spcPts val="1586"/>
              </a:lnSpc>
              <a:spcBef>
                <a:spcPct val="0"/>
              </a:spcBef>
            </a:pPr>
            <a:r>
              <a:rPr lang="en-US" sz="1133" dirty="0" err="1">
                <a:solidFill>
                  <a:srgbClr val="183650"/>
                </a:solidFill>
                <a:latin typeface="Trebuchet MS"/>
                <a:ea typeface="Trebuchet MS"/>
                <a:cs typeface="Trebuchet MS"/>
                <a:sym typeface="Trebuchet MS"/>
              </a:rPr>
              <a:t>Europipe</a:t>
            </a:r>
            <a:r>
              <a:rPr lang="en-US" sz="1133" dirty="0">
                <a:solidFill>
                  <a:srgbClr val="183650"/>
                </a:solidFill>
                <a:latin typeface="Trebuchet MS"/>
                <a:ea typeface="Trebuchet MS"/>
                <a:cs typeface="Trebuchet MS"/>
                <a:sym typeface="Trebuchet MS"/>
              </a:rPr>
              <a:t> project in CZ:</a:t>
            </a:r>
          </a:p>
          <a:p>
            <a:pPr>
              <a:lnSpc>
                <a:spcPts val="1586"/>
              </a:lnSpc>
              <a:spcBef>
                <a:spcPct val="0"/>
              </a:spcBef>
            </a:pPr>
            <a:endParaRPr lang="en-US" sz="1133" dirty="0">
              <a:solidFill>
                <a:srgbClr val="183650"/>
              </a:solidFill>
              <a:latin typeface="Trebuchet MS"/>
              <a:ea typeface="Trebuchet MS"/>
              <a:cs typeface="Trebuchet MS"/>
              <a:sym typeface="Trebuchet MS"/>
            </a:endParaRPr>
          </a:p>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Delivery of 73 block trains for </a:t>
            </a:r>
            <a:r>
              <a:rPr lang="en-US" sz="1133" dirty="0" err="1">
                <a:solidFill>
                  <a:srgbClr val="183650"/>
                </a:solidFill>
                <a:latin typeface="Trebuchet MS"/>
                <a:ea typeface="Trebuchet MS"/>
                <a:cs typeface="Trebuchet MS"/>
                <a:sym typeface="Trebuchet MS"/>
              </a:rPr>
              <a:t>Europipe</a:t>
            </a:r>
            <a:r>
              <a:rPr lang="en-US" sz="1133" dirty="0">
                <a:solidFill>
                  <a:srgbClr val="183650"/>
                </a:solidFill>
                <a:latin typeface="Trebuchet MS"/>
                <a:ea typeface="Trebuchet MS"/>
                <a:cs typeface="Trebuchet MS"/>
                <a:sym typeface="Trebuchet MS"/>
              </a:rPr>
              <a:t> within 6 months.</a:t>
            </a:r>
          </a:p>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Rental of 9 sets of wagons.</a:t>
            </a:r>
          </a:p>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Organization of 1 to 2 buffer trains to avoid delays on job site.</a:t>
            </a:r>
          </a:p>
        </p:txBody>
      </p:sp>
      <p:sp>
        <p:nvSpPr>
          <p:cNvPr id="13" name="Freeform 13"/>
          <p:cNvSpPr>
            <a:spLocks noGrp="1" noRot="1" noMove="1" noResize="1" noEditPoints="1" noAdjustHandles="1" noChangeArrowheads="1" noChangeShapeType="1"/>
          </p:cNvSpPr>
          <p:nvPr/>
        </p:nvSpPr>
        <p:spPr>
          <a:xfrm>
            <a:off x="9697503" y="385900"/>
            <a:ext cx="1805539" cy="306941"/>
          </a:xfrm>
          <a:custGeom>
            <a:avLst/>
            <a:gdLst/>
            <a:ahLst/>
            <a:cxnLst/>
            <a:rect l="l" t="t" r="r" b="b"/>
            <a:pathLst>
              <a:path w="2708308" h="460412">
                <a:moveTo>
                  <a:pt x="0" y="0"/>
                </a:moveTo>
                <a:lnTo>
                  <a:pt x="2708309" y="0"/>
                </a:lnTo>
                <a:lnTo>
                  <a:pt x="2708309" y="460413"/>
                </a:lnTo>
                <a:lnTo>
                  <a:pt x="0" y="460413"/>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14" name="Group 14"/>
          <p:cNvGrpSpPr/>
          <p:nvPr/>
        </p:nvGrpSpPr>
        <p:grpSpPr>
          <a:xfrm>
            <a:off x="4085496" y="4328663"/>
            <a:ext cx="4170754" cy="2075411"/>
            <a:chOff x="0" y="0"/>
            <a:chExt cx="1706276" cy="819915"/>
          </a:xfrm>
        </p:grpSpPr>
        <p:sp>
          <p:nvSpPr>
            <p:cNvPr id="15" name="Freeform 15"/>
            <p:cNvSpPr/>
            <p:nvPr/>
          </p:nvSpPr>
          <p:spPr>
            <a:xfrm>
              <a:off x="0" y="0"/>
              <a:ext cx="1706276" cy="819915"/>
            </a:xfrm>
            <a:custGeom>
              <a:avLst/>
              <a:gdLst/>
              <a:ahLst/>
              <a:cxnLst/>
              <a:rect l="l" t="t" r="r" b="b"/>
              <a:pathLst>
                <a:path w="1706276" h="819915">
                  <a:moveTo>
                    <a:pt x="0" y="0"/>
                  </a:moveTo>
                  <a:lnTo>
                    <a:pt x="1706276" y="0"/>
                  </a:lnTo>
                  <a:lnTo>
                    <a:pt x="1706276" y="819915"/>
                  </a:lnTo>
                  <a:lnTo>
                    <a:pt x="0" y="819915"/>
                  </a:lnTo>
                  <a:close/>
                </a:path>
              </a:pathLst>
            </a:custGeom>
            <a:solidFill>
              <a:srgbClr val="FFFFFF"/>
            </a:solidFill>
          </p:spPr>
          <p:txBody>
            <a:bodyPr/>
            <a:lstStyle/>
            <a:p>
              <a:endParaRPr lang="en-US" sz="1200" dirty="0"/>
            </a:p>
          </p:txBody>
        </p:sp>
        <p:sp>
          <p:nvSpPr>
            <p:cNvPr id="16" name="TextBox 16"/>
            <p:cNvSpPr txBox="1"/>
            <p:nvPr/>
          </p:nvSpPr>
          <p:spPr>
            <a:xfrm>
              <a:off x="0" y="-38100"/>
              <a:ext cx="1706276" cy="858015"/>
            </a:xfrm>
            <a:prstGeom prst="rect">
              <a:avLst/>
            </a:prstGeom>
          </p:spPr>
          <p:txBody>
            <a:bodyPr lIns="33867" tIns="33867" rIns="33867" bIns="33867" rtlCol="0" anchor="ctr"/>
            <a:lstStyle/>
            <a:p>
              <a:pPr algn="ctr">
                <a:lnSpc>
                  <a:spcPts val="1400"/>
                </a:lnSpc>
              </a:pPr>
              <a:endParaRPr sz="1200"/>
            </a:p>
          </p:txBody>
        </p:sp>
      </p:grpSp>
      <p:sp>
        <p:nvSpPr>
          <p:cNvPr id="17" name="TextBox 17"/>
          <p:cNvSpPr txBox="1"/>
          <p:nvPr/>
        </p:nvSpPr>
        <p:spPr>
          <a:xfrm>
            <a:off x="4308598" y="4546353"/>
            <a:ext cx="1352077" cy="371961"/>
          </a:xfrm>
          <a:prstGeom prst="rect">
            <a:avLst/>
          </a:prstGeom>
        </p:spPr>
        <p:txBody>
          <a:bodyPr lIns="0" tIns="0" rIns="0" bIns="0" rtlCol="0" anchor="t">
            <a:spAutoFit/>
          </a:bodyPr>
          <a:lstStyle/>
          <a:p>
            <a:pPr>
              <a:lnSpc>
                <a:spcPts val="1488"/>
              </a:lnSpc>
            </a:pPr>
            <a:r>
              <a:rPr lang="en-US" sz="1200" b="1">
                <a:solidFill>
                  <a:srgbClr val="183650"/>
                </a:solidFill>
                <a:latin typeface="Trebuchet MS Bold"/>
                <a:ea typeface="Trebuchet MS Bold"/>
                <a:cs typeface="Trebuchet MS Bold"/>
                <a:sym typeface="Trebuchet MS Bold"/>
              </a:rPr>
              <a:t>MAX. DIMENSIONS</a:t>
            </a:r>
          </a:p>
          <a:p>
            <a:pPr>
              <a:lnSpc>
                <a:spcPts val="1488"/>
              </a:lnSpc>
            </a:pPr>
            <a:endParaRPr lang="en-US" sz="1200" b="1">
              <a:solidFill>
                <a:srgbClr val="183650"/>
              </a:solidFill>
              <a:latin typeface="Trebuchet MS Bold"/>
              <a:ea typeface="Trebuchet MS Bold"/>
              <a:cs typeface="Trebuchet MS Bold"/>
              <a:sym typeface="Trebuchet MS Bold"/>
            </a:endParaRPr>
          </a:p>
        </p:txBody>
      </p:sp>
      <p:sp>
        <p:nvSpPr>
          <p:cNvPr id="18" name="TextBox 18"/>
          <p:cNvSpPr txBox="1"/>
          <p:nvPr/>
        </p:nvSpPr>
        <p:spPr>
          <a:xfrm>
            <a:off x="4308598" y="5204213"/>
            <a:ext cx="947982" cy="179601"/>
          </a:xfrm>
          <a:prstGeom prst="rect">
            <a:avLst/>
          </a:prstGeom>
        </p:spPr>
        <p:txBody>
          <a:bodyPr lIns="0" tIns="0" rIns="0" bIns="0" rtlCol="0" anchor="t">
            <a:spAutoFit/>
          </a:bodyPr>
          <a:lstStyle/>
          <a:p>
            <a:pPr>
              <a:lnSpc>
                <a:spcPts val="1488"/>
              </a:lnSpc>
            </a:pPr>
            <a:r>
              <a:rPr lang="en-US" sz="1200" b="1">
                <a:solidFill>
                  <a:srgbClr val="183650"/>
                </a:solidFill>
                <a:latin typeface="Trebuchet MS Bold"/>
                <a:ea typeface="Trebuchet MS Bold"/>
                <a:cs typeface="Trebuchet MS Bold"/>
                <a:sym typeface="Trebuchet MS Bold"/>
              </a:rPr>
              <a:t>ORIGIN</a:t>
            </a:r>
          </a:p>
        </p:txBody>
      </p:sp>
      <p:sp>
        <p:nvSpPr>
          <p:cNvPr id="19" name="TextBox 19"/>
          <p:cNvSpPr txBox="1"/>
          <p:nvPr/>
        </p:nvSpPr>
        <p:spPr>
          <a:xfrm>
            <a:off x="4308598" y="5631302"/>
            <a:ext cx="947982" cy="179601"/>
          </a:xfrm>
          <a:prstGeom prst="rect">
            <a:avLst/>
          </a:prstGeom>
        </p:spPr>
        <p:txBody>
          <a:bodyPr lIns="0" tIns="0" rIns="0" bIns="0" rtlCol="0" anchor="t">
            <a:spAutoFit/>
          </a:bodyPr>
          <a:lstStyle/>
          <a:p>
            <a:pPr>
              <a:lnSpc>
                <a:spcPts val="1488"/>
              </a:lnSpc>
            </a:pPr>
            <a:r>
              <a:rPr lang="en-US" sz="1200" b="1" dirty="0">
                <a:solidFill>
                  <a:srgbClr val="183650"/>
                </a:solidFill>
                <a:latin typeface="Trebuchet MS Bold"/>
                <a:ea typeface="Trebuchet MS Bold"/>
                <a:cs typeface="Trebuchet MS Bold"/>
                <a:sym typeface="Trebuchet MS Bold"/>
              </a:rPr>
              <a:t>DESTINATION</a:t>
            </a:r>
          </a:p>
        </p:txBody>
      </p:sp>
      <p:sp>
        <p:nvSpPr>
          <p:cNvPr id="20" name="TextBox 20"/>
          <p:cNvSpPr txBox="1"/>
          <p:nvPr/>
        </p:nvSpPr>
        <p:spPr>
          <a:xfrm>
            <a:off x="4308597" y="6068901"/>
            <a:ext cx="1554023" cy="179601"/>
          </a:xfrm>
          <a:prstGeom prst="rect">
            <a:avLst/>
          </a:prstGeom>
        </p:spPr>
        <p:txBody>
          <a:bodyPr lIns="0" tIns="0" rIns="0" bIns="0" rtlCol="0" anchor="t">
            <a:spAutoFit/>
          </a:bodyPr>
          <a:lstStyle/>
          <a:p>
            <a:pPr>
              <a:lnSpc>
                <a:spcPts val="1488"/>
              </a:lnSpc>
            </a:pPr>
            <a:r>
              <a:rPr lang="en-US" sz="1200" b="1" dirty="0">
                <a:solidFill>
                  <a:srgbClr val="183650"/>
                </a:solidFill>
                <a:latin typeface="Trebuchet MS Bold"/>
                <a:ea typeface="Trebuchet MS Bold"/>
                <a:cs typeface="Trebuchet MS Bold"/>
                <a:sym typeface="Trebuchet MS Bold"/>
              </a:rPr>
              <a:t>TRANSPORT MODES</a:t>
            </a:r>
          </a:p>
        </p:txBody>
      </p:sp>
      <p:sp>
        <p:nvSpPr>
          <p:cNvPr id="21" name="TextBox 21"/>
          <p:cNvSpPr txBox="1"/>
          <p:nvPr/>
        </p:nvSpPr>
        <p:spPr>
          <a:xfrm>
            <a:off x="5862620" y="4540257"/>
            <a:ext cx="2637883" cy="1724896"/>
          </a:xfrm>
          <a:prstGeom prst="rect">
            <a:avLst/>
          </a:prstGeom>
        </p:spPr>
        <p:txBody>
          <a:bodyPr lIns="0" tIns="0" rIns="0" bIns="0" rtlCol="0" anchor="t">
            <a:spAutoFit/>
          </a:bodyPr>
          <a:lstStyle/>
          <a:p>
            <a:pPr>
              <a:lnSpc>
                <a:spcPts val="1680"/>
              </a:lnSpc>
              <a:spcBef>
                <a:spcPct val="0"/>
              </a:spcBef>
            </a:pPr>
            <a:r>
              <a:rPr lang="en-US" sz="1200">
                <a:solidFill>
                  <a:srgbClr val="183650"/>
                </a:solidFill>
                <a:latin typeface="Trebuchet MS"/>
                <a:ea typeface="Trebuchet MS"/>
                <a:cs typeface="Trebuchet MS"/>
                <a:sym typeface="Trebuchet MS"/>
              </a:rPr>
              <a:t>Different length, </a:t>
            </a:r>
          </a:p>
          <a:p>
            <a:pPr>
              <a:lnSpc>
                <a:spcPts val="1680"/>
              </a:lnSpc>
              <a:spcBef>
                <a:spcPct val="0"/>
              </a:spcBef>
            </a:pPr>
            <a:r>
              <a:rPr lang="en-US" sz="1200">
                <a:solidFill>
                  <a:srgbClr val="183650"/>
                </a:solidFill>
                <a:latin typeface="Trebuchet MS"/>
                <a:ea typeface="Trebuchet MS"/>
                <a:cs typeface="Trebuchet MS"/>
                <a:sym typeface="Trebuchet MS"/>
              </a:rPr>
              <a:t>Diameter max. 260 cm</a:t>
            </a:r>
          </a:p>
          <a:p>
            <a:pPr>
              <a:lnSpc>
                <a:spcPts val="1680"/>
              </a:lnSpc>
              <a:spcBef>
                <a:spcPct val="0"/>
              </a:spcBef>
            </a:pPr>
            <a:endParaRPr lang="en-US" sz="1200">
              <a:solidFill>
                <a:srgbClr val="183650"/>
              </a:solidFill>
              <a:latin typeface="Trebuchet MS"/>
              <a:ea typeface="Trebuchet MS"/>
              <a:cs typeface="Trebuchet MS"/>
              <a:sym typeface="Trebuchet MS"/>
            </a:endParaRPr>
          </a:p>
          <a:p>
            <a:pPr>
              <a:lnSpc>
                <a:spcPts val="1680"/>
              </a:lnSpc>
              <a:spcBef>
                <a:spcPct val="0"/>
              </a:spcBef>
            </a:pPr>
            <a:r>
              <a:rPr lang="en-US" sz="1200">
                <a:solidFill>
                  <a:srgbClr val="183650"/>
                </a:solidFill>
                <a:latin typeface="Trebuchet MS"/>
                <a:ea typeface="Trebuchet MS"/>
                <a:cs typeface="Trebuchet MS"/>
                <a:sym typeface="Trebuchet MS"/>
              </a:rPr>
              <a:t>Mühlheim, DE</a:t>
            </a:r>
          </a:p>
          <a:p>
            <a:pPr>
              <a:lnSpc>
                <a:spcPts val="1680"/>
              </a:lnSpc>
              <a:spcBef>
                <a:spcPct val="0"/>
              </a:spcBef>
            </a:pPr>
            <a:endParaRPr lang="en-US" sz="1200">
              <a:solidFill>
                <a:srgbClr val="183650"/>
              </a:solidFill>
              <a:latin typeface="Trebuchet MS"/>
              <a:ea typeface="Trebuchet MS"/>
              <a:cs typeface="Trebuchet MS"/>
              <a:sym typeface="Trebuchet MS"/>
            </a:endParaRPr>
          </a:p>
          <a:p>
            <a:pPr>
              <a:lnSpc>
                <a:spcPts val="1680"/>
              </a:lnSpc>
              <a:spcBef>
                <a:spcPct val="0"/>
              </a:spcBef>
            </a:pPr>
            <a:r>
              <a:rPr lang="en-US" sz="1200">
                <a:solidFill>
                  <a:srgbClr val="183650"/>
                </a:solidFill>
                <a:latin typeface="Trebuchet MS"/>
                <a:ea typeface="Trebuchet MS"/>
                <a:cs typeface="Trebuchet MS"/>
                <a:sym typeface="Trebuchet MS"/>
              </a:rPr>
              <a:t>Different railway stations, CZ</a:t>
            </a:r>
          </a:p>
          <a:p>
            <a:pPr>
              <a:lnSpc>
                <a:spcPts val="1680"/>
              </a:lnSpc>
              <a:spcBef>
                <a:spcPct val="0"/>
              </a:spcBef>
            </a:pPr>
            <a:endParaRPr lang="en-US" sz="1200">
              <a:solidFill>
                <a:srgbClr val="183650"/>
              </a:solidFill>
              <a:latin typeface="Trebuchet MS"/>
              <a:ea typeface="Trebuchet MS"/>
              <a:cs typeface="Trebuchet MS"/>
              <a:sym typeface="Trebuchet MS"/>
            </a:endParaRPr>
          </a:p>
          <a:p>
            <a:pPr>
              <a:lnSpc>
                <a:spcPts val="1680"/>
              </a:lnSpc>
              <a:spcBef>
                <a:spcPct val="0"/>
              </a:spcBef>
            </a:pPr>
            <a:r>
              <a:rPr lang="en-US" sz="1200">
                <a:solidFill>
                  <a:srgbClr val="183650"/>
                </a:solidFill>
                <a:latin typeface="Trebuchet MS"/>
                <a:ea typeface="Trebuchet MS"/>
                <a:cs typeface="Trebuchet MS"/>
                <a:sym typeface="Trebuchet MS"/>
              </a:rPr>
              <a:t>Rail </a:t>
            </a:r>
          </a:p>
        </p:txBody>
      </p:sp>
      <p:sp>
        <p:nvSpPr>
          <p:cNvPr id="22" name="TextBox 22"/>
          <p:cNvSpPr txBox="1">
            <a:spLocks noGrp="1" noRot="1" noMove="1" noResize="1" noEditPoints="1" noAdjustHandles="1" noChangeArrowheads="1" noChangeShapeType="1"/>
          </p:cNvSpPr>
          <p:nvPr/>
        </p:nvSpPr>
        <p:spPr>
          <a:xfrm>
            <a:off x="685800" y="6146800"/>
            <a:ext cx="2112179"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RAIL FREIGHT</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0" y="-41915"/>
            <a:ext cx="4062593" cy="3538485"/>
          </a:xfrm>
          <a:custGeom>
            <a:avLst/>
            <a:gdLst/>
            <a:ahLst/>
            <a:cxnLst/>
            <a:rect l="l" t="t" r="r" b="b"/>
            <a:pathLst>
              <a:path w="6093890" h="5307728">
                <a:moveTo>
                  <a:pt x="0" y="0"/>
                </a:moveTo>
                <a:lnTo>
                  <a:pt x="6093890" y="0"/>
                </a:lnTo>
                <a:lnTo>
                  <a:pt x="6093890" y="5307728"/>
                </a:lnTo>
                <a:lnTo>
                  <a:pt x="0" y="5307728"/>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a:off x="8153085" y="-41915"/>
            <a:ext cx="4048747" cy="3538486"/>
          </a:xfrm>
          <a:custGeom>
            <a:avLst/>
            <a:gdLst/>
            <a:ahLst/>
            <a:cxnLst/>
            <a:rect l="l" t="t" r="r" b="b"/>
            <a:pathLst>
              <a:path w="6073120" h="6000305">
                <a:moveTo>
                  <a:pt x="0" y="0"/>
                </a:moveTo>
                <a:lnTo>
                  <a:pt x="6073120" y="0"/>
                </a:lnTo>
                <a:lnTo>
                  <a:pt x="6073120" y="6000305"/>
                </a:lnTo>
                <a:lnTo>
                  <a:pt x="0" y="600030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a:spLocks noGrp="1" noRot="1" noMove="1" noResize="1" noEditPoints="1" noAdjustHandles="1" noChangeArrowheads="1" noChangeShapeType="1"/>
          </p:cNvSpPr>
          <p:nvPr/>
        </p:nvSpPr>
        <p:spPr>
          <a:xfrm>
            <a:off x="4061794" y="-38496"/>
            <a:ext cx="4091291" cy="3535065"/>
          </a:xfrm>
          <a:custGeom>
            <a:avLst/>
            <a:gdLst/>
            <a:ahLst/>
            <a:cxnLst/>
            <a:rect l="l" t="t" r="r" b="b"/>
            <a:pathLst>
              <a:path w="6159089" h="5307728">
                <a:moveTo>
                  <a:pt x="0" y="0"/>
                </a:moveTo>
                <a:lnTo>
                  <a:pt x="6159090" y="0"/>
                </a:lnTo>
                <a:lnTo>
                  <a:pt x="6159090" y="5307728"/>
                </a:lnTo>
                <a:lnTo>
                  <a:pt x="0" y="5307728"/>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5" name="Group 5"/>
          <p:cNvGrpSpPr/>
          <p:nvPr/>
        </p:nvGrpSpPr>
        <p:grpSpPr>
          <a:xfrm>
            <a:off x="0" y="255639"/>
            <a:ext cx="12192000" cy="3254217"/>
            <a:chOff x="0" y="0"/>
            <a:chExt cx="4816593" cy="470622"/>
          </a:xfrm>
        </p:grpSpPr>
        <p:sp>
          <p:nvSpPr>
            <p:cNvPr id="6" name="Freeform 6"/>
            <p:cNvSpPr/>
            <p:nvPr/>
          </p:nvSpPr>
          <p:spPr>
            <a:xfrm>
              <a:off x="0" y="0"/>
              <a:ext cx="4816592" cy="470622"/>
            </a:xfrm>
            <a:custGeom>
              <a:avLst/>
              <a:gdLst/>
              <a:ahLst/>
              <a:cxnLst/>
              <a:rect l="l" t="t" r="r" b="b"/>
              <a:pathLst>
                <a:path w="4816592" h="470622">
                  <a:moveTo>
                    <a:pt x="0" y="0"/>
                  </a:moveTo>
                  <a:lnTo>
                    <a:pt x="4816592" y="0"/>
                  </a:lnTo>
                  <a:lnTo>
                    <a:pt x="4816592" y="470622"/>
                  </a:lnTo>
                  <a:lnTo>
                    <a:pt x="0" y="470622"/>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7" name="TextBox 7"/>
            <p:cNvSpPr txBox="1"/>
            <p:nvPr/>
          </p:nvSpPr>
          <p:spPr>
            <a:xfrm>
              <a:off x="0" y="-38100"/>
              <a:ext cx="4816593" cy="508722"/>
            </a:xfrm>
            <a:prstGeom prst="rect">
              <a:avLst/>
            </a:prstGeom>
          </p:spPr>
          <p:txBody>
            <a:bodyPr lIns="33867" tIns="33867" rIns="33867" bIns="33867" rtlCol="0" anchor="ctr"/>
            <a:lstStyle/>
            <a:p>
              <a:pPr algn="ctr">
                <a:lnSpc>
                  <a:spcPts val="1400"/>
                </a:lnSpc>
              </a:pPr>
              <a:endParaRPr sz="1200"/>
            </a:p>
          </p:txBody>
        </p:sp>
      </p:grpSp>
      <p:sp>
        <p:nvSpPr>
          <p:cNvPr id="8" name="Freeform 8"/>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9" name="Freeform 9"/>
          <p:cNvSpPr>
            <a:spLocks noGrp="1" noRot="1" noMove="1" noResize="1" noEditPoints="1" noAdjustHandles="1" noChangeArrowheads="1" noChangeShapeType="1"/>
          </p:cNvSpPr>
          <p:nvPr/>
        </p:nvSpPr>
        <p:spPr>
          <a:xfrm>
            <a:off x="9681217" y="374535"/>
            <a:ext cx="1824983" cy="310247"/>
          </a:xfrm>
          <a:custGeom>
            <a:avLst/>
            <a:gdLst/>
            <a:ahLst/>
            <a:cxnLst/>
            <a:rect l="l" t="t" r="r" b="b"/>
            <a:pathLst>
              <a:path w="2737475" h="465371">
                <a:moveTo>
                  <a:pt x="0" y="0"/>
                </a:moveTo>
                <a:lnTo>
                  <a:pt x="2737475" y="0"/>
                </a:lnTo>
                <a:lnTo>
                  <a:pt x="2737475" y="465370"/>
                </a:lnTo>
                <a:lnTo>
                  <a:pt x="0" y="465370"/>
                </a:lnTo>
                <a:lnTo>
                  <a:pt x="0" y="0"/>
                </a:lnTo>
                <a:close/>
              </a:path>
            </a:pathLst>
          </a:custGeom>
          <a:blipFill>
            <a:blip r:embed="rId6"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0" name="TextBox 10"/>
          <p:cNvSpPr txBox="1"/>
          <p:nvPr/>
        </p:nvSpPr>
        <p:spPr>
          <a:xfrm>
            <a:off x="10970870" y="5933633"/>
            <a:ext cx="17633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113</a:t>
            </a:r>
          </a:p>
        </p:txBody>
      </p:sp>
      <p:grpSp>
        <p:nvGrpSpPr>
          <p:cNvPr id="11" name="Group 11"/>
          <p:cNvGrpSpPr/>
          <p:nvPr/>
        </p:nvGrpSpPr>
        <p:grpSpPr>
          <a:xfrm>
            <a:off x="678758" y="3990793"/>
            <a:ext cx="4111991" cy="608551"/>
            <a:chOff x="0" y="0"/>
            <a:chExt cx="8223981" cy="1217103"/>
          </a:xfrm>
        </p:grpSpPr>
        <p:sp>
          <p:nvSpPr>
            <p:cNvPr id="12" name="TextBox 12"/>
            <p:cNvSpPr txBox="1"/>
            <p:nvPr/>
          </p:nvSpPr>
          <p:spPr>
            <a:xfrm>
              <a:off x="0" y="790575"/>
              <a:ext cx="8223981" cy="426528"/>
            </a:xfrm>
            <a:prstGeom prst="rect">
              <a:avLst/>
            </a:prstGeom>
          </p:spPr>
          <p:txBody>
            <a:bodyPr lIns="0" tIns="0" rIns="0" bIns="0" rtlCol="0" anchor="t">
              <a:spAutoFit/>
            </a:bodyPr>
            <a:lstStyle/>
            <a:p>
              <a:pPr>
                <a:lnSpc>
                  <a:spcPts val="1773"/>
                </a:lnSpc>
              </a:pPr>
              <a:r>
                <a:rPr lang="en-US" sz="1266" b="1" spc="7" dirty="0">
                  <a:solidFill>
                    <a:srgbClr val="5BC2E7"/>
                  </a:solidFill>
                  <a:latin typeface="Montserrat 1 Bold" panose="020B0604020202020204" charset="0"/>
                  <a:ea typeface="Trebuchet MS Bold"/>
                  <a:cs typeface="Trebuchet MS Bold"/>
                  <a:sym typeface="Trebuchet MS Bold"/>
                </a:rPr>
                <a:t>Palletized goods &amp; Big Bags</a:t>
              </a:r>
            </a:p>
          </p:txBody>
        </p:sp>
        <p:sp>
          <p:nvSpPr>
            <p:cNvPr id="13" name="TextBox 13"/>
            <p:cNvSpPr txBox="1"/>
            <p:nvPr/>
          </p:nvSpPr>
          <p:spPr>
            <a:xfrm>
              <a:off x="0" y="0"/>
              <a:ext cx="6039877" cy="709939"/>
            </a:xfrm>
            <a:prstGeom prst="rect">
              <a:avLst/>
            </a:prstGeom>
          </p:spPr>
          <p:txBody>
            <a:bodyPr lIns="0" tIns="0" rIns="0" bIns="0" rtlCol="0" anchor="t">
              <a:spAutoFit/>
            </a:bodyPr>
            <a:lstStyle/>
            <a:p>
              <a:pPr>
                <a:lnSpc>
                  <a:spcPts val="2880"/>
                </a:lnSpc>
              </a:pPr>
              <a:r>
                <a:rPr lang="en-US" sz="2400" b="1">
                  <a:solidFill>
                    <a:srgbClr val="183650"/>
                  </a:solidFill>
                  <a:latin typeface="Montserrat 1 Bold"/>
                  <a:ea typeface="Montserrat 1 Bold"/>
                  <a:cs typeface="Montserrat 1 Bold"/>
                  <a:sym typeface="Montserrat 1 Bold"/>
                </a:rPr>
                <a:t>OUR REFERENCE</a:t>
              </a:r>
            </a:p>
          </p:txBody>
        </p:sp>
      </p:grpSp>
      <p:sp>
        <p:nvSpPr>
          <p:cNvPr id="14" name="TextBox 14"/>
          <p:cNvSpPr txBox="1">
            <a:spLocks noGrp="1" noRot="1" noMove="1" noResize="1" noEditPoints="1" noAdjustHandles="1" noChangeArrowheads="1" noChangeShapeType="1"/>
          </p:cNvSpPr>
          <p:nvPr/>
        </p:nvSpPr>
        <p:spPr>
          <a:xfrm>
            <a:off x="685800" y="5962650"/>
            <a:ext cx="2112179"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RAIL FREIGHT</a:t>
            </a:r>
          </a:p>
        </p:txBody>
      </p:sp>
      <p:grpSp>
        <p:nvGrpSpPr>
          <p:cNvPr id="15" name="Group 15"/>
          <p:cNvGrpSpPr>
            <a:grpSpLocks noGrp="1" noUngrp="1" noRot="1" noMove="1" noResize="1"/>
          </p:cNvGrpSpPr>
          <p:nvPr/>
        </p:nvGrpSpPr>
        <p:grpSpPr>
          <a:xfrm>
            <a:off x="3847664" y="3915671"/>
            <a:ext cx="3864861" cy="2473715"/>
            <a:chOff x="0" y="0"/>
            <a:chExt cx="1526858" cy="977270"/>
          </a:xfrm>
        </p:grpSpPr>
        <p:sp>
          <p:nvSpPr>
            <p:cNvPr id="16" name="Freeform 16"/>
            <p:cNvSpPr>
              <a:spLocks noGrp="1" noRot="1" noMove="1" noResize="1" noEditPoints="1" noAdjustHandles="1" noChangeArrowheads="1" noChangeShapeType="1"/>
            </p:cNvSpPr>
            <p:nvPr/>
          </p:nvSpPr>
          <p:spPr>
            <a:xfrm>
              <a:off x="0" y="0"/>
              <a:ext cx="1526858" cy="977270"/>
            </a:xfrm>
            <a:custGeom>
              <a:avLst/>
              <a:gdLst/>
              <a:ahLst/>
              <a:cxnLst/>
              <a:rect l="l" t="t" r="r" b="b"/>
              <a:pathLst>
                <a:path w="1526858" h="977270">
                  <a:moveTo>
                    <a:pt x="0" y="0"/>
                  </a:moveTo>
                  <a:lnTo>
                    <a:pt x="1526858" y="0"/>
                  </a:lnTo>
                  <a:lnTo>
                    <a:pt x="1526858" y="977270"/>
                  </a:lnTo>
                  <a:lnTo>
                    <a:pt x="0" y="977270"/>
                  </a:lnTo>
                  <a:close/>
                </a:path>
              </a:pathLst>
            </a:custGeom>
            <a:solidFill>
              <a:srgbClr val="FFFFFF"/>
            </a:solidFill>
          </p:spPr>
          <p:txBody>
            <a:bodyPr/>
            <a:lstStyle/>
            <a:p>
              <a:endParaRPr lang="en-US" sz="1200"/>
            </a:p>
          </p:txBody>
        </p:sp>
        <p:sp>
          <p:nvSpPr>
            <p:cNvPr id="17" name="TextBox 17"/>
            <p:cNvSpPr txBox="1">
              <a:spLocks noGrp="1" noRot="1" noMove="1" noResize="1" noEditPoints="1" noAdjustHandles="1" noChangeArrowheads="1" noChangeShapeType="1"/>
            </p:cNvSpPr>
            <p:nvPr/>
          </p:nvSpPr>
          <p:spPr>
            <a:xfrm>
              <a:off x="0" y="-38100"/>
              <a:ext cx="1526858" cy="1015370"/>
            </a:xfrm>
            <a:prstGeom prst="rect">
              <a:avLst/>
            </a:prstGeom>
          </p:spPr>
          <p:txBody>
            <a:bodyPr lIns="33867" tIns="33867" rIns="33867" bIns="33867" rtlCol="0" anchor="ctr"/>
            <a:lstStyle/>
            <a:p>
              <a:pPr algn="ctr">
                <a:lnSpc>
                  <a:spcPts val="1400"/>
                </a:lnSpc>
              </a:pPr>
              <a:endParaRPr sz="1200"/>
            </a:p>
          </p:txBody>
        </p:sp>
      </p:grpSp>
      <p:sp>
        <p:nvSpPr>
          <p:cNvPr id="18" name="TextBox 18"/>
          <p:cNvSpPr txBox="1"/>
          <p:nvPr/>
        </p:nvSpPr>
        <p:spPr>
          <a:xfrm>
            <a:off x="4013738" y="4531664"/>
            <a:ext cx="1352077" cy="371961"/>
          </a:xfrm>
          <a:prstGeom prst="rect">
            <a:avLst/>
          </a:prstGeom>
        </p:spPr>
        <p:txBody>
          <a:bodyPr lIns="0" tIns="0" rIns="0" bIns="0" rtlCol="0" anchor="t">
            <a:spAutoFit/>
          </a:bodyPr>
          <a:lstStyle/>
          <a:p>
            <a:pPr>
              <a:lnSpc>
                <a:spcPts val="1488"/>
              </a:lnSpc>
            </a:pPr>
            <a:r>
              <a:rPr lang="en-US" sz="1200" b="1">
                <a:solidFill>
                  <a:srgbClr val="183650"/>
                </a:solidFill>
                <a:latin typeface="Trebuchet MS Bold"/>
                <a:ea typeface="Trebuchet MS Bold"/>
                <a:cs typeface="Trebuchet MS Bold"/>
                <a:sym typeface="Trebuchet MS Bold"/>
              </a:rPr>
              <a:t>MAX. DIMENSIONS</a:t>
            </a:r>
          </a:p>
          <a:p>
            <a:pPr>
              <a:lnSpc>
                <a:spcPts val="1488"/>
              </a:lnSpc>
            </a:pPr>
            <a:endParaRPr lang="en-US" sz="1200" b="1">
              <a:solidFill>
                <a:srgbClr val="183650"/>
              </a:solidFill>
              <a:latin typeface="Trebuchet MS Bold"/>
              <a:ea typeface="Trebuchet MS Bold"/>
              <a:cs typeface="Trebuchet MS Bold"/>
              <a:sym typeface="Trebuchet MS Bold"/>
            </a:endParaRPr>
          </a:p>
        </p:txBody>
      </p:sp>
      <p:sp>
        <p:nvSpPr>
          <p:cNvPr id="19" name="TextBox 19"/>
          <p:cNvSpPr txBox="1"/>
          <p:nvPr/>
        </p:nvSpPr>
        <p:spPr>
          <a:xfrm>
            <a:off x="4013738" y="5189524"/>
            <a:ext cx="947982" cy="179601"/>
          </a:xfrm>
          <a:prstGeom prst="rect">
            <a:avLst/>
          </a:prstGeom>
        </p:spPr>
        <p:txBody>
          <a:bodyPr lIns="0" tIns="0" rIns="0" bIns="0" rtlCol="0" anchor="t">
            <a:spAutoFit/>
          </a:bodyPr>
          <a:lstStyle/>
          <a:p>
            <a:pPr>
              <a:lnSpc>
                <a:spcPts val="1488"/>
              </a:lnSpc>
            </a:pPr>
            <a:r>
              <a:rPr lang="en-US" sz="1200" b="1">
                <a:solidFill>
                  <a:srgbClr val="183650"/>
                </a:solidFill>
                <a:latin typeface="Trebuchet MS Bold"/>
                <a:ea typeface="Trebuchet MS Bold"/>
                <a:cs typeface="Trebuchet MS Bold"/>
                <a:sym typeface="Trebuchet MS Bold"/>
              </a:rPr>
              <a:t>ORIGIN</a:t>
            </a:r>
          </a:p>
        </p:txBody>
      </p:sp>
      <p:sp>
        <p:nvSpPr>
          <p:cNvPr id="20" name="TextBox 20"/>
          <p:cNvSpPr txBox="1"/>
          <p:nvPr/>
        </p:nvSpPr>
        <p:spPr>
          <a:xfrm>
            <a:off x="4013738" y="5606104"/>
            <a:ext cx="947982" cy="179601"/>
          </a:xfrm>
          <a:prstGeom prst="rect">
            <a:avLst/>
          </a:prstGeom>
        </p:spPr>
        <p:txBody>
          <a:bodyPr lIns="0" tIns="0" rIns="0" bIns="0" rtlCol="0" anchor="t">
            <a:spAutoFit/>
          </a:bodyPr>
          <a:lstStyle/>
          <a:p>
            <a:pPr>
              <a:lnSpc>
                <a:spcPts val="1488"/>
              </a:lnSpc>
            </a:pPr>
            <a:r>
              <a:rPr lang="en-US" sz="1200" b="1" dirty="0">
                <a:solidFill>
                  <a:srgbClr val="183650"/>
                </a:solidFill>
                <a:latin typeface="Trebuchet MS Bold"/>
                <a:ea typeface="Trebuchet MS Bold"/>
                <a:cs typeface="Trebuchet MS Bold"/>
                <a:sym typeface="Trebuchet MS Bold"/>
              </a:rPr>
              <a:t>DESTINATION</a:t>
            </a:r>
          </a:p>
        </p:txBody>
      </p:sp>
      <p:sp>
        <p:nvSpPr>
          <p:cNvPr id="21" name="TextBox 21"/>
          <p:cNvSpPr txBox="1"/>
          <p:nvPr/>
        </p:nvSpPr>
        <p:spPr>
          <a:xfrm>
            <a:off x="4013737" y="6033192"/>
            <a:ext cx="1554023" cy="179601"/>
          </a:xfrm>
          <a:prstGeom prst="rect">
            <a:avLst/>
          </a:prstGeom>
        </p:spPr>
        <p:txBody>
          <a:bodyPr lIns="0" tIns="0" rIns="0" bIns="0" rtlCol="0" anchor="t">
            <a:spAutoFit/>
          </a:bodyPr>
          <a:lstStyle/>
          <a:p>
            <a:pPr>
              <a:lnSpc>
                <a:spcPts val="1488"/>
              </a:lnSpc>
            </a:pPr>
            <a:r>
              <a:rPr lang="en-US" sz="1200" b="1" dirty="0">
                <a:solidFill>
                  <a:srgbClr val="183650"/>
                </a:solidFill>
                <a:latin typeface="Trebuchet MS Bold"/>
                <a:ea typeface="Trebuchet MS Bold"/>
                <a:cs typeface="Trebuchet MS Bold"/>
                <a:sym typeface="Trebuchet MS Bold"/>
              </a:rPr>
              <a:t>TRANSPORT MODES</a:t>
            </a:r>
          </a:p>
        </p:txBody>
      </p:sp>
      <p:sp>
        <p:nvSpPr>
          <p:cNvPr id="22" name="TextBox 22"/>
          <p:cNvSpPr txBox="1"/>
          <p:nvPr/>
        </p:nvSpPr>
        <p:spPr>
          <a:xfrm>
            <a:off x="5567761" y="4512614"/>
            <a:ext cx="1572419" cy="1724896"/>
          </a:xfrm>
          <a:prstGeom prst="rect">
            <a:avLst/>
          </a:prstGeom>
        </p:spPr>
        <p:txBody>
          <a:bodyPr lIns="0" tIns="0" rIns="0" bIns="0" rtlCol="0" anchor="t">
            <a:spAutoFit/>
          </a:bodyPr>
          <a:lstStyle/>
          <a:p>
            <a:pPr>
              <a:lnSpc>
                <a:spcPts val="1680"/>
              </a:lnSpc>
              <a:spcBef>
                <a:spcPct val="0"/>
              </a:spcBef>
            </a:pPr>
            <a:r>
              <a:rPr lang="en-US" sz="1200">
                <a:solidFill>
                  <a:srgbClr val="183650"/>
                </a:solidFill>
                <a:latin typeface="Trebuchet MS"/>
                <a:ea typeface="Trebuchet MS"/>
                <a:cs typeface="Trebuchet MS"/>
                <a:sym typeface="Trebuchet MS"/>
              </a:rPr>
              <a:t>Loading width 2.84 m</a:t>
            </a:r>
          </a:p>
          <a:p>
            <a:pPr>
              <a:lnSpc>
                <a:spcPts val="1680"/>
              </a:lnSpc>
              <a:spcBef>
                <a:spcPct val="0"/>
              </a:spcBef>
            </a:pPr>
            <a:r>
              <a:rPr lang="en-US" sz="1200">
                <a:solidFill>
                  <a:srgbClr val="183650"/>
                </a:solidFill>
                <a:latin typeface="Trebuchet MS"/>
                <a:ea typeface="Trebuchet MS"/>
                <a:cs typeface="Trebuchet MS"/>
                <a:sym typeface="Trebuchet MS"/>
              </a:rPr>
              <a:t>Loading length 22 m</a:t>
            </a:r>
          </a:p>
          <a:p>
            <a:pPr>
              <a:lnSpc>
                <a:spcPts val="1680"/>
              </a:lnSpc>
              <a:spcBef>
                <a:spcPct val="0"/>
              </a:spcBef>
            </a:pPr>
            <a:endParaRPr lang="en-US" sz="1200">
              <a:solidFill>
                <a:srgbClr val="183650"/>
              </a:solidFill>
              <a:latin typeface="Trebuchet MS"/>
              <a:ea typeface="Trebuchet MS"/>
              <a:cs typeface="Trebuchet MS"/>
              <a:sym typeface="Trebuchet MS"/>
            </a:endParaRPr>
          </a:p>
          <a:p>
            <a:pPr>
              <a:lnSpc>
                <a:spcPts val="1680"/>
              </a:lnSpc>
              <a:spcBef>
                <a:spcPct val="0"/>
              </a:spcBef>
            </a:pPr>
            <a:r>
              <a:rPr lang="en-US" sz="1200">
                <a:solidFill>
                  <a:srgbClr val="183650"/>
                </a:solidFill>
                <a:latin typeface="Trebuchet MS"/>
                <a:ea typeface="Trebuchet MS"/>
                <a:cs typeface="Trebuchet MS"/>
                <a:sym typeface="Trebuchet MS"/>
              </a:rPr>
              <a:t>Several destinations</a:t>
            </a:r>
          </a:p>
          <a:p>
            <a:pPr>
              <a:lnSpc>
                <a:spcPts val="1680"/>
              </a:lnSpc>
              <a:spcBef>
                <a:spcPct val="0"/>
              </a:spcBef>
            </a:pPr>
            <a:endParaRPr lang="en-US" sz="1200">
              <a:solidFill>
                <a:srgbClr val="183650"/>
              </a:solidFill>
              <a:latin typeface="Trebuchet MS"/>
              <a:ea typeface="Trebuchet MS"/>
              <a:cs typeface="Trebuchet MS"/>
              <a:sym typeface="Trebuchet MS"/>
            </a:endParaRPr>
          </a:p>
          <a:p>
            <a:pPr>
              <a:lnSpc>
                <a:spcPts val="1680"/>
              </a:lnSpc>
              <a:spcBef>
                <a:spcPct val="0"/>
              </a:spcBef>
            </a:pPr>
            <a:r>
              <a:rPr lang="en-US" sz="1200">
                <a:solidFill>
                  <a:srgbClr val="183650"/>
                </a:solidFill>
                <a:latin typeface="Trebuchet MS"/>
                <a:ea typeface="Trebuchet MS"/>
                <a:cs typeface="Trebuchet MS"/>
                <a:sym typeface="Trebuchet MS"/>
              </a:rPr>
              <a:t>Several destinations</a:t>
            </a:r>
          </a:p>
          <a:p>
            <a:pPr>
              <a:lnSpc>
                <a:spcPts val="1680"/>
              </a:lnSpc>
              <a:spcBef>
                <a:spcPct val="0"/>
              </a:spcBef>
            </a:pPr>
            <a:endParaRPr lang="en-US" sz="1200">
              <a:solidFill>
                <a:srgbClr val="183650"/>
              </a:solidFill>
              <a:latin typeface="Trebuchet MS"/>
              <a:ea typeface="Trebuchet MS"/>
              <a:cs typeface="Trebuchet MS"/>
              <a:sym typeface="Trebuchet MS"/>
            </a:endParaRPr>
          </a:p>
          <a:p>
            <a:pPr>
              <a:lnSpc>
                <a:spcPts val="1680"/>
              </a:lnSpc>
              <a:spcBef>
                <a:spcPct val="0"/>
              </a:spcBef>
            </a:pPr>
            <a:r>
              <a:rPr lang="en-US" sz="1200">
                <a:solidFill>
                  <a:srgbClr val="183650"/>
                </a:solidFill>
                <a:latin typeface="Trebuchet MS"/>
                <a:ea typeface="Trebuchet MS"/>
                <a:cs typeface="Trebuchet MS"/>
                <a:sym typeface="Trebuchet MS"/>
              </a:rPr>
              <a:t>Rail / road</a:t>
            </a:r>
          </a:p>
        </p:txBody>
      </p:sp>
      <p:sp>
        <p:nvSpPr>
          <p:cNvPr id="23" name="TextBox 23"/>
          <p:cNvSpPr txBox="1"/>
          <p:nvPr/>
        </p:nvSpPr>
        <p:spPr>
          <a:xfrm>
            <a:off x="4013738" y="4111294"/>
            <a:ext cx="3563739" cy="221984"/>
          </a:xfrm>
          <a:prstGeom prst="rect">
            <a:avLst/>
          </a:prstGeom>
        </p:spPr>
        <p:txBody>
          <a:bodyPr lIns="0" tIns="0" rIns="0" bIns="0" rtlCol="0" anchor="t">
            <a:spAutoFit/>
          </a:bodyPr>
          <a:lstStyle/>
          <a:p>
            <a:pPr>
              <a:lnSpc>
                <a:spcPts val="1866"/>
              </a:lnSpc>
              <a:spcBef>
                <a:spcPct val="0"/>
              </a:spcBef>
            </a:pPr>
            <a:r>
              <a:rPr lang="en-US" sz="1333" b="1">
                <a:solidFill>
                  <a:srgbClr val="183650"/>
                </a:solidFill>
                <a:latin typeface="Trebuchet MS Bold"/>
                <a:ea typeface="Trebuchet MS Bold"/>
                <a:cs typeface="Trebuchet MS Bold"/>
                <a:sym typeface="Trebuchet MS Bold"/>
              </a:rPr>
              <a:t>Use of covered H wagons for cargo on pallets</a:t>
            </a:r>
          </a:p>
        </p:txBody>
      </p:sp>
      <p:sp>
        <p:nvSpPr>
          <p:cNvPr id="24" name="TextBox 24"/>
          <p:cNvSpPr txBox="1"/>
          <p:nvPr/>
        </p:nvSpPr>
        <p:spPr>
          <a:xfrm>
            <a:off x="685802" y="4747779"/>
            <a:ext cx="2704490" cy="1007968"/>
          </a:xfrm>
          <a:prstGeom prst="rect">
            <a:avLst/>
          </a:prstGeom>
        </p:spPr>
        <p:txBody>
          <a:bodyPr wrap="square" lIns="0" tIns="0" rIns="0" bIns="0" rtlCol="0" anchor="t">
            <a:spAutoFit/>
          </a:bodyPr>
          <a:lstStyle/>
          <a:p>
            <a:pPr>
              <a:lnSpc>
                <a:spcPts val="1586"/>
              </a:lnSpc>
              <a:spcBef>
                <a:spcPct val="0"/>
              </a:spcBef>
            </a:pPr>
            <a:r>
              <a:rPr lang="en-US" sz="1133" dirty="0">
                <a:solidFill>
                  <a:srgbClr val="183650"/>
                </a:solidFill>
                <a:latin typeface="Trebuchet MS"/>
                <a:ea typeface="Trebuchet MS"/>
                <a:cs typeface="Trebuchet MS"/>
                <a:sym typeface="Trebuchet MS"/>
              </a:rPr>
              <a:t>Krono flooring floor laminates to the Baltic states:</a:t>
            </a:r>
          </a:p>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Partition walls for load securing.</a:t>
            </a:r>
          </a:p>
          <a:p>
            <a:pPr marL="244698" lvl="1" indent="-122349">
              <a:lnSpc>
                <a:spcPts val="1586"/>
              </a:lnSpc>
              <a:buFont typeface="Arial"/>
              <a:buChar char="•"/>
            </a:pPr>
            <a:r>
              <a:rPr lang="en-US" sz="1133" dirty="0">
                <a:solidFill>
                  <a:srgbClr val="183650"/>
                </a:solidFill>
                <a:latin typeface="Trebuchet MS"/>
                <a:ea typeface="Trebuchet MS"/>
                <a:cs typeface="Trebuchet MS"/>
                <a:sym typeface="Trebuchet MS"/>
              </a:rPr>
              <a:t>Currently bird seed from </a:t>
            </a:r>
            <a:r>
              <a:rPr lang="en-US" sz="1133" dirty="0" err="1">
                <a:solidFill>
                  <a:srgbClr val="183650"/>
                </a:solidFill>
                <a:latin typeface="Trebuchet MS"/>
                <a:ea typeface="Trebuchet MS"/>
                <a:cs typeface="Trebuchet MS"/>
                <a:sym typeface="Trebuchet MS"/>
              </a:rPr>
              <a:t>Marchtrenk</a:t>
            </a:r>
            <a:r>
              <a:rPr lang="en-US" sz="1133" dirty="0">
                <a:solidFill>
                  <a:srgbClr val="183650"/>
                </a:solidFill>
                <a:latin typeface="Trebuchet MS"/>
                <a:ea typeface="Trebuchet MS"/>
                <a:cs typeface="Trebuchet MS"/>
                <a:sym typeface="Trebuchet MS"/>
              </a:rPr>
              <a:t> AT to </a:t>
            </a:r>
            <a:r>
              <a:rPr lang="en-US" sz="1133" dirty="0" err="1">
                <a:solidFill>
                  <a:srgbClr val="183650"/>
                </a:solidFill>
                <a:latin typeface="Trebuchet MS"/>
                <a:ea typeface="Trebuchet MS"/>
                <a:cs typeface="Trebuchet MS"/>
                <a:sym typeface="Trebuchet MS"/>
              </a:rPr>
              <a:t>Hammenhög</a:t>
            </a:r>
            <a:r>
              <a:rPr lang="en-US" sz="1133" dirty="0">
                <a:solidFill>
                  <a:srgbClr val="183650"/>
                </a:solidFill>
                <a:latin typeface="Trebuchet MS"/>
                <a:ea typeface="Trebuchet MS"/>
                <a:cs typeface="Trebuchet MS"/>
                <a:sym typeface="Trebuchet MS"/>
              </a:rPr>
              <a:t> SE.</a:t>
            </a:r>
          </a:p>
        </p:txBody>
      </p:sp>
      <p:grpSp>
        <p:nvGrpSpPr>
          <p:cNvPr id="25" name="Group 25"/>
          <p:cNvGrpSpPr>
            <a:grpSpLocks noGrp="1" noUngrp="1" noRot="1" noMove="1" noResize="1"/>
          </p:cNvGrpSpPr>
          <p:nvPr/>
        </p:nvGrpSpPr>
        <p:grpSpPr>
          <a:xfrm>
            <a:off x="7915724" y="3915671"/>
            <a:ext cx="3864861" cy="2473715"/>
            <a:chOff x="0" y="0"/>
            <a:chExt cx="1526858" cy="977270"/>
          </a:xfrm>
        </p:grpSpPr>
        <p:sp>
          <p:nvSpPr>
            <p:cNvPr id="26" name="Freeform 26"/>
            <p:cNvSpPr>
              <a:spLocks noGrp="1" noRot="1" noMove="1" noResize="1" noEditPoints="1" noAdjustHandles="1" noChangeArrowheads="1" noChangeShapeType="1"/>
            </p:cNvSpPr>
            <p:nvPr/>
          </p:nvSpPr>
          <p:spPr>
            <a:xfrm>
              <a:off x="0" y="0"/>
              <a:ext cx="1526858" cy="977270"/>
            </a:xfrm>
            <a:custGeom>
              <a:avLst/>
              <a:gdLst/>
              <a:ahLst/>
              <a:cxnLst/>
              <a:rect l="l" t="t" r="r" b="b"/>
              <a:pathLst>
                <a:path w="1526858" h="977270">
                  <a:moveTo>
                    <a:pt x="0" y="0"/>
                  </a:moveTo>
                  <a:lnTo>
                    <a:pt x="1526858" y="0"/>
                  </a:lnTo>
                  <a:lnTo>
                    <a:pt x="1526858" y="977270"/>
                  </a:lnTo>
                  <a:lnTo>
                    <a:pt x="0" y="977270"/>
                  </a:lnTo>
                  <a:close/>
                </a:path>
              </a:pathLst>
            </a:custGeom>
            <a:solidFill>
              <a:srgbClr val="FFFFFF"/>
            </a:solidFill>
          </p:spPr>
          <p:txBody>
            <a:bodyPr/>
            <a:lstStyle/>
            <a:p>
              <a:endParaRPr lang="en-US" sz="1200"/>
            </a:p>
          </p:txBody>
        </p:sp>
        <p:sp>
          <p:nvSpPr>
            <p:cNvPr id="27" name="TextBox 27"/>
            <p:cNvSpPr txBox="1">
              <a:spLocks noGrp="1" noRot="1" noMove="1" noResize="1" noEditPoints="1" noAdjustHandles="1" noChangeArrowheads="1" noChangeShapeType="1"/>
            </p:cNvSpPr>
            <p:nvPr/>
          </p:nvSpPr>
          <p:spPr>
            <a:xfrm>
              <a:off x="0" y="-38100"/>
              <a:ext cx="1526858" cy="1015370"/>
            </a:xfrm>
            <a:prstGeom prst="rect">
              <a:avLst/>
            </a:prstGeom>
          </p:spPr>
          <p:txBody>
            <a:bodyPr lIns="33867" tIns="33867" rIns="33867" bIns="33867" rtlCol="0" anchor="ctr"/>
            <a:lstStyle/>
            <a:p>
              <a:pPr algn="ctr">
                <a:lnSpc>
                  <a:spcPts val="1400"/>
                </a:lnSpc>
              </a:pPr>
              <a:endParaRPr sz="1200"/>
            </a:p>
          </p:txBody>
        </p:sp>
      </p:grpSp>
      <p:sp>
        <p:nvSpPr>
          <p:cNvPr id="28" name="TextBox 28"/>
          <p:cNvSpPr txBox="1"/>
          <p:nvPr/>
        </p:nvSpPr>
        <p:spPr>
          <a:xfrm>
            <a:off x="8062446" y="4540811"/>
            <a:ext cx="947982" cy="179601"/>
          </a:xfrm>
          <a:prstGeom prst="rect">
            <a:avLst/>
          </a:prstGeom>
        </p:spPr>
        <p:txBody>
          <a:bodyPr lIns="0" tIns="0" rIns="0" bIns="0" rtlCol="0" anchor="t">
            <a:spAutoFit/>
          </a:bodyPr>
          <a:lstStyle/>
          <a:p>
            <a:pPr>
              <a:lnSpc>
                <a:spcPts val="1488"/>
              </a:lnSpc>
            </a:pPr>
            <a:r>
              <a:rPr lang="en-US" sz="1200" b="1">
                <a:solidFill>
                  <a:srgbClr val="183650"/>
                </a:solidFill>
                <a:latin typeface="Trebuchet MS Bold"/>
                <a:ea typeface="Trebuchet MS Bold"/>
                <a:cs typeface="Trebuchet MS Bold"/>
                <a:sym typeface="Trebuchet MS Bold"/>
              </a:rPr>
              <a:t>ORIGIN</a:t>
            </a:r>
          </a:p>
        </p:txBody>
      </p:sp>
      <p:sp>
        <p:nvSpPr>
          <p:cNvPr id="29" name="TextBox 29"/>
          <p:cNvSpPr txBox="1"/>
          <p:nvPr/>
        </p:nvSpPr>
        <p:spPr>
          <a:xfrm>
            <a:off x="8062446" y="4903015"/>
            <a:ext cx="947982" cy="179601"/>
          </a:xfrm>
          <a:prstGeom prst="rect">
            <a:avLst/>
          </a:prstGeom>
        </p:spPr>
        <p:txBody>
          <a:bodyPr lIns="0" tIns="0" rIns="0" bIns="0" rtlCol="0" anchor="t">
            <a:spAutoFit/>
          </a:bodyPr>
          <a:lstStyle/>
          <a:p>
            <a:pPr>
              <a:lnSpc>
                <a:spcPts val="1488"/>
              </a:lnSpc>
            </a:pPr>
            <a:r>
              <a:rPr lang="en-US" sz="1200" b="1">
                <a:solidFill>
                  <a:srgbClr val="183650"/>
                </a:solidFill>
                <a:latin typeface="Trebuchet MS Bold"/>
                <a:ea typeface="Trebuchet MS Bold"/>
                <a:cs typeface="Trebuchet MS Bold"/>
                <a:sym typeface="Trebuchet MS Bold"/>
              </a:rPr>
              <a:t>DESTINATION</a:t>
            </a:r>
          </a:p>
        </p:txBody>
      </p:sp>
      <p:sp>
        <p:nvSpPr>
          <p:cNvPr id="30" name="TextBox 30"/>
          <p:cNvSpPr txBox="1"/>
          <p:nvPr/>
        </p:nvSpPr>
        <p:spPr>
          <a:xfrm>
            <a:off x="8062446" y="5265219"/>
            <a:ext cx="1554023" cy="179601"/>
          </a:xfrm>
          <a:prstGeom prst="rect">
            <a:avLst/>
          </a:prstGeom>
        </p:spPr>
        <p:txBody>
          <a:bodyPr lIns="0" tIns="0" rIns="0" bIns="0" rtlCol="0" anchor="t">
            <a:spAutoFit/>
          </a:bodyPr>
          <a:lstStyle/>
          <a:p>
            <a:pPr>
              <a:lnSpc>
                <a:spcPts val="1488"/>
              </a:lnSpc>
            </a:pPr>
            <a:r>
              <a:rPr lang="en-US" sz="1200" b="1">
                <a:solidFill>
                  <a:srgbClr val="183650"/>
                </a:solidFill>
                <a:latin typeface="Trebuchet MS Bold"/>
                <a:ea typeface="Trebuchet MS Bold"/>
                <a:cs typeface="Trebuchet MS Bold"/>
                <a:sym typeface="Trebuchet MS Bold"/>
              </a:rPr>
              <a:t>TRANSPORT MODES</a:t>
            </a:r>
          </a:p>
        </p:txBody>
      </p:sp>
      <p:sp>
        <p:nvSpPr>
          <p:cNvPr id="31" name="TextBox 31"/>
          <p:cNvSpPr txBox="1"/>
          <p:nvPr/>
        </p:nvSpPr>
        <p:spPr>
          <a:xfrm>
            <a:off x="9637603" y="4521761"/>
            <a:ext cx="1572419" cy="198837"/>
          </a:xfrm>
          <a:prstGeom prst="rect">
            <a:avLst/>
          </a:prstGeom>
        </p:spPr>
        <p:txBody>
          <a:bodyPr lIns="0" tIns="0" rIns="0" bIns="0" rtlCol="0" anchor="t">
            <a:spAutoFit/>
          </a:bodyPr>
          <a:lstStyle/>
          <a:p>
            <a:pPr>
              <a:lnSpc>
                <a:spcPts val="1680"/>
              </a:lnSpc>
              <a:spcBef>
                <a:spcPct val="0"/>
              </a:spcBef>
            </a:pPr>
            <a:r>
              <a:rPr lang="en-US" sz="1200">
                <a:solidFill>
                  <a:srgbClr val="183650"/>
                </a:solidFill>
                <a:latin typeface="Trebuchet MS"/>
                <a:ea typeface="Trebuchet MS"/>
                <a:cs typeface="Trebuchet MS"/>
                <a:sym typeface="Trebuchet MS"/>
              </a:rPr>
              <a:t>Kamenz, DE</a:t>
            </a:r>
          </a:p>
        </p:txBody>
      </p:sp>
      <p:sp>
        <p:nvSpPr>
          <p:cNvPr id="32" name="TextBox 32"/>
          <p:cNvSpPr txBox="1"/>
          <p:nvPr/>
        </p:nvSpPr>
        <p:spPr>
          <a:xfrm>
            <a:off x="8062446" y="4111294"/>
            <a:ext cx="3718138" cy="221984"/>
          </a:xfrm>
          <a:prstGeom prst="rect">
            <a:avLst/>
          </a:prstGeom>
        </p:spPr>
        <p:txBody>
          <a:bodyPr lIns="0" tIns="0" rIns="0" bIns="0" rtlCol="0" anchor="t">
            <a:spAutoFit/>
          </a:bodyPr>
          <a:lstStyle/>
          <a:p>
            <a:pPr>
              <a:lnSpc>
                <a:spcPts val="1866"/>
              </a:lnSpc>
              <a:spcBef>
                <a:spcPct val="0"/>
              </a:spcBef>
            </a:pPr>
            <a:r>
              <a:rPr lang="en-US" sz="1333" b="1">
                <a:solidFill>
                  <a:srgbClr val="183650"/>
                </a:solidFill>
                <a:latin typeface="Trebuchet MS Bold"/>
                <a:ea typeface="Trebuchet MS Bold"/>
                <a:cs typeface="Trebuchet MS Bold"/>
                <a:sym typeface="Trebuchet MS Bold"/>
              </a:rPr>
              <a:t>Use of open E wagons for cargo in Big Bags</a:t>
            </a:r>
          </a:p>
        </p:txBody>
      </p:sp>
      <p:sp>
        <p:nvSpPr>
          <p:cNvPr id="33" name="TextBox 33"/>
          <p:cNvSpPr txBox="1"/>
          <p:nvPr/>
        </p:nvSpPr>
        <p:spPr>
          <a:xfrm>
            <a:off x="8049093" y="5627423"/>
            <a:ext cx="1554023" cy="179601"/>
          </a:xfrm>
          <a:prstGeom prst="rect">
            <a:avLst/>
          </a:prstGeom>
        </p:spPr>
        <p:txBody>
          <a:bodyPr lIns="0" tIns="0" rIns="0" bIns="0" rtlCol="0" anchor="t">
            <a:spAutoFit/>
          </a:bodyPr>
          <a:lstStyle/>
          <a:p>
            <a:pPr>
              <a:lnSpc>
                <a:spcPts val="1488"/>
              </a:lnSpc>
            </a:pPr>
            <a:r>
              <a:rPr lang="en-US" sz="1200" b="1">
                <a:solidFill>
                  <a:srgbClr val="183650"/>
                </a:solidFill>
                <a:latin typeface="Trebuchet MS Bold"/>
                <a:ea typeface="Trebuchet MS Bold"/>
                <a:cs typeface="Trebuchet MS Bold"/>
                <a:sym typeface="Trebuchet MS Bold"/>
              </a:rPr>
              <a:t>GOODS</a:t>
            </a:r>
          </a:p>
        </p:txBody>
      </p:sp>
      <p:sp>
        <p:nvSpPr>
          <p:cNvPr id="34" name="TextBox 34"/>
          <p:cNvSpPr txBox="1"/>
          <p:nvPr/>
        </p:nvSpPr>
        <p:spPr>
          <a:xfrm>
            <a:off x="9637603" y="5246169"/>
            <a:ext cx="734913" cy="198837"/>
          </a:xfrm>
          <a:prstGeom prst="rect">
            <a:avLst/>
          </a:prstGeom>
        </p:spPr>
        <p:txBody>
          <a:bodyPr lIns="0" tIns="0" rIns="0" bIns="0" rtlCol="0" anchor="t">
            <a:spAutoFit/>
          </a:bodyPr>
          <a:lstStyle/>
          <a:p>
            <a:pPr algn="ctr">
              <a:lnSpc>
                <a:spcPts val="1680"/>
              </a:lnSpc>
              <a:spcBef>
                <a:spcPct val="0"/>
              </a:spcBef>
            </a:pPr>
            <a:r>
              <a:rPr lang="en-US" sz="1200">
                <a:solidFill>
                  <a:srgbClr val="183650"/>
                </a:solidFill>
                <a:latin typeface="Trebuchet MS"/>
                <a:ea typeface="Trebuchet MS"/>
                <a:cs typeface="Trebuchet MS"/>
                <a:sym typeface="Trebuchet MS"/>
              </a:rPr>
              <a:t>Rail / road</a:t>
            </a:r>
          </a:p>
        </p:txBody>
      </p:sp>
      <p:sp>
        <p:nvSpPr>
          <p:cNvPr id="35" name="TextBox 35"/>
          <p:cNvSpPr txBox="1"/>
          <p:nvPr/>
        </p:nvSpPr>
        <p:spPr>
          <a:xfrm>
            <a:off x="9656347" y="5607357"/>
            <a:ext cx="421283" cy="198837"/>
          </a:xfrm>
          <a:prstGeom prst="rect">
            <a:avLst/>
          </a:prstGeom>
        </p:spPr>
        <p:txBody>
          <a:bodyPr lIns="0" tIns="0" rIns="0" bIns="0" rtlCol="0" anchor="t">
            <a:spAutoFit/>
          </a:bodyPr>
          <a:lstStyle/>
          <a:p>
            <a:pPr algn="ctr">
              <a:lnSpc>
                <a:spcPts val="1680"/>
              </a:lnSpc>
              <a:spcBef>
                <a:spcPct val="0"/>
              </a:spcBef>
            </a:pPr>
            <a:r>
              <a:rPr lang="en-US" sz="1200">
                <a:solidFill>
                  <a:srgbClr val="183650"/>
                </a:solidFill>
                <a:latin typeface="Trebuchet MS"/>
                <a:ea typeface="Trebuchet MS"/>
                <a:cs typeface="Trebuchet MS"/>
                <a:sym typeface="Trebuchet MS"/>
              </a:rPr>
              <a:t>Kaolin</a:t>
            </a:r>
          </a:p>
        </p:txBody>
      </p:sp>
      <p:sp>
        <p:nvSpPr>
          <p:cNvPr id="36" name="TextBox 36"/>
          <p:cNvSpPr txBox="1"/>
          <p:nvPr/>
        </p:nvSpPr>
        <p:spPr>
          <a:xfrm>
            <a:off x="9646673" y="4883965"/>
            <a:ext cx="498574" cy="198837"/>
          </a:xfrm>
          <a:prstGeom prst="rect">
            <a:avLst/>
          </a:prstGeom>
        </p:spPr>
        <p:txBody>
          <a:bodyPr lIns="0" tIns="0" rIns="0" bIns="0" rtlCol="0" anchor="t">
            <a:spAutoFit/>
          </a:bodyPr>
          <a:lstStyle/>
          <a:p>
            <a:pPr algn="ctr">
              <a:lnSpc>
                <a:spcPts val="1680"/>
              </a:lnSpc>
              <a:spcBef>
                <a:spcPct val="0"/>
              </a:spcBef>
            </a:pPr>
            <a:r>
              <a:rPr lang="en-US" sz="1200">
                <a:solidFill>
                  <a:srgbClr val="183650"/>
                </a:solidFill>
                <a:latin typeface="Trebuchet MS"/>
                <a:ea typeface="Trebuchet MS"/>
                <a:cs typeface="Trebuchet MS"/>
                <a:sym typeface="Trebuchet MS"/>
              </a:rPr>
              <a:t>Belarus</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A8F440-CC68-251A-8B7F-D6D4B8A5C41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A784F31-3F7D-25D6-8823-C298507EA7BB}"/>
              </a:ext>
            </a:extLst>
          </p:cNvPr>
          <p:cNvSpPr/>
          <p:nvPr/>
        </p:nvSpPr>
        <p:spPr>
          <a:xfrm>
            <a:off x="1" y="0"/>
            <a:ext cx="12192000" cy="6858000"/>
          </a:xfrm>
          <a:custGeom>
            <a:avLst/>
            <a:gdLst/>
            <a:ahLst/>
            <a:cxnLst/>
            <a:rect l="l" t="t" r="r" b="b"/>
            <a:pathLst>
              <a:path w="19998356" h="13773868">
                <a:moveTo>
                  <a:pt x="0" y="0"/>
                </a:moveTo>
                <a:lnTo>
                  <a:pt x="19998356" y="0"/>
                </a:lnTo>
                <a:lnTo>
                  <a:pt x="19998356" y="13773868"/>
                </a:lnTo>
                <a:lnTo>
                  <a:pt x="0" y="13773868"/>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grpSp>
        <p:nvGrpSpPr>
          <p:cNvPr id="3" name="Group 3">
            <a:extLst>
              <a:ext uri="{FF2B5EF4-FFF2-40B4-BE49-F238E27FC236}">
                <a16:creationId xmlns:a16="http://schemas.microsoft.com/office/drawing/2014/main" id="{2B2F312E-46B4-295F-ED44-B63EE908E393}"/>
              </a:ext>
            </a:extLst>
          </p:cNvPr>
          <p:cNvGrpSpPr>
            <a:grpSpLocks noGrp="1" noUngrp="1" noRot="1" noChangeAspect="1" noMove="1" noResize="1"/>
          </p:cNvGrpSpPr>
          <p:nvPr/>
        </p:nvGrpSpPr>
        <p:grpSpPr>
          <a:xfrm>
            <a:off x="1" y="1"/>
            <a:ext cx="12192000" cy="6858000"/>
            <a:chOff x="0" y="0"/>
            <a:chExt cx="20320000" cy="11430000"/>
          </a:xfrm>
        </p:grpSpPr>
        <p:sp>
          <p:nvSpPr>
            <p:cNvPr id="4" name="Freeform 4">
              <a:extLst>
                <a:ext uri="{FF2B5EF4-FFF2-40B4-BE49-F238E27FC236}">
                  <a16:creationId xmlns:a16="http://schemas.microsoft.com/office/drawing/2014/main" id="{AE2536F8-7F60-8EA1-4F0C-8E112B091C85}"/>
                </a:ext>
              </a:extLst>
            </p:cNvPr>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grpSp>
      <p:sp>
        <p:nvSpPr>
          <p:cNvPr id="7" name="Freeform 5">
            <a:extLst>
              <a:ext uri="{FF2B5EF4-FFF2-40B4-BE49-F238E27FC236}">
                <a16:creationId xmlns:a16="http://schemas.microsoft.com/office/drawing/2014/main" id="{24C4E1D6-D053-AB1A-C04D-CEA0AF75F149}"/>
              </a:ext>
            </a:extLst>
          </p:cNvPr>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6">
            <a:extLst>
              <a:ext uri="{FF2B5EF4-FFF2-40B4-BE49-F238E27FC236}">
                <a16:creationId xmlns:a16="http://schemas.microsoft.com/office/drawing/2014/main" id="{B47911BD-00B7-7AFB-B221-0A129B1D4109}"/>
              </a:ext>
            </a:extLst>
          </p:cNvPr>
          <p:cNvSpPr txBox="1">
            <a:spLocks noGrp="1" noRot="1" noMove="1" noResize="1" noEditPoints="1" noAdjustHandles="1" noChangeArrowheads="1" noChangeShapeType="1"/>
          </p:cNvSpPr>
          <p:nvPr/>
        </p:nvSpPr>
        <p:spPr>
          <a:xfrm>
            <a:off x="685800" y="5333241"/>
            <a:ext cx="9690127" cy="859210"/>
          </a:xfrm>
          <a:prstGeom prst="rect">
            <a:avLst/>
          </a:prstGeom>
        </p:spPr>
        <p:txBody>
          <a:bodyPr lIns="0" tIns="0" rIns="0" bIns="0" rtlCol="0" anchor="t">
            <a:spAutoFit/>
          </a:bodyPr>
          <a:lstStyle/>
          <a:p>
            <a:pPr>
              <a:lnSpc>
                <a:spcPts val="6744"/>
              </a:lnSpc>
            </a:pPr>
            <a:r>
              <a:rPr lang="en-US" sz="6000" b="1" dirty="0">
                <a:solidFill>
                  <a:srgbClr val="FFFFFF"/>
                </a:solidFill>
                <a:latin typeface="Montserrat 2 Bold"/>
                <a:ea typeface="Montserrat 2 Bold"/>
                <a:cs typeface="Montserrat 2 Bold"/>
                <a:sym typeface="Montserrat 2 Bold"/>
              </a:rPr>
              <a:t>RENEWABLE ENERGY</a:t>
            </a:r>
          </a:p>
        </p:txBody>
      </p:sp>
    </p:spTree>
    <p:extLst>
      <p:ext uri="{BB962C8B-B14F-4D97-AF65-F5344CB8AC3E}">
        <p14:creationId xmlns:p14="http://schemas.microsoft.com/office/powerpoint/2010/main" val="295490570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 y="0"/>
            <a:ext cx="12192000" cy="6858000"/>
          </a:xfrm>
          <a:custGeom>
            <a:avLst/>
            <a:gdLst/>
            <a:ahLst/>
            <a:cxnLst/>
            <a:rect l="l" t="t" r="r" b="b"/>
            <a:pathLst>
              <a:path w="19998356" h="13773868">
                <a:moveTo>
                  <a:pt x="0" y="0"/>
                </a:moveTo>
                <a:lnTo>
                  <a:pt x="19998356" y="0"/>
                </a:lnTo>
                <a:lnTo>
                  <a:pt x="19998356" y="13773868"/>
                </a:lnTo>
                <a:lnTo>
                  <a:pt x="0" y="13773868"/>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dirty="0"/>
          </a:p>
        </p:txBody>
      </p:sp>
      <p:grpSp>
        <p:nvGrpSpPr>
          <p:cNvPr id="3" name="Group 3"/>
          <p:cNvGrpSpPr>
            <a:grpSpLocks noGrp="1" noUngrp="1" noRot="1" noChangeAspect="1" noMove="1" noResize="1"/>
          </p:cNvGrpSpPr>
          <p:nvPr/>
        </p:nvGrpSpPr>
        <p:grpSpPr>
          <a:xfrm>
            <a:off x="1" y="1"/>
            <a:ext cx="12192000" cy="6858000"/>
            <a:chOff x="0" y="0"/>
            <a:chExt cx="20320000" cy="11430000"/>
          </a:xfrm>
        </p:grpSpPr>
        <p:sp>
          <p:nvSpPr>
            <p:cNvPr id="4" name="Freeform 4"/>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grpSp>
      <p:sp>
        <p:nvSpPr>
          <p:cNvPr id="5" name="TextBox 5"/>
          <p:cNvSpPr txBox="1">
            <a:spLocks noGrp="1" noRot="1" noMove="1" noResize="1" noEditPoints="1" noAdjustHandles="1" noChangeArrowheads="1" noChangeShapeType="1"/>
          </p:cNvSpPr>
          <p:nvPr/>
        </p:nvSpPr>
        <p:spPr>
          <a:xfrm>
            <a:off x="685800" y="5831536"/>
            <a:ext cx="9690127" cy="346249"/>
          </a:xfrm>
          <a:prstGeom prst="rect">
            <a:avLst/>
          </a:prstGeom>
        </p:spPr>
        <p:txBody>
          <a:bodyPr lIns="0" tIns="0" rIns="0" bIns="0" rtlCol="0" anchor="t">
            <a:spAutoFit/>
          </a:bodyPr>
          <a:lstStyle/>
          <a:p>
            <a:pPr>
              <a:lnSpc>
                <a:spcPts val="2697"/>
              </a:lnSpc>
            </a:pPr>
            <a:r>
              <a:rPr lang="en-US" sz="2400" b="1" dirty="0">
                <a:solidFill>
                  <a:srgbClr val="FFFFFF"/>
                </a:solidFill>
                <a:latin typeface="Montserrat 2 Bold"/>
                <a:ea typeface="Montserrat 2 Bold"/>
                <a:cs typeface="Montserrat 2 Bold"/>
                <a:sym typeface="Montserrat 2 Bold"/>
              </a:rPr>
              <a:t>RENEWABLE ENERGY</a:t>
            </a:r>
          </a:p>
        </p:txBody>
      </p:sp>
      <p:sp>
        <p:nvSpPr>
          <p:cNvPr id="6" name="Freeform 6"/>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6096000" y="0"/>
            <a:ext cx="6096000" cy="6858000"/>
          </a:xfrm>
          <a:custGeom>
            <a:avLst/>
            <a:gdLst/>
            <a:ahLst/>
            <a:cxnLst/>
            <a:rect l="l" t="t" r="r" b="b"/>
            <a:pathLst>
              <a:path w="9144000" h="10287000">
                <a:moveTo>
                  <a:pt x="0" y="0"/>
                </a:moveTo>
                <a:lnTo>
                  <a:pt x="9144000" y="0"/>
                </a:lnTo>
                <a:lnTo>
                  <a:pt x="9144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TextBox 4"/>
          <p:cNvSpPr txBox="1"/>
          <p:nvPr/>
        </p:nvSpPr>
        <p:spPr>
          <a:xfrm>
            <a:off x="991723" y="2813215"/>
            <a:ext cx="4091628" cy="1604285"/>
          </a:xfrm>
          <a:prstGeom prst="rect">
            <a:avLst/>
          </a:prstGeom>
        </p:spPr>
        <p:txBody>
          <a:bodyPr lIns="0" tIns="0" rIns="0" bIns="0" rtlCol="0" anchor="t">
            <a:spAutoFit/>
          </a:bodyPr>
          <a:lstStyle/>
          <a:p>
            <a:pPr algn="just">
              <a:lnSpc>
                <a:spcPts val="1435"/>
              </a:lnSpc>
            </a:pPr>
            <a:r>
              <a:rPr lang="en-US" sz="1133" spc="10" dirty="0">
                <a:solidFill>
                  <a:srgbClr val="183650"/>
                </a:solidFill>
                <a:latin typeface="Trebuchet MS"/>
                <a:ea typeface="Trebuchet MS"/>
                <a:cs typeface="Trebuchet MS"/>
                <a:sym typeface="Trebuchet MS"/>
              </a:rPr>
              <a:t>We understand the importance of safety and efficiency when it comes to the transportation of Solar energy equipment (panels, trackers etc.). </a:t>
            </a:r>
            <a:r>
              <a:rPr lang="en-US" sz="1133" b="1" spc="10" dirty="0">
                <a:solidFill>
                  <a:srgbClr val="183650"/>
                </a:solidFill>
                <a:latin typeface="Trebuchet MS Bold"/>
                <a:ea typeface="Trebuchet MS Bold"/>
                <a:cs typeface="Trebuchet MS Bold"/>
                <a:sym typeface="Trebuchet MS Bold"/>
              </a:rPr>
              <a:t>Fracht’</a:t>
            </a:r>
            <a:r>
              <a:rPr lang="en-US" sz="1133" spc="10" dirty="0">
                <a:solidFill>
                  <a:srgbClr val="183650"/>
                </a:solidFill>
                <a:latin typeface="Trebuchet MS"/>
                <a:ea typeface="Trebuchet MS"/>
                <a:cs typeface="Trebuchet MS"/>
                <a:sym typeface="Trebuchet MS"/>
              </a:rPr>
              <a:t>s global team of Solar Energy experts have the knowledge and experience to keep your supply chain moving smoothly and efficiently. From </a:t>
            </a:r>
            <a:r>
              <a:rPr lang="en-US" sz="1133" spc="10" dirty="0" err="1">
                <a:solidFill>
                  <a:srgbClr val="183650"/>
                </a:solidFill>
                <a:latin typeface="Trebuchet MS"/>
                <a:ea typeface="Trebuchet MS"/>
                <a:cs typeface="Trebuchet MS"/>
                <a:sym typeface="Trebuchet MS"/>
              </a:rPr>
              <a:t>Seafreight</a:t>
            </a:r>
            <a:r>
              <a:rPr lang="en-US" sz="1133" spc="10" dirty="0">
                <a:solidFill>
                  <a:srgbClr val="183650"/>
                </a:solidFill>
                <a:latin typeface="Trebuchet MS"/>
                <a:ea typeface="Trebuchet MS"/>
                <a:cs typeface="Trebuchet MS"/>
                <a:sym typeface="Trebuchet MS"/>
              </a:rPr>
              <a:t> (FCL/LCL, Out of Gage) or Airfreight, Trucking </a:t>
            </a:r>
            <a:br>
              <a:rPr lang="en-US" sz="1133" spc="10" dirty="0">
                <a:solidFill>
                  <a:srgbClr val="183650"/>
                </a:solidFill>
                <a:latin typeface="Trebuchet MS"/>
                <a:ea typeface="Trebuchet MS"/>
                <a:cs typeface="Trebuchet MS"/>
                <a:sym typeface="Trebuchet MS"/>
              </a:rPr>
            </a:br>
            <a:r>
              <a:rPr lang="en-US" sz="1133" spc="10" dirty="0">
                <a:solidFill>
                  <a:srgbClr val="183650"/>
                </a:solidFill>
                <a:latin typeface="Trebuchet MS"/>
                <a:ea typeface="Trebuchet MS"/>
                <a:cs typeface="Trebuchet MS"/>
                <a:sym typeface="Trebuchet MS"/>
              </a:rPr>
              <a:t>and Railway.</a:t>
            </a:r>
          </a:p>
          <a:p>
            <a:pPr algn="just">
              <a:lnSpc>
                <a:spcPts val="1435"/>
              </a:lnSpc>
            </a:pPr>
            <a:endParaRPr lang="en-US" sz="1133" spc="10" dirty="0">
              <a:solidFill>
                <a:srgbClr val="183650"/>
              </a:solidFill>
              <a:latin typeface="Trebuchet MS"/>
              <a:ea typeface="Trebuchet MS"/>
              <a:cs typeface="Trebuchet MS"/>
              <a:sym typeface="Trebuchet MS"/>
            </a:endParaRPr>
          </a:p>
          <a:p>
            <a:pPr algn="just">
              <a:lnSpc>
                <a:spcPts val="1435"/>
              </a:lnSpc>
            </a:pPr>
            <a:r>
              <a:rPr lang="en-US" sz="1133" b="1" spc="10" dirty="0">
                <a:solidFill>
                  <a:srgbClr val="183650"/>
                </a:solidFill>
                <a:latin typeface="Trebuchet MS Bold"/>
                <a:ea typeface="Trebuchet MS Bold"/>
                <a:cs typeface="Trebuchet MS Bold"/>
                <a:sym typeface="Trebuchet MS Bold"/>
              </a:rPr>
              <a:t>Fracht</a:t>
            </a:r>
            <a:r>
              <a:rPr lang="en-US" sz="1133" spc="10" dirty="0">
                <a:solidFill>
                  <a:srgbClr val="183650"/>
                </a:solidFill>
                <a:latin typeface="Trebuchet MS"/>
                <a:ea typeface="Trebuchet MS"/>
                <a:cs typeface="Trebuchet MS"/>
                <a:sym typeface="Trebuchet MS"/>
              </a:rPr>
              <a:t> covers all your needs from start to finish.</a:t>
            </a:r>
          </a:p>
        </p:txBody>
      </p:sp>
      <p:sp>
        <p:nvSpPr>
          <p:cNvPr id="5" name="TextBox 5"/>
          <p:cNvSpPr txBox="1"/>
          <p:nvPr/>
        </p:nvSpPr>
        <p:spPr>
          <a:xfrm>
            <a:off x="991723" y="2106545"/>
            <a:ext cx="4478714" cy="354905"/>
          </a:xfrm>
          <a:prstGeom prst="rect">
            <a:avLst/>
          </a:prstGeom>
        </p:spPr>
        <p:txBody>
          <a:bodyPr lIns="0" tIns="0" rIns="0" bIns="0" rtlCol="0" anchor="t">
            <a:spAutoFit/>
          </a:bodyPr>
          <a:lstStyle/>
          <a:p>
            <a:pPr>
              <a:lnSpc>
                <a:spcPts val="2879"/>
              </a:lnSpc>
            </a:pPr>
            <a:r>
              <a:rPr lang="en-US" sz="2399" b="1" dirty="0">
                <a:solidFill>
                  <a:srgbClr val="183650"/>
                </a:solidFill>
                <a:latin typeface="Montserrat 2 Bold"/>
                <a:ea typeface="Montserrat 2 Bold"/>
                <a:cs typeface="Montserrat 2 Bold"/>
                <a:sym typeface="Montserrat 2 Bold"/>
              </a:rPr>
              <a:t>EXPLORE SOLAR ENERGY</a:t>
            </a:r>
          </a:p>
        </p:txBody>
      </p:sp>
      <p:sp>
        <p:nvSpPr>
          <p:cNvPr id="6" name="TextBox 6"/>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RENEWABLE ENERGY</a:t>
            </a:r>
          </a:p>
        </p:txBody>
      </p:sp>
      <p:sp>
        <p:nvSpPr>
          <p:cNvPr id="7" name="TextBox 7"/>
          <p:cNvSpPr txBox="1"/>
          <p:nvPr/>
        </p:nvSpPr>
        <p:spPr>
          <a:xfrm>
            <a:off x="11465629" y="6153150"/>
            <a:ext cx="182743"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116</a:t>
            </a:r>
          </a:p>
        </p:txBody>
      </p:sp>
      <p:sp>
        <p:nvSpPr>
          <p:cNvPr id="8" name="Freeform 8"/>
          <p:cNvSpPr>
            <a:spLocks noGrp="1" noRot="1" noMove="1" noResize="1" noEditPoints="1" noAdjustHandles="1" noChangeArrowheads="1" noChangeShapeType="1"/>
          </p:cNvSpPr>
          <p:nvPr/>
        </p:nvSpPr>
        <p:spPr>
          <a:xfrm>
            <a:off x="9700661" y="385900"/>
            <a:ext cx="1805539" cy="306941"/>
          </a:xfrm>
          <a:custGeom>
            <a:avLst/>
            <a:gdLst/>
            <a:ahLst/>
            <a:cxnLst/>
            <a:rect l="l" t="t" r="r" b="b"/>
            <a:pathLst>
              <a:path w="2708308" h="460412">
                <a:moveTo>
                  <a:pt x="0" y="0"/>
                </a:moveTo>
                <a:lnTo>
                  <a:pt x="2708308" y="0"/>
                </a:lnTo>
                <a:lnTo>
                  <a:pt x="2708308" y="460413"/>
                </a:lnTo>
                <a:lnTo>
                  <a:pt x="0" y="460413"/>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Freeform 2"/>
          <p:cNvSpPr/>
          <p:nvPr/>
        </p:nvSpPr>
        <p:spPr>
          <a:xfrm>
            <a:off x="3113111" y="-32658"/>
            <a:ext cx="9078889" cy="6890878"/>
          </a:xfrm>
          <a:custGeom>
            <a:avLst/>
            <a:gdLst/>
            <a:ahLst/>
            <a:cxnLst/>
            <a:rect l="l" t="t" r="r" b="b"/>
            <a:pathLst>
              <a:path w="15891980" h="10588031">
                <a:moveTo>
                  <a:pt x="0" y="0"/>
                </a:moveTo>
                <a:lnTo>
                  <a:pt x="15891979" y="0"/>
                </a:lnTo>
                <a:lnTo>
                  <a:pt x="15891979" y="10588031"/>
                </a:lnTo>
                <a:lnTo>
                  <a:pt x="0" y="10588031"/>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p:nvPr/>
        </p:nvGrpSpPr>
        <p:grpSpPr>
          <a:xfrm>
            <a:off x="-43544" y="-30771"/>
            <a:ext cx="6986741" cy="7433058"/>
            <a:chOff x="-64058" y="-231074"/>
            <a:chExt cx="2760194" cy="3147299"/>
          </a:xfrm>
        </p:grpSpPr>
        <p:sp>
          <p:nvSpPr>
            <p:cNvPr id="4" name="Freeform 4"/>
            <p:cNvSpPr/>
            <p:nvPr/>
          </p:nvSpPr>
          <p:spPr>
            <a:xfrm>
              <a:off x="-64058" y="-231074"/>
              <a:ext cx="2696136" cy="2916225"/>
            </a:xfrm>
            <a:custGeom>
              <a:avLst/>
              <a:gdLst/>
              <a:ahLst/>
              <a:cxnLst/>
              <a:rect l="l" t="t" r="r" b="b"/>
              <a:pathLst>
                <a:path w="2696136" h="2916225">
                  <a:moveTo>
                    <a:pt x="0" y="0"/>
                  </a:moveTo>
                  <a:lnTo>
                    <a:pt x="2696136" y="0"/>
                  </a:lnTo>
                  <a:lnTo>
                    <a:pt x="2696136" y="2916225"/>
                  </a:lnTo>
                  <a:lnTo>
                    <a:pt x="0" y="2916225"/>
                  </a:lnTo>
                  <a:close/>
                </a:path>
              </a:pathLst>
            </a:custGeom>
            <a:solidFill>
              <a:srgbClr val="F3F4F5"/>
            </a:solidFill>
          </p:spPr>
          <p:txBody>
            <a:bodyPr/>
            <a:lstStyle/>
            <a:p>
              <a:endParaRPr lang="en-US" sz="1200" dirty="0"/>
            </a:p>
          </p:txBody>
        </p:sp>
        <p:sp>
          <p:nvSpPr>
            <p:cNvPr id="5" name="TextBox 5"/>
            <p:cNvSpPr txBox="1"/>
            <p:nvPr/>
          </p:nvSpPr>
          <p:spPr>
            <a:xfrm>
              <a:off x="0" y="-85725"/>
              <a:ext cx="2696136" cy="3001950"/>
            </a:xfrm>
            <a:prstGeom prst="rect">
              <a:avLst/>
            </a:prstGeom>
          </p:spPr>
          <p:txBody>
            <a:bodyPr lIns="33867" tIns="33867" rIns="33867" bIns="33867" rtlCol="0" anchor="ctr"/>
            <a:lstStyle/>
            <a:p>
              <a:pPr algn="ctr">
                <a:lnSpc>
                  <a:spcPts val="1746"/>
                </a:lnSpc>
              </a:pPr>
              <a:endParaRPr sz="1200"/>
            </a:p>
          </p:txBody>
        </p:sp>
      </p:grpSp>
      <p:grpSp>
        <p:nvGrpSpPr>
          <p:cNvPr id="6" name="Group 6"/>
          <p:cNvGrpSpPr>
            <a:grpSpLocks noGrp="1" noUngrp="1" noRot="1" noMove="1" noResize="1"/>
          </p:cNvGrpSpPr>
          <p:nvPr/>
        </p:nvGrpSpPr>
        <p:grpSpPr>
          <a:xfrm>
            <a:off x="6781050" y="-41657"/>
            <a:ext cx="5415557" cy="6896321"/>
            <a:chOff x="0" y="0"/>
            <a:chExt cx="2462867" cy="3121157"/>
          </a:xfrm>
        </p:grpSpPr>
        <p:sp>
          <p:nvSpPr>
            <p:cNvPr id="7" name="Freeform 7"/>
            <p:cNvSpPr>
              <a:spLocks noGrp="1" noRot="1" noMove="1" noResize="1" noEditPoints="1" noAdjustHandles="1" noChangeArrowheads="1" noChangeShapeType="1"/>
            </p:cNvSpPr>
            <p:nvPr/>
          </p:nvSpPr>
          <p:spPr>
            <a:xfrm>
              <a:off x="0" y="0"/>
              <a:ext cx="2462867" cy="3121157"/>
            </a:xfrm>
            <a:custGeom>
              <a:avLst/>
              <a:gdLst/>
              <a:ahLst/>
              <a:cxnLst/>
              <a:rect l="l" t="t" r="r" b="b"/>
              <a:pathLst>
                <a:path w="2462867" h="3121157">
                  <a:moveTo>
                    <a:pt x="0" y="0"/>
                  </a:moveTo>
                  <a:lnTo>
                    <a:pt x="2462867" y="0"/>
                  </a:lnTo>
                  <a:lnTo>
                    <a:pt x="2462867" y="3121157"/>
                  </a:lnTo>
                  <a:lnTo>
                    <a:pt x="0" y="312115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8" name="TextBox 8"/>
            <p:cNvSpPr txBox="1">
              <a:spLocks noGrp="1" noRot="1" noMove="1" noResize="1" noEditPoints="1" noAdjustHandles="1" noChangeArrowheads="1" noChangeShapeType="1"/>
            </p:cNvSpPr>
            <p:nvPr/>
          </p:nvSpPr>
          <p:spPr>
            <a:xfrm>
              <a:off x="0" y="-38100"/>
              <a:ext cx="2462867" cy="3159257"/>
            </a:xfrm>
            <a:prstGeom prst="rect">
              <a:avLst/>
            </a:prstGeom>
          </p:spPr>
          <p:txBody>
            <a:bodyPr lIns="33867" tIns="33867" rIns="33867" bIns="33867" rtlCol="0" anchor="ctr"/>
            <a:lstStyle/>
            <a:p>
              <a:pPr algn="ctr">
                <a:lnSpc>
                  <a:spcPts val="1400"/>
                </a:lnSpc>
              </a:pPr>
              <a:endParaRPr sz="1200"/>
            </a:p>
          </p:txBody>
        </p:sp>
      </p:grpSp>
      <p:sp>
        <p:nvSpPr>
          <p:cNvPr id="9" name="Freeform 9"/>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0" name="TextBox 10"/>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3F4443"/>
                </a:solidFill>
                <a:latin typeface="Montserrat 2 Bold"/>
                <a:ea typeface="Montserrat 2 Bold"/>
                <a:cs typeface="Montserrat 2 Bold"/>
                <a:sym typeface="Montserrat 2 Bold"/>
              </a:rPr>
              <a:t>RENEWABLE ENERGY</a:t>
            </a:r>
          </a:p>
        </p:txBody>
      </p:sp>
      <p:sp>
        <p:nvSpPr>
          <p:cNvPr id="11" name="Freeform 11"/>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2" name="Freeform 12"/>
          <p:cNvSpPr/>
          <p:nvPr/>
        </p:nvSpPr>
        <p:spPr>
          <a:xfrm>
            <a:off x="1242994" y="2311326"/>
            <a:ext cx="159149" cy="159149"/>
          </a:xfrm>
          <a:custGeom>
            <a:avLst/>
            <a:gdLst/>
            <a:ahLst/>
            <a:cxnLst/>
            <a:rect l="l" t="t" r="r" b="b"/>
            <a:pathLst>
              <a:path w="238724" h="238724">
                <a:moveTo>
                  <a:pt x="0" y="0"/>
                </a:moveTo>
                <a:lnTo>
                  <a:pt x="238724" y="0"/>
                </a:lnTo>
                <a:lnTo>
                  <a:pt x="238724" y="238723"/>
                </a:lnTo>
                <a:lnTo>
                  <a:pt x="0" y="23872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13" name="Freeform 13"/>
          <p:cNvSpPr/>
          <p:nvPr/>
        </p:nvSpPr>
        <p:spPr>
          <a:xfrm>
            <a:off x="1242994" y="2906055"/>
            <a:ext cx="159149" cy="159149"/>
          </a:xfrm>
          <a:custGeom>
            <a:avLst/>
            <a:gdLst/>
            <a:ahLst/>
            <a:cxnLst/>
            <a:rect l="l" t="t" r="r" b="b"/>
            <a:pathLst>
              <a:path w="238724" h="238724">
                <a:moveTo>
                  <a:pt x="0" y="0"/>
                </a:moveTo>
                <a:lnTo>
                  <a:pt x="238724" y="0"/>
                </a:lnTo>
                <a:lnTo>
                  <a:pt x="238724" y="238723"/>
                </a:lnTo>
                <a:lnTo>
                  <a:pt x="0" y="23872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14" name="Freeform 14"/>
          <p:cNvSpPr/>
          <p:nvPr/>
        </p:nvSpPr>
        <p:spPr>
          <a:xfrm>
            <a:off x="1242994" y="2614546"/>
            <a:ext cx="159149" cy="159149"/>
          </a:xfrm>
          <a:custGeom>
            <a:avLst/>
            <a:gdLst/>
            <a:ahLst/>
            <a:cxnLst/>
            <a:rect l="l" t="t" r="r" b="b"/>
            <a:pathLst>
              <a:path w="238724" h="238724">
                <a:moveTo>
                  <a:pt x="0" y="0"/>
                </a:moveTo>
                <a:lnTo>
                  <a:pt x="238724" y="0"/>
                </a:lnTo>
                <a:lnTo>
                  <a:pt x="238724" y="238723"/>
                </a:lnTo>
                <a:lnTo>
                  <a:pt x="0" y="23872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15" name="TextBox 15"/>
          <p:cNvSpPr txBox="1"/>
          <p:nvPr/>
        </p:nvSpPr>
        <p:spPr>
          <a:xfrm>
            <a:off x="1242994" y="1552631"/>
            <a:ext cx="4554774" cy="538609"/>
          </a:xfrm>
          <a:prstGeom prst="rect">
            <a:avLst/>
          </a:prstGeom>
        </p:spPr>
        <p:txBody>
          <a:bodyPr wrap="square" lIns="0" tIns="0" rIns="0" bIns="0" rtlCol="0" anchor="t">
            <a:spAutoFit/>
          </a:bodyPr>
          <a:lstStyle/>
          <a:p>
            <a:pPr algn="just">
              <a:lnSpc>
                <a:spcPts val="1351"/>
              </a:lnSpc>
            </a:pPr>
            <a:r>
              <a:rPr lang="en-US" sz="1270" spc="9" dirty="0">
                <a:solidFill>
                  <a:srgbClr val="183650"/>
                </a:solidFill>
                <a:latin typeface="Trebuchet MS"/>
                <a:ea typeface="Trebuchet MS"/>
                <a:cs typeface="Trebuchet MS"/>
                <a:sym typeface="Trebuchet MS"/>
              </a:rPr>
              <a:t>We provide reliable, cost-effective solutions, including risk assessment, and operational manuals tailored to your requirements and specific operation.</a:t>
            </a:r>
          </a:p>
        </p:txBody>
      </p:sp>
      <p:sp>
        <p:nvSpPr>
          <p:cNvPr id="16" name="TextBox 16"/>
          <p:cNvSpPr txBox="1"/>
          <p:nvPr/>
        </p:nvSpPr>
        <p:spPr>
          <a:xfrm>
            <a:off x="1242994" y="1240318"/>
            <a:ext cx="3691734" cy="166712"/>
          </a:xfrm>
          <a:prstGeom prst="rect">
            <a:avLst/>
          </a:prstGeom>
        </p:spPr>
        <p:txBody>
          <a:bodyPr lIns="0" tIns="0" rIns="0" bIns="0" rtlCol="0" anchor="t">
            <a:spAutoFit/>
          </a:bodyPr>
          <a:lstStyle/>
          <a:p>
            <a:pPr>
              <a:lnSpc>
                <a:spcPts val="1279"/>
              </a:lnSpc>
            </a:pPr>
            <a:r>
              <a:rPr lang="en-US" sz="1270" b="1" dirty="0">
                <a:solidFill>
                  <a:srgbClr val="5BC2E7"/>
                </a:solidFill>
                <a:latin typeface="Montserrat 2 Bold"/>
                <a:ea typeface="Montserrat 2 Bold"/>
                <a:cs typeface="Montserrat 2 Bold"/>
                <a:sym typeface="Montserrat 2 Bold"/>
              </a:rPr>
              <a:t>Services for the solar energy industry</a:t>
            </a:r>
          </a:p>
        </p:txBody>
      </p:sp>
      <p:sp>
        <p:nvSpPr>
          <p:cNvPr id="17" name="TextBox 17"/>
          <p:cNvSpPr txBox="1"/>
          <p:nvPr/>
        </p:nvSpPr>
        <p:spPr>
          <a:xfrm>
            <a:off x="1223770" y="3548437"/>
            <a:ext cx="4052239" cy="166712"/>
          </a:xfrm>
          <a:prstGeom prst="rect">
            <a:avLst/>
          </a:prstGeom>
        </p:spPr>
        <p:txBody>
          <a:bodyPr wrap="square" lIns="0" tIns="0" rIns="0" bIns="0" rtlCol="0" anchor="t">
            <a:spAutoFit/>
          </a:bodyPr>
          <a:lstStyle/>
          <a:p>
            <a:pPr>
              <a:lnSpc>
                <a:spcPts val="1279"/>
              </a:lnSpc>
            </a:pPr>
            <a:r>
              <a:rPr lang="en-US" sz="1270" b="1" spc="53" dirty="0">
                <a:solidFill>
                  <a:srgbClr val="5BC2E7"/>
                </a:solidFill>
                <a:latin typeface="Montserrat 2 Bold"/>
                <a:ea typeface="Montserrat 2 Bold"/>
                <a:cs typeface="Montserrat 2 Bold"/>
                <a:sym typeface="Montserrat 2 Bold"/>
              </a:rPr>
              <a:t>Solar energy industry panels/trackers</a:t>
            </a:r>
          </a:p>
        </p:txBody>
      </p:sp>
      <p:sp>
        <p:nvSpPr>
          <p:cNvPr id="18" name="TextBox 18"/>
          <p:cNvSpPr txBox="1"/>
          <p:nvPr/>
        </p:nvSpPr>
        <p:spPr>
          <a:xfrm>
            <a:off x="1545228" y="2280591"/>
            <a:ext cx="3905240" cy="179536"/>
          </a:xfrm>
          <a:prstGeom prst="rect">
            <a:avLst/>
          </a:prstGeom>
        </p:spPr>
        <p:txBody>
          <a:bodyPr wrap="square" lIns="0" tIns="0" rIns="0" bIns="0" rtlCol="0" anchor="t">
            <a:spAutoFit/>
          </a:bodyPr>
          <a:lstStyle/>
          <a:p>
            <a:pPr algn="just">
              <a:lnSpc>
                <a:spcPts val="1351"/>
              </a:lnSpc>
            </a:pPr>
            <a:r>
              <a:rPr lang="en-US" sz="1270" spc="9" dirty="0">
                <a:solidFill>
                  <a:srgbClr val="183650"/>
                </a:solidFill>
                <a:latin typeface="Trebuchet MS"/>
                <a:ea typeface="Trebuchet MS"/>
                <a:cs typeface="Trebuchet MS"/>
                <a:sym typeface="Trebuchet MS"/>
              </a:rPr>
              <a:t>Capital project logistics &amp; freight forwarding</a:t>
            </a:r>
          </a:p>
        </p:txBody>
      </p:sp>
      <p:sp>
        <p:nvSpPr>
          <p:cNvPr id="19" name="TextBox 19"/>
          <p:cNvSpPr txBox="1"/>
          <p:nvPr/>
        </p:nvSpPr>
        <p:spPr>
          <a:xfrm>
            <a:off x="1580732" y="2881644"/>
            <a:ext cx="3104613" cy="359073"/>
          </a:xfrm>
          <a:prstGeom prst="rect">
            <a:avLst/>
          </a:prstGeom>
        </p:spPr>
        <p:txBody>
          <a:bodyPr lIns="0" tIns="0" rIns="0" bIns="0" rtlCol="0" anchor="t">
            <a:spAutoFit/>
          </a:bodyPr>
          <a:lstStyle/>
          <a:p>
            <a:pPr algn="just">
              <a:lnSpc>
                <a:spcPts val="1351"/>
              </a:lnSpc>
            </a:pPr>
            <a:r>
              <a:rPr lang="en-US" sz="1270" spc="9">
                <a:solidFill>
                  <a:srgbClr val="183650"/>
                </a:solidFill>
                <a:latin typeface="Trebuchet MS"/>
                <a:ea typeface="Trebuchet MS"/>
                <a:cs typeface="Trebuchet MS"/>
                <a:sym typeface="Trebuchet MS"/>
              </a:rPr>
              <a:t>Lead logistics provider &amp; control tower services</a:t>
            </a:r>
          </a:p>
        </p:txBody>
      </p:sp>
      <p:sp>
        <p:nvSpPr>
          <p:cNvPr id="20" name="TextBox 20"/>
          <p:cNvSpPr txBox="1"/>
          <p:nvPr/>
        </p:nvSpPr>
        <p:spPr>
          <a:xfrm>
            <a:off x="1580732" y="2578425"/>
            <a:ext cx="3186367" cy="179536"/>
          </a:xfrm>
          <a:prstGeom prst="rect">
            <a:avLst/>
          </a:prstGeom>
        </p:spPr>
        <p:txBody>
          <a:bodyPr lIns="0" tIns="0" rIns="0" bIns="0" rtlCol="0" anchor="t">
            <a:spAutoFit/>
          </a:bodyPr>
          <a:lstStyle/>
          <a:p>
            <a:pPr algn="just">
              <a:lnSpc>
                <a:spcPts val="1351"/>
              </a:lnSpc>
            </a:pPr>
            <a:r>
              <a:rPr lang="en-US" sz="1270" spc="9" dirty="0">
                <a:solidFill>
                  <a:srgbClr val="183650"/>
                </a:solidFill>
                <a:latin typeface="Trebuchet MS"/>
                <a:ea typeface="Trebuchet MS"/>
                <a:cs typeface="Trebuchet MS"/>
                <a:sym typeface="Trebuchet MS"/>
              </a:rPr>
              <a:t>Supply chain consultancy &amp; solution design</a:t>
            </a:r>
          </a:p>
        </p:txBody>
      </p:sp>
      <p:grpSp>
        <p:nvGrpSpPr>
          <p:cNvPr id="21" name="Group 21"/>
          <p:cNvGrpSpPr/>
          <p:nvPr/>
        </p:nvGrpSpPr>
        <p:grpSpPr>
          <a:xfrm>
            <a:off x="1230121" y="3887369"/>
            <a:ext cx="5224467" cy="1988996"/>
            <a:chOff x="0" y="0"/>
            <a:chExt cx="9135293" cy="3577240"/>
          </a:xfrm>
        </p:grpSpPr>
        <p:sp>
          <p:nvSpPr>
            <p:cNvPr id="22" name="Freeform 22"/>
            <p:cNvSpPr/>
            <p:nvPr/>
          </p:nvSpPr>
          <p:spPr>
            <a:xfrm>
              <a:off x="0" y="847061"/>
              <a:ext cx="318298" cy="318298"/>
            </a:xfrm>
            <a:custGeom>
              <a:avLst/>
              <a:gdLst/>
              <a:ahLst/>
              <a:cxnLst/>
              <a:rect l="l" t="t" r="r" b="b"/>
              <a:pathLst>
                <a:path w="318298" h="318298">
                  <a:moveTo>
                    <a:pt x="0" y="0"/>
                  </a:moveTo>
                  <a:lnTo>
                    <a:pt x="318298" y="0"/>
                  </a:lnTo>
                  <a:lnTo>
                    <a:pt x="318298" y="318298"/>
                  </a:lnTo>
                  <a:lnTo>
                    <a:pt x="0" y="31829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270"/>
            </a:p>
          </p:txBody>
        </p:sp>
        <p:sp>
          <p:nvSpPr>
            <p:cNvPr id="23" name="Freeform 23"/>
            <p:cNvSpPr/>
            <p:nvPr/>
          </p:nvSpPr>
          <p:spPr>
            <a:xfrm>
              <a:off x="4601558" y="847061"/>
              <a:ext cx="318298" cy="318298"/>
            </a:xfrm>
            <a:custGeom>
              <a:avLst/>
              <a:gdLst/>
              <a:ahLst/>
              <a:cxnLst/>
              <a:rect l="l" t="t" r="r" b="b"/>
              <a:pathLst>
                <a:path w="318298" h="318298">
                  <a:moveTo>
                    <a:pt x="0" y="0"/>
                  </a:moveTo>
                  <a:lnTo>
                    <a:pt x="318298" y="0"/>
                  </a:lnTo>
                  <a:lnTo>
                    <a:pt x="318298" y="318298"/>
                  </a:lnTo>
                  <a:lnTo>
                    <a:pt x="0" y="31829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270"/>
            </a:p>
          </p:txBody>
        </p:sp>
        <p:sp>
          <p:nvSpPr>
            <p:cNvPr id="24" name="Freeform 24"/>
            <p:cNvSpPr/>
            <p:nvPr/>
          </p:nvSpPr>
          <p:spPr>
            <a:xfrm>
              <a:off x="0" y="2036518"/>
              <a:ext cx="318298" cy="318298"/>
            </a:xfrm>
            <a:custGeom>
              <a:avLst/>
              <a:gdLst/>
              <a:ahLst/>
              <a:cxnLst/>
              <a:rect l="l" t="t" r="r" b="b"/>
              <a:pathLst>
                <a:path w="318298" h="318298">
                  <a:moveTo>
                    <a:pt x="0" y="0"/>
                  </a:moveTo>
                  <a:lnTo>
                    <a:pt x="318298" y="0"/>
                  </a:lnTo>
                  <a:lnTo>
                    <a:pt x="318298" y="318298"/>
                  </a:lnTo>
                  <a:lnTo>
                    <a:pt x="0" y="31829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270"/>
            </a:p>
          </p:txBody>
        </p:sp>
        <p:sp>
          <p:nvSpPr>
            <p:cNvPr id="25" name="Freeform 25"/>
            <p:cNvSpPr/>
            <p:nvPr/>
          </p:nvSpPr>
          <p:spPr>
            <a:xfrm>
              <a:off x="0" y="1453499"/>
              <a:ext cx="318298" cy="318298"/>
            </a:xfrm>
            <a:custGeom>
              <a:avLst/>
              <a:gdLst/>
              <a:ahLst/>
              <a:cxnLst/>
              <a:rect l="l" t="t" r="r" b="b"/>
              <a:pathLst>
                <a:path w="318298" h="318298">
                  <a:moveTo>
                    <a:pt x="0" y="0"/>
                  </a:moveTo>
                  <a:lnTo>
                    <a:pt x="318298" y="0"/>
                  </a:lnTo>
                  <a:lnTo>
                    <a:pt x="318298" y="318299"/>
                  </a:lnTo>
                  <a:lnTo>
                    <a:pt x="0" y="31829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270"/>
            </a:p>
          </p:txBody>
        </p:sp>
        <p:sp>
          <p:nvSpPr>
            <p:cNvPr id="26" name="Freeform 26"/>
            <p:cNvSpPr/>
            <p:nvPr/>
          </p:nvSpPr>
          <p:spPr>
            <a:xfrm>
              <a:off x="4601558" y="1453499"/>
              <a:ext cx="318298" cy="318298"/>
            </a:xfrm>
            <a:custGeom>
              <a:avLst/>
              <a:gdLst/>
              <a:ahLst/>
              <a:cxnLst/>
              <a:rect l="l" t="t" r="r" b="b"/>
              <a:pathLst>
                <a:path w="318298" h="318298">
                  <a:moveTo>
                    <a:pt x="0" y="0"/>
                  </a:moveTo>
                  <a:lnTo>
                    <a:pt x="318298" y="0"/>
                  </a:lnTo>
                  <a:lnTo>
                    <a:pt x="318298" y="318299"/>
                  </a:lnTo>
                  <a:lnTo>
                    <a:pt x="0" y="31829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270"/>
            </a:p>
          </p:txBody>
        </p:sp>
        <p:sp>
          <p:nvSpPr>
            <p:cNvPr id="27" name="TextBox 27"/>
            <p:cNvSpPr txBox="1"/>
            <p:nvPr/>
          </p:nvSpPr>
          <p:spPr>
            <a:xfrm>
              <a:off x="0" y="0"/>
              <a:ext cx="8453079" cy="666850"/>
            </a:xfrm>
            <a:prstGeom prst="rect">
              <a:avLst/>
            </a:prstGeom>
          </p:spPr>
          <p:txBody>
            <a:bodyPr lIns="0" tIns="0" rIns="0" bIns="0" rtlCol="0" anchor="t">
              <a:spAutoFit/>
            </a:bodyPr>
            <a:lstStyle/>
            <a:p>
              <a:pPr>
                <a:lnSpc>
                  <a:spcPts val="1279"/>
                </a:lnSpc>
              </a:pPr>
              <a:r>
                <a:rPr lang="en-US" sz="1270" b="1" spc="53">
                  <a:solidFill>
                    <a:srgbClr val="183650"/>
                  </a:solidFill>
                  <a:latin typeface="Montserrat 2 Bold"/>
                  <a:ea typeface="Montserrat 2 Bold"/>
                  <a:cs typeface="Montserrat 2 Bold"/>
                  <a:sym typeface="Montserrat 2 Bold"/>
                </a:rPr>
                <a:t>Solar Energy Industry Warehouse &amp; Storage Solutions</a:t>
              </a:r>
            </a:p>
          </p:txBody>
        </p:sp>
        <p:sp>
          <p:nvSpPr>
            <p:cNvPr id="28" name="TextBox 28"/>
            <p:cNvSpPr txBox="1"/>
            <p:nvPr/>
          </p:nvSpPr>
          <p:spPr>
            <a:xfrm>
              <a:off x="0" y="3243816"/>
              <a:ext cx="8453077" cy="333424"/>
            </a:xfrm>
            <a:prstGeom prst="rect">
              <a:avLst/>
            </a:prstGeom>
          </p:spPr>
          <p:txBody>
            <a:bodyPr lIns="0" tIns="0" rIns="0" bIns="0" rtlCol="0" anchor="t">
              <a:spAutoFit/>
            </a:bodyPr>
            <a:lstStyle/>
            <a:p>
              <a:pPr>
                <a:lnSpc>
                  <a:spcPts val="1279"/>
                </a:lnSpc>
              </a:pPr>
              <a:r>
                <a:rPr lang="en-US" sz="1270" b="1" spc="53" dirty="0">
                  <a:solidFill>
                    <a:srgbClr val="183650"/>
                  </a:solidFill>
                  <a:latin typeface="Montserrat 2 Bold"/>
                  <a:ea typeface="Montserrat 2 Bold"/>
                  <a:cs typeface="Montserrat 2 Bold"/>
                  <a:sym typeface="Montserrat 2 Bold"/>
                </a:rPr>
                <a:t>Solar energy industry Fracht experience</a:t>
              </a:r>
            </a:p>
          </p:txBody>
        </p:sp>
        <p:sp>
          <p:nvSpPr>
            <p:cNvPr id="29" name="TextBox 29"/>
            <p:cNvSpPr txBox="1"/>
            <p:nvPr/>
          </p:nvSpPr>
          <p:spPr>
            <a:xfrm>
              <a:off x="675478" y="804592"/>
              <a:ext cx="3151672" cy="359072"/>
            </a:xfrm>
            <a:prstGeom prst="rect">
              <a:avLst/>
            </a:prstGeom>
          </p:spPr>
          <p:txBody>
            <a:bodyPr lIns="0" tIns="0" rIns="0" bIns="0" rtlCol="0" anchor="t">
              <a:spAutoFit/>
            </a:bodyPr>
            <a:lstStyle/>
            <a:p>
              <a:pPr algn="just">
                <a:lnSpc>
                  <a:spcPts val="1351"/>
                </a:lnSpc>
              </a:pPr>
              <a:r>
                <a:rPr lang="en-US" sz="1270" spc="9">
                  <a:solidFill>
                    <a:srgbClr val="3F4443"/>
                  </a:solidFill>
                  <a:latin typeface="Trebuchet MS"/>
                  <a:ea typeface="Trebuchet MS"/>
                  <a:cs typeface="Trebuchet MS"/>
                  <a:sym typeface="Trebuchet MS"/>
                </a:rPr>
                <a:t>Asset management</a:t>
              </a:r>
            </a:p>
          </p:txBody>
        </p:sp>
        <p:sp>
          <p:nvSpPr>
            <p:cNvPr id="30" name="TextBox 30"/>
            <p:cNvSpPr txBox="1"/>
            <p:nvPr/>
          </p:nvSpPr>
          <p:spPr>
            <a:xfrm>
              <a:off x="5277035" y="804592"/>
              <a:ext cx="3858258" cy="718146"/>
            </a:xfrm>
            <a:prstGeom prst="rect">
              <a:avLst/>
            </a:prstGeom>
          </p:spPr>
          <p:txBody>
            <a:bodyPr lIns="0" tIns="0" rIns="0" bIns="0" rtlCol="0" anchor="t">
              <a:spAutoFit/>
            </a:bodyPr>
            <a:lstStyle/>
            <a:p>
              <a:pPr algn="just">
                <a:lnSpc>
                  <a:spcPts val="1351"/>
                </a:lnSpc>
              </a:pPr>
              <a:r>
                <a:rPr lang="en-US" sz="1270" spc="9">
                  <a:solidFill>
                    <a:srgbClr val="3F4443"/>
                  </a:solidFill>
                  <a:latin typeface="Trebuchet MS"/>
                  <a:ea typeface="Trebuchet MS"/>
                  <a:cs typeface="Trebuchet MS"/>
                  <a:sym typeface="Trebuchet MS"/>
                </a:rPr>
                <a:t>Shipping / receiving services </a:t>
              </a:r>
            </a:p>
          </p:txBody>
        </p:sp>
        <p:sp>
          <p:nvSpPr>
            <p:cNvPr id="31" name="TextBox 31"/>
            <p:cNvSpPr txBox="1"/>
            <p:nvPr/>
          </p:nvSpPr>
          <p:spPr>
            <a:xfrm>
              <a:off x="675478" y="1994048"/>
              <a:ext cx="3151672" cy="718146"/>
            </a:xfrm>
            <a:prstGeom prst="rect">
              <a:avLst/>
            </a:prstGeom>
          </p:spPr>
          <p:txBody>
            <a:bodyPr lIns="0" tIns="0" rIns="0" bIns="0" rtlCol="0" anchor="t">
              <a:spAutoFit/>
            </a:bodyPr>
            <a:lstStyle/>
            <a:p>
              <a:pPr algn="just">
                <a:lnSpc>
                  <a:spcPts val="1351"/>
                </a:lnSpc>
              </a:pPr>
              <a:r>
                <a:rPr lang="en-US" sz="1270" spc="9">
                  <a:solidFill>
                    <a:srgbClr val="3F4443"/>
                  </a:solidFill>
                  <a:latin typeface="Trebuchet MS"/>
                  <a:ea typeface="Trebuchet MS"/>
                  <a:cs typeface="Trebuchet MS"/>
                  <a:sym typeface="Trebuchet MS"/>
                </a:rPr>
                <a:t>24/7 video monitoring</a:t>
              </a:r>
            </a:p>
          </p:txBody>
        </p:sp>
        <p:sp>
          <p:nvSpPr>
            <p:cNvPr id="32" name="TextBox 32"/>
            <p:cNvSpPr txBox="1"/>
            <p:nvPr/>
          </p:nvSpPr>
          <p:spPr>
            <a:xfrm>
              <a:off x="675478" y="1387610"/>
              <a:ext cx="3234666" cy="359072"/>
            </a:xfrm>
            <a:prstGeom prst="rect">
              <a:avLst/>
            </a:prstGeom>
          </p:spPr>
          <p:txBody>
            <a:bodyPr lIns="0" tIns="0" rIns="0" bIns="0" rtlCol="0" anchor="t">
              <a:spAutoFit/>
            </a:bodyPr>
            <a:lstStyle/>
            <a:p>
              <a:pPr algn="just">
                <a:lnSpc>
                  <a:spcPts val="1351"/>
                </a:lnSpc>
              </a:pPr>
              <a:r>
                <a:rPr lang="en-US" sz="1270" spc="9" dirty="0">
                  <a:solidFill>
                    <a:srgbClr val="3F4443"/>
                  </a:solidFill>
                  <a:latin typeface="Trebuchet MS"/>
                  <a:ea typeface="Trebuchet MS"/>
                  <a:cs typeface="Trebuchet MS"/>
                  <a:sym typeface="Trebuchet MS"/>
                </a:rPr>
                <a:t>Project proximity </a:t>
              </a:r>
            </a:p>
          </p:txBody>
        </p:sp>
        <p:sp>
          <p:nvSpPr>
            <p:cNvPr id="33" name="TextBox 33"/>
            <p:cNvSpPr txBox="1"/>
            <p:nvPr/>
          </p:nvSpPr>
          <p:spPr>
            <a:xfrm>
              <a:off x="5277035" y="1387610"/>
              <a:ext cx="3234666" cy="718146"/>
            </a:xfrm>
            <a:prstGeom prst="rect">
              <a:avLst/>
            </a:prstGeom>
          </p:spPr>
          <p:txBody>
            <a:bodyPr lIns="0" tIns="0" rIns="0" bIns="0" rtlCol="0" anchor="t">
              <a:spAutoFit/>
            </a:bodyPr>
            <a:lstStyle/>
            <a:p>
              <a:pPr algn="just">
                <a:lnSpc>
                  <a:spcPts val="1351"/>
                </a:lnSpc>
              </a:pPr>
              <a:r>
                <a:rPr lang="en-US" sz="1270" spc="9" dirty="0">
                  <a:solidFill>
                    <a:srgbClr val="3F4443"/>
                  </a:solidFill>
                  <a:latin typeface="Trebuchet MS"/>
                  <a:ea typeface="Trebuchet MS"/>
                  <a:cs typeface="Trebuchet MS"/>
                  <a:sym typeface="Trebuchet MS"/>
                </a:rPr>
                <a:t>Logistics &amp; coordination</a:t>
              </a:r>
            </a:p>
          </p:txBody>
        </p:sp>
      </p:gr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486400" y="1"/>
            <a:ext cx="6705600" cy="6890878"/>
          </a:xfrm>
          <a:custGeom>
            <a:avLst/>
            <a:gdLst/>
            <a:ahLst/>
            <a:cxnLst/>
            <a:rect l="l" t="t" r="r" b="b"/>
            <a:pathLst>
              <a:path w="15891980" h="10588031">
                <a:moveTo>
                  <a:pt x="0" y="0"/>
                </a:moveTo>
                <a:lnTo>
                  <a:pt x="15891979" y="0"/>
                </a:lnTo>
                <a:lnTo>
                  <a:pt x="15891979" y="10588031"/>
                </a:lnTo>
                <a:lnTo>
                  <a:pt x="0" y="10588031"/>
                </a:lnTo>
                <a:lnTo>
                  <a:pt x="0" y="0"/>
                </a:lnTo>
                <a:close/>
              </a:path>
            </a:pathLst>
          </a:custGeom>
          <a:blipFill>
            <a:blip r:embed="rId2" cstate="print">
              <a:extLst>
                <a:ext uri="{28A0092B-C50C-407E-A947-70E740481C1C}">
                  <a14:useLocalDpi xmlns:a14="http://schemas.microsoft.com/office/drawing/2010/main"/>
                </a:ext>
              </a:extLst>
            </a:blip>
            <a:stretch>
              <a:fillRect b="322"/>
            </a:stretch>
          </a:blipFill>
        </p:spPr>
        <p:txBody>
          <a:bodyPr/>
          <a:lstStyle/>
          <a:p>
            <a:endParaRPr lang="en-US" sz="1200"/>
          </a:p>
        </p:txBody>
      </p:sp>
      <p:grpSp>
        <p:nvGrpSpPr>
          <p:cNvPr id="3" name="Group 3"/>
          <p:cNvGrpSpPr/>
          <p:nvPr/>
        </p:nvGrpSpPr>
        <p:grpSpPr>
          <a:xfrm>
            <a:off x="-332551" y="-375305"/>
            <a:ext cx="7223208" cy="7266184"/>
            <a:chOff x="0" y="-85725"/>
            <a:chExt cx="2827514" cy="3001950"/>
          </a:xfrm>
        </p:grpSpPr>
        <p:sp>
          <p:nvSpPr>
            <p:cNvPr id="4" name="Freeform 4"/>
            <p:cNvSpPr/>
            <p:nvPr/>
          </p:nvSpPr>
          <p:spPr>
            <a:xfrm>
              <a:off x="131378" y="69328"/>
              <a:ext cx="2696136" cy="2837811"/>
            </a:xfrm>
            <a:custGeom>
              <a:avLst/>
              <a:gdLst/>
              <a:ahLst/>
              <a:cxnLst/>
              <a:rect l="l" t="t" r="r" b="b"/>
              <a:pathLst>
                <a:path w="2696136" h="2916225">
                  <a:moveTo>
                    <a:pt x="0" y="0"/>
                  </a:moveTo>
                  <a:lnTo>
                    <a:pt x="2696136" y="0"/>
                  </a:lnTo>
                  <a:lnTo>
                    <a:pt x="2696136" y="2916225"/>
                  </a:lnTo>
                  <a:lnTo>
                    <a:pt x="0" y="2916225"/>
                  </a:lnTo>
                  <a:close/>
                </a:path>
              </a:pathLst>
            </a:custGeom>
            <a:solidFill>
              <a:srgbClr val="F3F4F5"/>
            </a:solidFill>
          </p:spPr>
          <p:txBody>
            <a:bodyPr/>
            <a:lstStyle/>
            <a:p>
              <a:endParaRPr lang="en-US" sz="1200"/>
            </a:p>
          </p:txBody>
        </p:sp>
        <p:sp>
          <p:nvSpPr>
            <p:cNvPr id="5" name="TextBox 5"/>
            <p:cNvSpPr txBox="1"/>
            <p:nvPr/>
          </p:nvSpPr>
          <p:spPr>
            <a:xfrm>
              <a:off x="0" y="-85725"/>
              <a:ext cx="2696136" cy="3001950"/>
            </a:xfrm>
            <a:prstGeom prst="rect">
              <a:avLst/>
            </a:prstGeom>
          </p:spPr>
          <p:txBody>
            <a:bodyPr lIns="33867" tIns="33867" rIns="33867" bIns="33867" rtlCol="0" anchor="ctr"/>
            <a:lstStyle/>
            <a:p>
              <a:pPr algn="ctr">
                <a:lnSpc>
                  <a:spcPts val="1746"/>
                </a:lnSpc>
              </a:pPr>
              <a:endParaRPr sz="1200"/>
            </a:p>
          </p:txBody>
        </p:sp>
      </p:grpSp>
      <p:grpSp>
        <p:nvGrpSpPr>
          <p:cNvPr id="6" name="Group 6"/>
          <p:cNvGrpSpPr>
            <a:grpSpLocks noGrp="1" noUngrp="1" noRot="1" noMove="1" noResize="1"/>
          </p:cNvGrpSpPr>
          <p:nvPr/>
        </p:nvGrpSpPr>
        <p:grpSpPr>
          <a:xfrm>
            <a:off x="6875946" y="32439"/>
            <a:ext cx="5312985" cy="6836448"/>
            <a:chOff x="0" y="0"/>
            <a:chExt cx="2462867" cy="3121157"/>
          </a:xfrm>
        </p:grpSpPr>
        <p:sp>
          <p:nvSpPr>
            <p:cNvPr id="7" name="Freeform 7"/>
            <p:cNvSpPr>
              <a:spLocks noGrp="1" noRot="1" noMove="1" noResize="1" noEditPoints="1" noAdjustHandles="1" noChangeArrowheads="1" noChangeShapeType="1"/>
            </p:cNvSpPr>
            <p:nvPr/>
          </p:nvSpPr>
          <p:spPr>
            <a:xfrm>
              <a:off x="0" y="0"/>
              <a:ext cx="2462867" cy="3121157"/>
            </a:xfrm>
            <a:custGeom>
              <a:avLst/>
              <a:gdLst/>
              <a:ahLst/>
              <a:cxnLst/>
              <a:rect l="l" t="t" r="r" b="b"/>
              <a:pathLst>
                <a:path w="2462867" h="3121157">
                  <a:moveTo>
                    <a:pt x="0" y="0"/>
                  </a:moveTo>
                  <a:lnTo>
                    <a:pt x="2462867" y="0"/>
                  </a:lnTo>
                  <a:lnTo>
                    <a:pt x="2462867" y="3121157"/>
                  </a:lnTo>
                  <a:lnTo>
                    <a:pt x="0" y="312115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8" name="TextBox 8"/>
            <p:cNvSpPr txBox="1">
              <a:spLocks noGrp="1" noRot="1" noMove="1" noResize="1" noEditPoints="1" noAdjustHandles="1" noChangeArrowheads="1" noChangeShapeType="1"/>
            </p:cNvSpPr>
            <p:nvPr/>
          </p:nvSpPr>
          <p:spPr>
            <a:xfrm>
              <a:off x="0" y="-38100"/>
              <a:ext cx="2462867" cy="3159257"/>
            </a:xfrm>
            <a:prstGeom prst="rect">
              <a:avLst/>
            </a:prstGeom>
          </p:spPr>
          <p:txBody>
            <a:bodyPr lIns="33867" tIns="33867" rIns="33867" bIns="33867" rtlCol="0" anchor="ctr"/>
            <a:lstStyle/>
            <a:p>
              <a:pPr algn="ctr">
                <a:lnSpc>
                  <a:spcPts val="1400"/>
                </a:lnSpc>
              </a:pPr>
              <a:endParaRPr sz="1200"/>
            </a:p>
          </p:txBody>
        </p:sp>
      </p:grpSp>
      <p:sp>
        <p:nvSpPr>
          <p:cNvPr id="9" name="TextBox 9"/>
          <p:cNvSpPr txBox="1"/>
          <p:nvPr/>
        </p:nvSpPr>
        <p:spPr>
          <a:xfrm>
            <a:off x="1442134" y="1023942"/>
            <a:ext cx="4201284" cy="1098699"/>
          </a:xfrm>
          <a:prstGeom prst="rect">
            <a:avLst/>
          </a:prstGeom>
        </p:spPr>
        <p:txBody>
          <a:bodyPr wrap="square" lIns="0" tIns="0" rIns="0" bIns="0" rtlCol="0" anchor="t">
            <a:spAutoFit/>
          </a:bodyPr>
          <a:lstStyle/>
          <a:p>
            <a:pPr>
              <a:lnSpc>
                <a:spcPts val="2879"/>
              </a:lnSpc>
            </a:pPr>
            <a:r>
              <a:rPr lang="en-US" sz="2399" b="1" dirty="0">
                <a:solidFill>
                  <a:srgbClr val="183650"/>
                </a:solidFill>
                <a:latin typeface="Montserrat 2 Bold"/>
                <a:ea typeface="Montserrat 2 Bold"/>
                <a:cs typeface="Montserrat 2 Bold"/>
                <a:sym typeface="Montserrat 2 Bold"/>
              </a:rPr>
              <a:t>GLOBAL SHORT OR LONG-TERM WAREHOUSE SOLUTIONS</a:t>
            </a:r>
          </a:p>
        </p:txBody>
      </p:sp>
      <p:sp>
        <p:nvSpPr>
          <p:cNvPr id="10" name="TextBox 10"/>
          <p:cNvSpPr txBox="1"/>
          <p:nvPr/>
        </p:nvSpPr>
        <p:spPr>
          <a:xfrm>
            <a:off x="1442134" y="2310695"/>
            <a:ext cx="3993121" cy="192360"/>
          </a:xfrm>
          <a:prstGeom prst="rect">
            <a:avLst/>
          </a:prstGeom>
        </p:spPr>
        <p:txBody>
          <a:bodyPr lIns="0" tIns="0" rIns="0" bIns="0" rtlCol="0" anchor="t">
            <a:spAutoFit/>
          </a:bodyPr>
          <a:lstStyle/>
          <a:p>
            <a:pPr>
              <a:lnSpc>
                <a:spcPts val="1519"/>
              </a:lnSpc>
            </a:pPr>
            <a:r>
              <a:rPr lang="en-US" sz="1266" b="1" dirty="0">
                <a:solidFill>
                  <a:srgbClr val="183650"/>
                </a:solidFill>
                <a:latin typeface="Trebuchet MS Bold"/>
                <a:ea typeface="Trebuchet MS Bold"/>
                <a:cs typeface="Trebuchet MS Bold"/>
                <a:sym typeface="Trebuchet MS Bold"/>
              </a:rPr>
              <a:t>SOLAR SPECIFIC JOBSITE SERVICES, SUCH AS:</a:t>
            </a:r>
          </a:p>
        </p:txBody>
      </p:sp>
      <p:sp>
        <p:nvSpPr>
          <p:cNvPr id="11" name="TextBox 11"/>
          <p:cNvSpPr txBox="1"/>
          <p:nvPr/>
        </p:nvSpPr>
        <p:spPr>
          <a:xfrm>
            <a:off x="1442134" y="3401303"/>
            <a:ext cx="4066183" cy="706604"/>
          </a:xfrm>
          <a:prstGeom prst="rect">
            <a:avLst/>
          </a:prstGeom>
        </p:spPr>
        <p:txBody>
          <a:bodyPr lIns="0" tIns="0" rIns="0" bIns="0" rtlCol="0" anchor="t">
            <a:spAutoFit/>
          </a:bodyPr>
          <a:lstStyle/>
          <a:p>
            <a:pPr>
              <a:lnSpc>
                <a:spcPts val="1405"/>
              </a:lnSpc>
              <a:spcBef>
                <a:spcPct val="0"/>
              </a:spcBef>
            </a:pPr>
            <a:r>
              <a:rPr lang="en-US" sz="1133" dirty="0">
                <a:solidFill>
                  <a:srgbClr val="183650"/>
                </a:solidFill>
                <a:latin typeface="Trebuchet MS"/>
                <a:ea typeface="Trebuchet MS"/>
                <a:cs typeface="Trebuchet MS"/>
                <a:sym typeface="Trebuchet MS"/>
              </a:rPr>
              <a:t>Reliable installation services for ground mount solar systems.</a:t>
            </a:r>
          </a:p>
          <a:p>
            <a:pPr>
              <a:lnSpc>
                <a:spcPts val="1405"/>
              </a:lnSpc>
              <a:spcBef>
                <a:spcPct val="0"/>
              </a:spcBef>
            </a:pPr>
            <a:endParaRPr lang="en-US" sz="1133" dirty="0">
              <a:solidFill>
                <a:srgbClr val="183650"/>
              </a:solidFill>
              <a:latin typeface="Trebuchet MS"/>
              <a:ea typeface="Trebuchet MS"/>
              <a:cs typeface="Trebuchet MS"/>
              <a:sym typeface="Trebuchet MS"/>
            </a:endParaRPr>
          </a:p>
          <a:p>
            <a:pPr>
              <a:lnSpc>
                <a:spcPts val="1405"/>
              </a:lnSpc>
              <a:spcBef>
                <a:spcPct val="0"/>
              </a:spcBef>
            </a:pPr>
            <a:r>
              <a:rPr lang="en-US" sz="1133" dirty="0">
                <a:solidFill>
                  <a:srgbClr val="183650"/>
                </a:solidFill>
                <a:latin typeface="Trebuchet MS"/>
                <a:ea typeface="Trebuchet MS"/>
                <a:cs typeface="Trebuchet MS"/>
                <a:sym typeface="Trebuchet MS"/>
              </a:rPr>
              <a:t>We are not just building solar farms. We are </a:t>
            </a:r>
            <a:r>
              <a:rPr lang="en-US" sz="1133" dirty="0" err="1">
                <a:solidFill>
                  <a:srgbClr val="183650"/>
                </a:solidFill>
                <a:latin typeface="Trebuchet MS"/>
                <a:ea typeface="Trebuchet MS"/>
                <a:cs typeface="Trebuchet MS"/>
                <a:sym typeface="Trebuchet MS"/>
              </a:rPr>
              <a:t>sunstalling</a:t>
            </a:r>
            <a:r>
              <a:rPr lang="en-US" sz="1133" dirty="0">
                <a:solidFill>
                  <a:srgbClr val="183650"/>
                </a:solidFill>
                <a:latin typeface="Trebuchet MS"/>
                <a:ea typeface="Trebuchet MS"/>
                <a:cs typeface="Trebuchet MS"/>
                <a:sym typeface="Trebuchet MS"/>
              </a:rPr>
              <a:t>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the future.</a:t>
            </a:r>
          </a:p>
        </p:txBody>
      </p:sp>
      <p:sp>
        <p:nvSpPr>
          <p:cNvPr id="12" name="TextBox 12"/>
          <p:cNvSpPr txBox="1"/>
          <p:nvPr/>
        </p:nvSpPr>
        <p:spPr>
          <a:xfrm>
            <a:off x="1334184" y="2590095"/>
            <a:ext cx="3623511" cy="167995"/>
          </a:xfrm>
          <a:prstGeom prst="rect">
            <a:avLst/>
          </a:prstGeom>
        </p:spPr>
        <p:txBody>
          <a:bodyPr lIns="0" tIns="0" rIns="0" bIns="0" rtlCol="0" anchor="t">
            <a:spAutoFit/>
          </a:bodyPr>
          <a:lstStyle/>
          <a:p>
            <a:pPr marL="244698" lvl="1" indent="-122349">
              <a:lnSpc>
                <a:spcPts val="1435"/>
              </a:lnSpc>
              <a:buFont typeface="Arial"/>
              <a:buChar char="•"/>
            </a:pPr>
            <a:r>
              <a:rPr lang="en-US" sz="1133" spc="10" dirty="0">
                <a:solidFill>
                  <a:srgbClr val="183650"/>
                </a:solidFill>
                <a:latin typeface="Trebuchet MS"/>
                <a:ea typeface="Trebuchet MS"/>
                <a:cs typeface="Trebuchet MS"/>
                <a:sym typeface="Trebuchet MS"/>
              </a:rPr>
              <a:t>Fracht own supervision &amp; discharge crew</a:t>
            </a:r>
          </a:p>
        </p:txBody>
      </p:sp>
      <p:sp>
        <p:nvSpPr>
          <p:cNvPr id="13" name="TextBox 13"/>
          <p:cNvSpPr txBox="1"/>
          <p:nvPr/>
        </p:nvSpPr>
        <p:spPr>
          <a:xfrm>
            <a:off x="1346884" y="4265496"/>
            <a:ext cx="3623511" cy="167995"/>
          </a:xfrm>
          <a:prstGeom prst="rect">
            <a:avLst/>
          </a:prstGeom>
        </p:spPr>
        <p:txBody>
          <a:bodyPr lIns="0" tIns="0" rIns="0" bIns="0" rtlCol="0" anchor="t">
            <a:spAutoFit/>
          </a:bodyPr>
          <a:lstStyle/>
          <a:p>
            <a:pPr marL="244698" lvl="1" indent="-122349">
              <a:lnSpc>
                <a:spcPts val="1435"/>
              </a:lnSpc>
              <a:buFont typeface="Arial"/>
              <a:buChar char="•"/>
            </a:pPr>
            <a:r>
              <a:rPr lang="en-US" sz="1133" spc="10">
                <a:solidFill>
                  <a:srgbClr val="183650"/>
                </a:solidFill>
                <a:latin typeface="Trebuchet MS"/>
                <a:ea typeface="Trebuchet MS"/>
                <a:cs typeface="Trebuchet MS"/>
                <a:sym typeface="Trebuchet MS"/>
              </a:rPr>
              <a:t>Pile driving with own equipment.</a:t>
            </a:r>
          </a:p>
        </p:txBody>
      </p:sp>
      <p:sp>
        <p:nvSpPr>
          <p:cNvPr id="14" name="TextBox 14"/>
          <p:cNvSpPr txBox="1"/>
          <p:nvPr/>
        </p:nvSpPr>
        <p:spPr>
          <a:xfrm>
            <a:off x="1346884" y="4907826"/>
            <a:ext cx="3623511" cy="167995"/>
          </a:xfrm>
          <a:prstGeom prst="rect">
            <a:avLst/>
          </a:prstGeom>
        </p:spPr>
        <p:txBody>
          <a:bodyPr lIns="0" tIns="0" rIns="0" bIns="0" rtlCol="0" anchor="t">
            <a:spAutoFit/>
          </a:bodyPr>
          <a:lstStyle/>
          <a:p>
            <a:pPr marL="244698" lvl="1" indent="-122349">
              <a:lnSpc>
                <a:spcPts val="1435"/>
              </a:lnSpc>
              <a:buFont typeface="Arial"/>
              <a:buChar char="•"/>
            </a:pPr>
            <a:r>
              <a:rPr lang="en-US" sz="1133" spc="10">
                <a:solidFill>
                  <a:srgbClr val="183650"/>
                </a:solidFill>
                <a:latin typeface="Trebuchet MS"/>
                <a:ea typeface="Trebuchet MS"/>
                <a:cs typeface="Trebuchet MS"/>
                <a:sym typeface="Trebuchet MS"/>
              </a:rPr>
              <a:t>Racking assembly.</a:t>
            </a:r>
          </a:p>
        </p:txBody>
      </p:sp>
      <p:sp>
        <p:nvSpPr>
          <p:cNvPr id="15" name="TextBox 15"/>
          <p:cNvSpPr txBox="1"/>
          <p:nvPr/>
        </p:nvSpPr>
        <p:spPr>
          <a:xfrm>
            <a:off x="1334184" y="2886578"/>
            <a:ext cx="3623511" cy="167995"/>
          </a:xfrm>
          <a:prstGeom prst="rect">
            <a:avLst/>
          </a:prstGeom>
        </p:spPr>
        <p:txBody>
          <a:bodyPr lIns="0" tIns="0" rIns="0" bIns="0" rtlCol="0" anchor="t">
            <a:spAutoFit/>
          </a:bodyPr>
          <a:lstStyle/>
          <a:p>
            <a:pPr marL="244698" lvl="1" indent="-122349">
              <a:lnSpc>
                <a:spcPts val="1435"/>
              </a:lnSpc>
              <a:buFont typeface="Arial"/>
              <a:buChar char="•"/>
            </a:pPr>
            <a:r>
              <a:rPr lang="en-US" sz="1133" spc="10" dirty="0">
                <a:solidFill>
                  <a:srgbClr val="183650"/>
                </a:solidFill>
                <a:latin typeface="Trebuchet MS"/>
                <a:ea typeface="Trebuchet MS"/>
                <a:cs typeface="Trebuchet MS"/>
                <a:sym typeface="Trebuchet MS"/>
              </a:rPr>
              <a:t>Equipment rental</a:t>
            </a:r>
          </a:p>
        </p:txBody>
      </p:sp>
      <p:sp>
        <p:nvSpPr>
          <p:cNvPr id="16" name="TextBox 16"/>
          <p:cNvSpPr txBox="1"/>
          <p:nvPr/>
        </p:nvSpPr>
        <p:spPr>
          <a:xfrm>
            <a:off x="1346884" y="4561978"/>
            <a:ext cx="3623511" cy="167995"/>
          </a:xfrm>
          <a:prstGeom prst="rect">
            <a:avLst/>
          </a:prstGeom>
        </p:spPr>
        <p:txBody>
          <a:bodyPr lIns="0" tIns="0" rIns="0" bIns="0" rtlCol="0" anchor="t">
            <a:spAutoFit/>
          </a:bodyPr>
          <a:lstStyle/>
          <a:p>
            <a:pPr marL="244698" lvl="1" indent="-122349">
              <a:lnSpc>
                <a:spcPts val="1435"/>
              </a:lnSpc>
              <a:buFont typeface="Arial"/>
              <a:buChar char="•"/>
            </a:pPr>
            <a:r>
              <a:rPr lang="en-US" sz="1133" spc="10">
                <a:solidFill>
                  <a:srgbClr val="183650"/>
                </a:solidFill>
                <a:latin typeface="Trebuchet MS"/>
                <a:ea typeface="Trebuchet MS"/>
                <a:cs typeface="Trebuchet MS"/>
                <a:sym typeface="Trebuchet MS"/>
              </a:rPr>
              <a:t>Panel mounting.</a:t>
            </a:r>
          </a:p>
        </p:txBody>
      </p:sp>
      <p:sp>
        <p:nvSpPr>
          <p:cNvPr id="17" name="TextBox 17"/>
          <p:cNvSpPr txBox="1"/>
          <p:nvPr/>
        </p:nvSpPr>
        <p:spPr>
          <a:xfrm>
            <a:off x="1346884" y="5204309"/>
            <a:ext cx="3623511" cy="167995"/>
          </a:xfrm>
          <a:prstGeom prst="rect">
            <a:avLst/>
          </a:prstGeom>
        </p:spPr>
        <p:txBody>
          <a:bodyPr lIns="0" tIns="0" rIns="0" bIns="0" rtlCol="0" anchor="t">
            <a:spAutoFit/>
          </a:bodyPr>
          <a:lstStyle/>
          <a:p>
            <a:pPr marL="244698" lvl="1" indent="-122349">
              <a:lnSpc>
                <a:spcPts val="1435"/>
              </a:lnSpc>
              <a:buFont typeface="Arial"/>
              <a:buChar char="•"/>
            </a:pPr>
            <a:r>
              <a:rPr lang="en-US" sz="1133" spc="10">
                <a:solidFill>
                  <a:srgbClr val="183650"/>
                </a:solidFill>
                <a:latin typeface="Trebuchet MS"/>
                <a:ea typeface="Trebuchet MS"/>
                <a:cs typeface="Trebuchet MS"/>
                <a:sym typeface="Trebuchet MS"/>
              </a:rPr>
              <a:t>Pile surveying &amp; marking.</a:t>
            </a:r>
          </a:p>
        </p:txBody>
      </p:sp>
      <p:sp>
        <p:nvSpPr>
          <p:cNvPr id="18" name="Freeform 18"/>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9" name="TextBox 19"/>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3F4443"/>
                </a:solidFill>
                <a:latin typeface="Montserrat 2 Bold"/>
                <a:ea typeface="Montserrat 2 Bold"/>
                <a:cs typeface="Montserrat 2 Bold"/>
                <a:sym typeface="Montserrat 2 Bold"/>
              </a:rPr>
              <a:t>RENEWABLE ENERGY</a:t>
            </a:r>
          </a:p>
        </p:txBody>
      </p:sp>
      <p:sp>
        <p:nvSpPr>
          <p:cNvPr id="20" name="TextBox 20"/>
          <p:cNvSpPr txBox="1"/>
          <p:nvPr/>
        </p:nvSpPr>
        <p:spPr>
          <a:xfrm>
            <a:off x="11467233" y="6153150"/>
            <a:ext cx="179536"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117</a:t>
            </a:r>
          </a:p>
        </p:txBody>
      </p:sp>
      <p:sp>
        <p:nvSpPr>
          <p:cNvPr id="21" name="Freeform 21"/>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 y="0"/>
            <a:ext cx="12192000" cy="6858000"/>
          </a:xfrm>
          <a:custGeom>
            <a:avLst/>
            <a:gdLst/>
            <a:ahLst/>
            <a:cxnLst/>
            <a:rect l="l" t="t" r="r" b="b"/>
            <a:pathLst>
              <a:path w="18288000" h="12176449">
                <a:moveTo>
                  <a:pt x="0" y="0"/>
                </a:moveTo>
                <a:lnTo>
                  <a:pt x="18288000" y="0"/>
                </a:lnTo>
                <a:lnTo>
                  <a:pt x="18288000" y="12176449"/>
                </a:lnTo>
                <a:lnTo>
                  <a:pt x="0" y="12176449"/>
                </a:lnTo>
                <a:lnTo>
                  <a:pt x="0" y="0"/>
                </a:lnTo>
                <a:close/>
              </a:path>
            </a:pathLst>
          </a:custGeom>
          <a:blipFill>
            <a:blip r:embed="rId2" cstate="print">
              <a:extLst>
                <a:ext uri="{28A0092B-C50C-407E-A947-70E740481C1C}">
                  <a14:useLocalDpi xmlns:a14="http://schemas.microsoft.com/office/drawing/2010/main"/>
                </a:ext>
              </a:extLst>
            </a:blip>
            <a:stretch>
              <a:fillRect b="1"/>
            </a:stretch>
          </a:blipFill>
        </p:spPr>
        <p:txBody>
          <a:bodyPr/>
          <a:lstStyle/>
          <a:p>
            <a:endParaRPr lang="en-US" sz="1200"/>
          </a:p>
        </p:txBody>
      </p:sp>
      <p:grpSp>
        <p:nvGrpSpPr>
          <p:cNvPr id="3" name="Group 3"/>
          <p:cNvGrpSpPr>
            <a:grpSpLocks noGrp="1" noUngrp="1" noRot="1" noChangeAspect="1" noMove="1" noResize="1"/>
          </p:cNvGrpSpPr>
          <p:nvPr/>
        </p:nvGrpSpPr>
        <p:grpSpPr>
          <a:xfrm>
            <a:off x="2" y="0"/>
            <a:ext cx="12191998" cy="6858000"/>
            <a:chOff x="0" y="0"/>
            <a:chExt cx="20320000" cy="11430000"/>
          </a:xfrm>
        </p:grpSpPr>
        <p:sp>
          <p:nvSpPr>
            <p:cNvPr id="4" name="Freeform 4"/>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0000"/>
              </a:srgbClr>
            </a:solidFill>
          </p:spPr>
          <p:txBody>
            <a:bodyPr/>
            <a:lstStyle/>
            <a:p>
              <a:endParaRPr lang="en-US" sz="1200"/>
            </a:p>
          </p:txBody>
        </p:sp>
      </p:grpSp>
      <p:sp>
        <p:nvSpPr>
          <p:cNvPr id="5" name="Freeform 5"/>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685801" y="5394565"/>
            <a:ext cx="11196815" cy="859210"/>
          </a:xfrm>
          <a:prstGeom prst="rect">
            <a:avLst/>
          </a:prstGeom>
        </p:spPr>
        <p:txBody>
          <a:bodyPr lIns="0" tIns="0" rIns="0" bIns="0" rtlCol="0" anchor="t">
            <a:spAutoFit/>
          </a:bodyPr>
          <a:lstStyle/>
          <a:p>
            <a:pPr>
              <a:lnSpc>
                <a:spcPts val="6744"/>
              </a:lnSpc>
            </a:pPr>
            <a:r>
              <a:rPr lang="en-US" sz="6000" b="1" dirty="0">
                <a:solidFill>
                  <a:srgbClr val="FFFFFF"/>
                </a:solidFill>
                <a:latin typeface="Montserrat 2 Bold"/>
                <a:ea typeface="Montserrat 2 Bold"/>
                <a:cs typeface="Montserrat 2 Bold"/>
                <a:sym typeface="Montserrat 2 Bold"/>
              </a:rPr>
              <a:t>ROAD FREIGHT </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 y="0"/>
            <a:ext cx="12192000" cy="6858000"/>
          </a:xfrm>
          <a:custGeom>
            <a:avLst/>
            <a:gdLst/>
            <a:ahLst/>
            <a:cxnLst/>
            <a:rect l="l" t="t" r="r" b="b"/>
            <a:pathLst>
              <a:path w="18288000" h="12176449">
                <a:moveTo>
                  <a:pt x="0" y="0"/>
                </a:moveTo>
                <a:lnTo>
                  <a:pt x="18288000" y="0"/>
                </a:lnTo>
                <a:lnTo>
                  <a:pt x="18288000" y="12176449"/>
                </a:lnTo>
                <a:lnTo>
                  <a:pt x="0" y="12176449"/>
                </a:lnTo>
                <a:lnTo>
                  <a:pt x="0" y="0"/>
                </a:lnTo>
                <a:close/>
              </a:path>
            </a:pathLst>
          </a:custGeom>
          <a:blipFill>
            <a:blip r:embed="rId2" cstate="print">
              <a:extLst>
                <a:ext uri="{28A0092B-C50C-407E-A947-70E740481C1C}">
                  <a14:useLocalDpi xmlns:a14="http://schemas.microsoft.com/office/drawing/2010/main"/>
                </a:ext>
              </a:extLst>
            </a:blip>
            <a:stretch>
              <a:fillRect b="1"/>
            </a:stretch>
          </a:blipFill>
        </p:spPr>
        <p:txBody>
          <a:bodyPr/>
          <a:lstStyle/>
          <a:p>
            <a:endParaRPr lang="en-US" sz="1200"/>
          </a:p>
        </p:txBody>
      </p:sp>
      <p:grpSp>
        <p:nvGrpSpPr>
          <p:cNvPr id="3" name="Group 3"/>
          <p:cNvGrpSpPr>
            <a:grpSpLocks noGrp="1" noUngrp="1" noRot="1" noChangeAspect="1" noMove="1" noResize="1"/>
          </p:cNvGrpSpPr>
          <p:nvPr/>
        </p:nvGrpSpPr>
        <p:grpSpPr>
          <a:xfrm>
            <a:off x="-2" y="0"/>
            <a:ext cx="12191998" cy="6858000"/>
            <a:chOff x="0" y="0"/>
            <a:chExt cx="20320000" cy="11430000"/>
          </a:xfrm>
        </p:grpSpPr>
        <p:sp>
          <p:nvSpPr>
            <p:cNvPr id="4" name="Freeform 4"/>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0000"/>
              </a:srgbClr>
            </a:solidFill>
          </p:spPr>
          <p:txBody>
            <a:bodyPr/>
            <a:lstStyle/>
            <a:p>
              <a:endParaRPr lang="en-US" sz="1200"/>
            </a:p>
          </p:txBody>
        </p:sp>
      </p:grpSp>
      <p:sp>
        <p:nvSpPr>
          <p:cNvPr id="5" name="TextBox 5"/>
          <p:cNvSpPr txBox="1">
            <a:spLocks noGrp="1" noRot="1" noMove="1" noResize="1" noEditPoints="1" noAdjustHandles="1" noChangeArrowheads="1" noChangeShapeType="1"/>
          </p:cNvSpPr>
          <p:nvPr/>
        </p:nvSpPr>
        <p:spPr>
          <a:xfrm>
            <a:off x="685801" y="5831536"/>
            <a:ext cx="11196815" cy="346249"/>
          </a:xfrm>
          <a:prstGeom prst="rect">
            <a:avLst/>
          </a:prstGeom>
        </p:spPr>
        <p:txBody>
          <a:bodyPr lIns="0" tIns="0" rIns="0" bIns="0" rtlCol="0" anchor="t">
            <a:spAutoFit/>
          </a:bodyPr>
          <a:lstStyle/>
          <a:p>
            <a:pPr>
              <a:lnSpc>
                <a:spcPts val="2697"/>
              </a:lnSpc>
            </a:pPr>
            <a:r>
              <a:rPr lang="en-US" sz="2400" b="1">
                <a:solidFill>
                  <a:srgbClr val="FFFFFF"/>
                </a:solidFill>
                <a:latin typeface="Montserrat 2 Bold"/>
                <a:ea typeface="Montserrat 2 Bold"/>
                <a:cs typeface="Montserrat 2 Bold"/>
                <a:sym typeface="Montserrat 2 Bold"/>
              </a:rPr>
              <a:t>ROAD FREIGHT </a:t>
            </a:r>
          </a:p>
        </p:txBody>
      </p:sp>
      <p:sp>
        <p:nvSpPr>
          <p:cNvPr id="6" name="Freeform 6"/>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p:nvPr/>
        </p:nvSpPr>
        <p:spPr>
          <a:xfrm>
            <a:off x="0" y="0"/>
            <a:ext cx="5842705" cy="6870813"/>
          </a:xfrm>
          <a:custGeom>
            <a:avLst/>
            <a:gdLst/>
            <a:ahLst/>
            <a:cxnLst/>
            <a:rect l="l" t="t" r="r" b="b"/>
            <a:pathLst>
              <a:path w="8764057" h="10306219">
                <a:moveTo>
                  <a:pt x="0" y="0"/>
                </a:moveTo>
                <a:lnTo>
                  <a:pt x="8764057" y="0"/>
                </a:lnTo>
                <a:lnTo>
                  <a:pt x="8764057" y="10306219"/>
                </a:lnTo>
                <a:lnTo>
                  <a:pt x="0" y="10306219"/>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4" name="Group 4"/>
          <p:cNvGrpSpPr>
            <a:grpSpLocks noGrp="1" noUngrp="1" noRot="1" noMove="1" noResize="1"/>
          </p:cNvGrpSpPr>
          <p:nvPr/>
        </p:nvGrpSpPr>
        <p:grpSpPr>
          <a:xfrm>
            <a:off x="-10886" y="10886"/>
            <a:ext cx="5842705" cy="6858000"/>
            <a:chOff x="0" y="0"/>
            <a:chExt cx="2308229" cy="2709333"/>
          </a:xfrm>
        </p:grpSpPr>
        <p:sp>
          <p:nvSpPr>
            <p:cNvPr id="5" name="Freeform 5"/>
            <p:cNvSpPr>
              <a:spLocks noGrp="1" noRot="1" noMove="1" noResize="1" noEditPoints="1" noAdjustHandles="1" noChangeArrowheads="1" noChangeShapeType="1"/>
            </p:cNvSpPr>
            <p:nvPr/>
          </p:nvSpPr>
          <p:spPr>
            <a:xfrm>
              <a:off x="0" y="0"/>
              <a:ext cx="2308229" cy="2709333"/>
            </a:xfrm>
            <a:custGeom>
              <a:avLst/>
              <a:gdLst/>
              <a:ahLst/>
              <a:cxnLst/>
              <a:rect l="l" t="t" r="r" b="b"/>
              <a:pathLst>
                <a:path w="2308229" h="2709333">
                  <a:moveTo>
                    <a:pt x="0" y="0"/>
                  </a:moveTo>
                  <a:lnTo>
                    <a:pt x="2308229" y="0"/>
                  </a:lnTo>
                  <a:lnTo>
                    <a:pt x="2308229"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38100"/>
              <a:ext cx="2308229" cy="2747433"/>
            </a:xfrm>
            <a:prstGeom prst="rect">
              <a:avLst/>
            </a:prstGeom>
          </p:spPr>
          <p:txBody>
            <a:bodyPr lIns="33867" tIns="33867" rIns="33867" bIns="33867" rtlCol="0" anchor="ctr"/>
            <a:lstStyle/>
            <a:p>
              <a:pPr algn="ctr">
                <a:lnSpc>
                  <a:spcPts val="1400"/>
                </a:lnSpc>
              </a:pPr>
              <a:endParaRPr sz="1200"/>
            </a:p>
          </p:txBody>
        </p:sp>
      </p:grpSp>
      <p:sp>
        <p:nvSpPr>
          <p:cNvPr id="7" name="TextBox 7"/>
          <p:cNvSpPr txBox="1"/>
          <p:nvPr/>
        </p:nvSpPr>
        <p:spPr>
          <a:xfrm>
            <a:off x="6889846" y="2372121"/>
            <a:ext cx="4298362" cy="3758721"/>
          </a:xfrm>
          <a:prstGeom prst="rect">
            <a:avLst/>
          </a:prstGeom>
        </p:spPr>
        <p:txBody>
          <a:bodyPr lIns="0" tIns="0" rIns="0" bIns="0" rtlCol="0" anchor="t">
            <a:spAutoFit/>
          </a:bodyPr>
          <a:lstStyle/>
          <a:p>
            <a:pPr algn="just">
              <a:lnSpc>
                <a:spcPts val="1405"/>
              </a:lnSpc>
            </a:pPr>
            <a:r>
              <a:rPr lang="en-US" sz="1133" spc="10" dirty="0">
                <a:solidFill>
                  <a:srgbClr val="183650"/>
                </a:solidFill>
                <a:latin typeface="Trebuchet MS"/>
                <a:ea typeface="Trebuchet MS"/>
                <a:cs typeface="Trebuchet MS"/>
                <a:sym typeface="Trebuchet MS"/>
              </a:rPr>
              <a:t>Whether your destination is local, regional, national, cross-border, or international, Fracht knows the way!</a:t>
            </a:r>
          </a:p>
          <a:p>
            <a:pPr algn="just">
              <a:lnSpc>
                <a:spcPts val="1405"/>
              </a:lnSpc>
            </a:pPr>
            <a:endParaRPr lang="en-US" sz="1133" spc="10" dirty="0">
              <a:solidFill>
                <a:srgbClr val="183650"/>
              </a:solidFill>
              <a:latin typeface="Trebuchet MS"/>
              <a:ea typeface="Trebuchet MS"/>
              <a:cs typeface="Trebuchet MS"/>
              <a:sym typeface="Trebuchet MS"/>
            </a:endParaRPr>
          </a:p>
          <a:p>
            <a:pPr algn="just">
              <a:lnSpc>
                <a:spcPts val="1405"/>
              </a:lnSpc>
            </a:pPr>
            <a:r>
              <a:rPr lang="en-US" sz="1133" spc="10" dirty="0">
                <a:solidFill>
                  <a:srgbClr val="183650"/>
                </a:solidFill>
                <a:latin typeface="Trebuchet MS"/>
                <a:ea typeface="Trebuchet MS"/>
                <a:cs typeface="Trebuchet MS"/>
                <a:sym typeface="Trebuchet MS"/>
              </a:rPr>
              <a:t>Fracht ensures the safe and timely delivery of your goods, by road, thanks to a complete range of road freight solutions that allow us to meet the needs of your supply chain:</a:t>
            </a:r>
          </a:p>
          <a:p>
            <a:pPr>
              <a:lnSpc>
                <a:spcPts val="1405"/>
              </a:lnSpc>
            </a:pP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National groupage (LTL) and full truckload (FTL) transport.</a:t>
            </a:r>
          </a:p>
          <a:p>
            <a:pPr>
              <a:lnSpc>
                <a:spcPts val="1405"/>
              </a:lnSpc>
            </a:pP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Specialized transport (rolling stock, tankers, etc...).</a:t>
            </a:r>
          </a:p>
          <a:p>
            <a:pPr>
              <a:lnSpc>
                <a:spcPts val="1405"/>
              </a:lnSpc>
            </a:pP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Cross-border transport.</a:t>
            </a:r>
          </a:p>
          <a:p>
            <a:pPr>
              <a:lnSpc>
                <a:spcPts val="1405"/>
              </a:lnSpc>
            </a:pP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Intermodal transport.</a:t>
            </a:r>
          </a:p>
          <a:p>
            <a:pPr>
              <a:lnSpc>
                <a:spcPts val="1405"/>
              </a:lnSpc>
            </a:pP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Oversized goods transport.</a:t>
            </a:r>
          </a:p>
          <a:p>
            <a:pPr>
              <a:lnSpc>
                <a:spcPts val="1405"/>
              </a:lnSpc>
            </a:pP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Hotshot transport.</a:t>
            </a:r>
          </a:p>
          <a:p>
            <a:pPr>
              <a:lnSpc>
                <a:spcPts val="1405"/>
              </a:lnSpc>
            </a:pPr>
            <a:endParaRPr lang="en-US" sz="1133" spc="10"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spc="10" dirty="0">
                <a:solidFill>
                  <a:srgbClr val="183650"/>
                </a:solidFill>
                <a:latin typeface="Trebuchet MS"/>
                <a:ea typeface="Trebuchet MS"/>
                <a:cs typeface="Trebuchet MS"/>
                <a:sym typeface="Trebuchet MS"/>
              </a:rPr>
              <a:t>Hazardous materials transport.</a:t>
            </a:r>
          </a:p>
          <a:p>
            <a:pPr>
              <a:lnSpc>
                <a:spcPts val="1405"/>
              </a:lnSpc>
            </a:pPr>
            <a:endParaRPr lang="en-US" sz="1133" spc="10" dirty="0">
              <a:solidFill>
                <a:srgbClr val="183650"/>
              </a:solidFill>
              <a:latin typeface="Trebuchet MS"/>
              <a:ea typeface="Trebuchet MS"/>
              <a:cs typeface="Trebuchet MS"/>
              <a:sym typeface="Trebuchet MS"/>
            </a:endParaRPr>
          </a:p>
        </p:txBody>
      </p:sp>
      <p:sp>
        <p:nvSpPr>
          <p:cNvPr id="8" name="TextBox 8"/>
          <p:cNvSpPr txBox="1"/>
          <p:nvPr/>
        </p:nvSpPr>
        <p:spPr>
          <a:xfrm>
            <a:off x="6889846" y="1380922"/>
            <a:ext cx="4298362"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THE DRIVING FORCE BEHIND YOUR SUCCESS</a:t>
            </a:r>
          </a:p>
        </p:txBody>
      </p:sp>
      <p:sp>
        <p:nvSpPr>
          <p:cNvPr id="9" name="TextBox 9"/>
          <p:cNvSpPr txBox="1"/>
          <p:nvPr/>
        </p:nvSpPr>
        <p:spPr>
          <a:xfrm>
            <a:off x="11448798" y="6153150"/>
            <a:ext cx="216406"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120</a:t>
            </a:r>
          </a:p>
        </p:txBody>
      </p:sp>
      <p:sp>
        <p:nvSpPr>
          <p:cNvPr id="10" name="TextBox 10"/>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ROAD FREIGHT</a:t>
            </a:r>
          </a:p>
        </p:txBody>
      </p:sp>
      <p:sp>
        <p:nvSpPr>
          <p:cNvPr id="11" name="Freeform 1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3" name="Freeform 3"/>
          <p:cNvSpPr/>
          <p:nvPr/>
        </p:nvSpPr>
        <p:spPr>
          <a:xfrm>
            <a:off x="7956173" y="0"/>
            <a:ext cx="4235827" cy="6858000"/>
          </a:xfrm>
          <a:custGeom>
            <a:avLst/>
            <a:gdLst/>
            <a:ahLst/>
            <a:cxnLst/>
            <a:rect l="l" t="t" r="r" b="b"/>
            <a:pathLst>
              <a:path w="6353741" h="10287000">
                <a:moveTo>
                  <a:pt x="0" y="0"/>
                </a:moveTo>
                <a:lnTo>
                  <a:pt x="6353741" y="0"/>
                </a:lnTo>
                <a:lnTo>
                  <a:pt x="6353741" y="10287000"/>
                </a:lnTo>
                <a:lnTo>
                  <a:pt x="0" y="10287000"/>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4" name="Freeform 4"/>
          <p:cNvSpPr/>
          <p:nvPr/>
        </p:nvSpPr>
        <p:spPr>
          <a:xfrm>
            <a:off x="6454165" y="-23427"/>
            <a:ext cx="5748721" cy="6881427"/>
          </a:xfrm>
          <a:custGeom>
            <a:avLst/>
            <a:gdLst/>
            <a:ahLst/>
            <a:cxnLst/>
            <a:rect l="l" t="t" r="r" b="b"/>
            <a:pathLst>
              <a:path w="14603473" h="10262519">
                <a:moveTo>
                  <a:pt x="0" y="0"/>
                </a:moveTo>
                <a:lnTo>
                  <a:pt x="14603474" y="0"/>
                </a:lnTo>
                <a:lnTo>
                  <a:pt x="14603474" y="10262520"/>
                </a:lnTo>
                <a:lnTo>
                  <a:pt x="0" y="10262520"/>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5" name="Freeform 5"/>
          <p:cNvSpPr/>
          <p:nvPr/>
        </p:nvSpPr>
        <p:spPr>
          <a:xfrm>
            <a:off x="9738880" y="362531"/>
            <a:ext cx="1767320" cy="300445"/>
          </a:xfrm>
          <a:custGeom>
            <a:avLst/>
            <a:gdLst/>
            <a:ahLst/>
            <a:cxnLst/>
            <a:rect l="l" t="t" r="r" b="b"/>
            <a:pathLst>
              <a:path w="2650980" h="450667">
                <a:moveTo>
                  <a:pt x="0" y="0"/>
                </a:moveTo>
                <a:lnTo>
                  <a:pt x="2650980" y="0"/>
                </a:lnTo>
                <a:lnTo>
                  <a:pt x="2650980" y="450667"/>
                </a:lnTo>
                <a:lnTo>
                  <a:pt x="0" y="450667"/>
                </a:lnTo>
                <a:lnTo>
                  <a:pt x="0" y="0"/>
                </a:lnTo>
                <a:close/>
              </a:path>
            </a:pathLst>
          </a:custGeom>
          <a:blipFill>
            <a:blip r:embed="rId5"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TextBox 6"/>
          <p:cNvSpPr txBox="1"/>
          <p:nvPr/>
        </p:nvSpPr>
        <p:spPr>
          <a:xfrm>
            <a:off x="1083173" y="2281064"/>
            <a:ext cx="5012827" cy="354905"/>
          </a:xfrm>
          <a:prstGeom prst="rect">
            <a:avLst/>
          </a:prstGeom>
        </p:spPr>
        <p:txBody>
          <a:bodyPr lIns="0" tIns="0" rIns="0" bIns="0" rtlCol="0" anchor="t">
            <a:spAutoFit/>
          </a:bodyPr>
          <a:lstStyle/>
          <a:p>
            <a:pPr>
              <a:lnSpc>
                <a:spcPts val="2879"/>
              </a:lnSpc>
            </a:pPr>
            <a:r>
              <a:rPr lang="en-US" sz="2399" b="1">
                <a:solidFill>
                  <a:srgbClr val="183650"/>
                </a:solidFill>
                <a:latin typeface="Montserrat 2 Bold"/>
                <a:ea typeface="Montserrat 2 Bold"/>
                <a:cs typeface="Montserrat 2 Bold"/>
                <a:sym typeface="Montserrat 2 Bold"/>
              </a:rPr>
              <a:t>OPTIMIZE YOUR FREIGHT</a:t>
            </a:r>
          </a:p>
        </p:txBody>
      </p:sp>
      <p:sp>
        <p:nvSpPr>
          <p:cNvPr id="7" name="TextBox 7"/>
          <p:cNvSpPr txBox="1"/>
          <p:nvPr/>
        </p:nvSpPr>
        <p:spPr>
          <a:xfrm>
            <a:off x="1083173" y="3054131"/>
            <a:ext cx="4057899" cy="1783822"/>
          </a:xfrm>
          <a:prstGeom prst="rect">
            <a:avLst/>
          </a:prstGeom>
        </p:spPr>
        <p:txBody>
          <a:bodyPr lIns="0" tIns="0" rIns="0" bIns="0" rtlCol="0" anchor="t">
            <a:spAutoFit/>
          </a:bodyPr>
          <a:lstStyle/>
          <a:p>
            <a:pPr algn="just">
              <a:lnSpc>
                <a:spcPts val="1405"/>
              </a:lnSpc>
              <a:spcBef>
                <a:spcPct val="0"/>
              </a:spcBef>
            </a:pPr>
            <a:r>
              <a:rPr lang="en-US" sz="1133" dirty="0">
                <a:solidFill>
                  <a:srgbClr val="183650"/>
                </a:solidFill>
                <a:latin typeface="Trebuchet MS"/>
                <a:ea typeface="Trebuchet MS"/>
                <a:cs typeface="Trebuchet MS"/>
                <a:sym typeface="Trebuchet MS"/>
              </a:rPr>
              <a:t>Fracht’s over the road solutions not only allow you to transport your goods efficiently and accurately to the destination of your choice, but also optimize your supply chain by balancing speed and cost. </a:t>
            </a:r>
          </a:p>
          <a:p>
            <a:pPr algn="just">
              <a:lnSpc>
                <a:spcPts val="1405"/>
              </a:lnSpc>
              <a:spcBef>
                <a:spcPct val="0"/>
              </a:spcBef>
            </a:pPr>
            <a:endParaRPr lang="en-US" sz="1133" dirty="0">
              <a:solidFill>
                <a:srgbClr val="183650"/>
              </a:solidFill>
              <a:latin typeface="Trebuchet MS"/>
              <a:ea typeface="Trebuchet MS"/>
              <a:cs typeface="Trebuchet MS"/>
              <a:sym typeface="Trebuchet MS"/>
            </a:endParaRPr>
          </a:p>
          <a:p>
            <a:pPr algn="just">
              <a:lnSpc>
                <a:spcPts val="1405"/>
              </a:lnSpc>
              <a:spcBef>
                <a:spcPct val="0"/>
              </a:spcBef>
            </a:pPr>
            <a:r>
              <a:rPr lang="en-US" sz="1133" dirty="0">
                <a:solidFill>
                  <a:srgbClr val="183650"/>
                </a:solidFill>
                <a:latin typeface="Trebuchet MS"/>
                <a:ea typeface="Trebuchet MS"/>
                <a:cs typeface="Trebuchet MS"/>
                <a:sym typeface="Trebuchet MS"/>
              </a:rPr>
              <a:t>With freight cost optimization, professional carrier assessment, comprehensive tracking capabilities, and seamless communication with a single point of contact at Fracht, you can be sure your shipments are in good hands.</a:t>
            </a:r>
          </a:p>
          <a:p>
            <a:pPr algn="just">
              <a:lnSpc>
                <a:spcPts val="1405"/>
              </a:lnSpc>
              <a:spcBef>
                <a:spcPct val="0"/>
              </a:spcBef>
            </a:pPr>
            <a:endParaRPr lang="en-US" sz="1133" dirty="0">
              <a:solidFill>
                <a:srgbClr val="183650"/>
              </a:solidFill>
              <a:latin typeface="Trebuchet MS"/>
              <a:ea typeface="Trebuchet MS"/>
              <a:cs typeface="Trebuchet MS"/>
              <a:sym typeface="Trebuchet MS"/>
            </a:endParaRPr>
          </a:p>
        </p:txBody>
      </p:sp>
      <p:sp>
        <p:nvSpPr>
          <p:cNvPr id="8" name="TextBox 8"/>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183650"/>
                </a:solidFill>
                <a:latin typeface="Montserrat 2 Bold"/>
                <a:ea typeface="Montserrat 2 Bold"/>
                <a:cs typeface="Montserrat 2 Bold"/>
                <a:sym typeface="Montserrat 2 Bold"/>
              </a:rPr>
              <a:t>ROAD FREIGHT</a:t>
            </a:r>
          </a:p>
        </p:txBody>
      </p:sp>
      <p:grpSp>
        <p:nvGrpSpPr>
          <p:cNvPr id="10" name="Group 10"/>
          <p:cNvGrpSpPr>
            <a:grpSpLocks noGrp="1" noUngrp="1" noRot="1" noMove="1" noResize="1"/>
          </p:cNvGrpSpPr>
          <p:nvPr/>
        </p:nvGrpSpPr>
        <p:grpSpPr>
          <a:xfrm>
            <a:off x="6171137" y="-73014"/>
            <a:ext cx="6037281" cy="6954441"/>
            <a:chOff x="0" y="-38100"/>
            <a:chExt cx="2405442" cy="2747433"/>
          </a:xfrm>
        </p:grpSpPr>
        <p:sp>
          <p:nvSpPr>
            <p:cNvPr id="11" name="Freeform 11"/>
            <p:cNvSpPr>
              <a:spLocks noGrp="1" noRot="1" noMove="1" noResize="1" noEditPoints="1" noAdjustHandles="1" noChangeArrowheads="1" noChangeShapeType="1"/>
            </p:cNvSpPr>
            <p:nvPr/>
          </p:nvSpPr>
          <p:spPr>
            <a:xfrm>
              <a:off x="112767" y="-4627"/>
              <a:ext cx="2292675" cy="2709333"/>
            </a:xfrm>
            <a:custGeom>
              <a:avLst/>
              <a:gdLst/>
              <a:ahLst/>
              <a:cxnLst/>
              <a:rect l="l" t="t" r="r" b="b"/>
              <a:pathLst>
                <a:path w="2292675" h="2709333">
                  <a:moveTo>
                    <a:pt x="0" y="0"/>
                  </a:moveTo>
                  <a:lnTo>
                    <a:pt x="2292675" y="0"/>
                  </a:lnTo>
                  <a:lnTo>
                    <a:pt x="2292675"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dirty="0"/>
            </a:p>
          </p:txBody>
        </p:sp>
        <p:sp>
          <p:nvSpPr>
            <p:cNvPr id="12" name="TextBox 12"/>
            <p:cNvSpPr txBox="1">
              <a:spLocks noGrp="1" noRot="1" noMove="1" noResize="1" noEditPoints="1" noAdjustHandles="1" noChangeArrowheads="1" noChangeShapeType="1"/>
            </p:cNvSpPr>
            <p:nvPr/>
          </p:nvSpPr>
          <p:spPr>
            <a:xfrm>
              <a:off x="0" y="-38100"/>
              <a:ext cx="2292675" cy="2747433"/>
            </a:xfrm>
            <a:prstGeom prst="rect">
              <a:avLst/>
            </a:prstGeom>
          </p:spPr>
          <p:txBody>
            <a:bodyPr lIns="33867" tIns="33867" rIns="33867" bIns="33867" rtlCol="0" anchor="ctr"/>
            <a:lstStyle/>
            <a:p>
              <a:pPr algn="ctr">
                <a:lnSpc>
                  <a:spcPts val="1400"/>
                </a:lnSpc>
              </a:pPr>
              <a:endParaRPr sz="1200"/>
            </a:p>
          </p:txBody>
        </p:sp>
      </p:grpSp>
      <p:sp>
        <p:nvSpPr>
          <p:cNvPr id="9" name="TextBox 9"/>
          <p:cNvSpPr txBox="1"/>
          <p:nvPr/>
        </p:nvSpPr>
        <p:spPr>
          <a:xfrm>
            <a:off x="11468836" y="6153150"/>
            <a:ext cx="176330"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121</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2191998" cy="6858000"/>
          </a:xfrm>
          <a:custGeom>
            <a:avLst/>
            <a:gdLst/>
            <a:ahLst/>
            <a:cxnLst/>
            <a:rect l="l" t="t" r="r" b="b"/>
            <a:pathLst>
              <a:path w="23833863" h="14488217">
                <a:moveTo>
                  <a:pt x="23833863" y="0"/>
                </a:moveTo>
                <a:lnTo>
                  <a:pt x="0" y="0"/>
                </a:lnTo>
                <a:lnTo>
                  <a:pt x="0" y="14488217"/>
                </a:lnTo>
                <a:lnTo>
                  <a:pt x="23833863" y="14488217"/>
                </a:lnTo>
                <a:lnTo>
                  <a:pt x="23833863"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ChangeAspect="1" noMove="1" noResize="1"/>
          </p:cNvGrpSpPr>
          <p:nvPr/>
        </p:nvGrpSpPr>
        <p:grpSpPr>
          <a:xfrm>
            <a:off x="0" y="0"/>
            <a:ext cx="12191998" cy="6858000"/>
            <a:chOff x="0" y="0"/>
            <a:chExt cx="20320000" cy="11430000"/>
          </a:xfrm>
        </p:grpSpPr>
        <p:sp>
          <p:nvSpPr>
            <p:cNvPr id="4" name="Freeform 4"/>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7843"/>
              </a:srgbClr>
            </a:solidFill>
          </p:spPr>
          <p:txBody>
            <a:bodyPr/>
            <a:lstStyle/>
            <a:p>
              <a:endParaRPr lang="en-US" sz="1200"/>
            </a:p>
          </p:txBody>
        </p:sp>
      </p:grpSp>
      <p:sp>
        <p:nvSpPr>
          <p:cNvPr id="5" name="Freeform 5"/>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685800" y="5307841"/>
            <a:ext cx="8391257" cy="859210"/>
          </a:xfrm>
          <a:prstGeom prst="rect">
            <a:avLst/>
          </a:prstGeom>
        </p:spPr>
        <p:txBody>
          <a:bodyPr lIns="0" tIns="0" rIns="0" bIns="0" rtlCol="0" anchor="t">
            <a:spAutoFit/>
          </a:bodyPr>
          <a:lstStyle/>
          <a:p>
            <a:pPr>
              <a:lnSpc>
                <a:spcPts val="6744"/>
              </a:lnSpc>
            </a:pPr>
            <a:r>
              <a:rPr lang="en-US" sz="6000" b="1" dirty="0">
                <a:solidFill>
                  <a:srgbClr val="FFFFFF"/>
                </a:solidFill>
                <a:latin typeface="Montserrat 2 Bold"/>
                <a:ea typeface="Montserrat 2 Bold"/>
                <a:cs typeface="Montserrat 2 Bold"/>
                <a:sym typeface="Montserrat 2 Bold"/>
              </a:rPr>
              <a:t>ROAD MACHINERY</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88575-D558-1B1E-54C2-AA953CC6454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10960EF-A59C-AE9B-1C59-2214BFF160BB}"/>
              </a:ext>
            </a:extLst>
          </p:cNvPr>
          <p:cNvSpPr/>
          <p:nvPr/>
        </p:nvSpPr>
        <p:spPr>
          <a:xfrm flipH="1">
            <a:off x="0" y="0"/>
            <a:ext cx="12191998" cy="6858000"/>
          </a:xfrm>
          <a:custGeom>
            <a:avLst/>
            <a:gdLst/>
            <a:ahLst/>
            <a:cxnLst/>
            <a:rect l="l" t="t" r="r" b="b"/>
            <a:pathLst>
              <a:path w="23833863" h="14488217">
                <a:moveTo>
                  <a:pt x="23833863" y="0"/>
                </a:moveTo>
                <a:lnTo>
                  <a:pt x="0" y="0"/>
                </a:lnTo>
                <a:lnTo>
                  <a:pt x="0" y="14488217"/>
                </a:lnTo>
                <a:lnTo>
                  <a:pt x="23833863" y="14488217"/>
                </a:lnTo>
                <a:lnTo>
                  <a:pt x="23833863"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a:extLst>
              <a:ext uri="{FF2B5EF4-FFF2-40B4-BE49-F238E27FC236}">
                <a16:creationId xmlns:a16="http://schemas.microsoft.com/office/drawing/2014/main" id="{12C61F50-40E6-E497-26C8-25755B725678}"/>
              </a:ext>
            </a:extLst>
          </p:cNvPr>
          <p:cNvGrpSpPr>
            <a:grpSpLocks noGrp="1" noUngrp="1" noRot="1" noChangeAspect="1" noMove="1" noResize="1"/>
          </p:cNvGrpSpPr>
          <p:nvPr/>
        </p:nvGrpSpPr>
        <p:grpSpPr>
          <a:xfrm>
            <a:off x="0" y="0"/>
            <a:ext cx="12191998" cy="6858000"/>
            <a:chOff x="0" y="0"/>
            <a:chExt cx="20320000" cy="11430000"/>
          </a:xfrm>
        </p:grpSpPr>
        <p:sp>
          <p:nvSpPr>
            <p:cNvPr id="4" name="Freeform 4">
              <a:extLst>
                <a:ext uri="{FF2B5EF4-FFF2-40B4-BE49-F238E27FC236}">
                  <a16:creationId xmlns:a16="http://schemas.microsoft.com/office/drawing/2014/main" id="{FEFFE5F6-3E91-5E3D-6A2E-7559C51F8871}"/>
                </a:ext>
              </a:extLst>
            </p:cNvPr>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7843"/>
              </a:srgbClr>
            </a:solidFill>
          </p:spPr>
          <p:txBody>
            <a:bodyPr/>
            <a:lstStyle/>
            <a:p>
              <a:endParaRPr lang="en-US" sz="1200"/>
            </a:p>
          </p:txBody>
        </p:sp>
      </p:grpSp>
      <p:sp>
        <p:nvSpPr>
          <p:cNvPr id="7" name="TextBox 5">
            <a:extLst>
              <a:ext uri="{FF2B5EF4-FFF2-40B4-BE49-F238E27FC236}">
                <a16:creationId xmlns:a16="http://schemas.microsoft.com/office/drawing/2014/main" id="{7DF8436C-D4B4-5888-D943-DE9FDB3FA596}"/>
              </a:ext>
            </a:extLst>
          </p:cNvPr>
          <p:cNvSpPr txBox="1"/>
          <p:nvPr/>
        </p:nvSpPr>
        <p:spPr>
          <a:xfrm>
            <a:off x="685800" y="5831536"/>
            <a:ext cx="8391257" cy="346249"/>
          </a:xfrm>
          <a:prstGeom prst="rect">
            <a:avLst/>
          </a:prstGeom>
        </p:spPr>
        <p:txBody>
          <a:bodyPr lIns="0" tIns="0" rIns="0" bIns="0" rtlCol="0" anchor="t">
            <a:spAutoFit/>
          </a:bodyPr>
          <a:lstStyle/>
          <a:p>
            <a:pPr>
              <a:lnSpc>
                <a:spcPts val="2697"/>
              </a:lnSpc>
            </a:pPr>
            <a:r>
              <a:rPr lang="en-US" sz="2400" b="1" dirty="0">
                <a:solidFill>
                  <a:srgbClr val="FFFFFF"/>
                </a:solidFill>
                <a:latin typeface="Montserrat 2 Bold"/>
                <a:ea typeface="Montserrat 2 Bold"/>
                <a:cs typeface="Montserrat 2 Bold"/>
                <a:sym typeface="Montserrat 2 Bold"/>
              </a:rPr>
              <a:t>ROAD MACHINERY</a:t>
            </a:r>
          </a:p>
        </p:txBody>
      </p:sp>
      <p:sp>
        <p:nvSpPr>
          <p:cNvPr id="8" name="Freeform 6">
            <a:extLst>
              <a:ext uri="{FF2B5EF4-FFF2-40B4-BE49-F238E27FC236}">
                <a16:creationId xmlns:a16="http://schemas.microsoft.com/office/drawing/2014/main" id="{9D485030-FEA1-669C-DF06-8EFE5CED5F29}"/>
              </a:ext>
            </a:extLst>
          </p:cNvPr>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extLst>
      <p:ext uri="{BB962C8B-B14F-4D97-AF65-F5344CB8AC3E}">
        <p14:creationId xmlns:p14="http://schemas.microsoft.com/office/powerpoint/2010/main" val="2343889299"/>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295193" y="0"/>
            <a:ext cx="5896807" cy="6858000"/>
          </a:xfrm>
          <a:custGeom>
            <a:avLst/>
            <a:gdLst/>
            <a:ahLst/>
            <a:cxnLst/>
            <a:rect l="l" t="t" r="r" b="b"/>
            <a:pathLst>
              <a:path w="11656170" h="10287000">
                <a:moveTo>
                  <a:pt x="0" y="0"/>
                </a:moveTo>
                <a:lnTo>
                  <a:pt x="11656169" y="0"/>
                </a:lnTo>
                <a:lnTo>
                  <a:pt x="11656169"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6295193" y="0"/>
            <a:ext cx="5896807" cy="6858000"/>
            <a:chOff x="0" y="0"/>
            <a:chExt cx="2329603" cy="2709333"/>
          </a:xfrm>
        </p:grpSpPr>
        <p:sp>
          <p:nvSpPr>
            <p:cNvPr id="4" name="Freeform 4"/>
            <p:cNvSpPr>
              <a:spLocks noGrp="1" noRot="1" noMove="1" noResize="1" noEditPoints="1" noAdjustHandles="1" noChangeArrowheads="1" noChangeShapeType="1"/>
            </p:cNvSpPr>
            <p:nvPr/>
          </p:nvSpPr>
          <p:spPr>
            <a:xfrm>
              <a:off x="0" y="0"/>
              <a:ext cx="2329603" cy="2709333"/>
            </a:xfrm>
            <a:custGeom>
              <a:avLst/>
              <a:gdLst/>
              <a:ahLst/>
              <a:cxnLst/>
              <a:rect l="l" t="t" r="r" b="b"/>
              <a:pathLst>
                <a:path w="2329603" h="2709333">
                  <a:moveTo>
                    <a:pt x="0" y="0"/>
                  </a:moveTo>
                  <a:lnTo>
                    <a:pt x="2329603" y="0"/>
                  </a:lnTo>
                  <a:lnTo>
                    <a:pt x="2329603"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38100"/>
              <a:ext cx="2329603" cy="2747433"/>
            </a:xfrm>
            <a:prstGeom prst="rect">
              <a:avLst/>
            </a:prstGeom>
          </p:spPr>
          <p:txBody>
            <a:bodyPr lIns="33867" tIns="33867" rIns="33867" bIns="33867" rtlCol="0" anchor="ctr"/>
            <a:lstStyle/>
            <a:p>
              <a:pPr algn="ctr">
                <a:lnSpc>
                  <a:spcPts val="1400"/>
                </a:lnSpc>
              </a:pPr>
              <a:endParaRPr sz="1200"/>
            </a:p>
          </p:txBody>
        </p:sp>
      </p:grpSp>
      <p:sp>
        <p:nvSpPr>
          <p:cNvPr id="6" name="TextBox 6"/>
          <p:cNvSpPr txBox="1"/>
          <p:nvPr/>
        </p:nvSpPr>
        <p:spPr>
          <a:xfrm>
            <a:off x="991723" y="3067446"/>
            <a:ext cx="4560375" cy="1783822"/>
          </a:xfrm>
          <a:prstGeom prst="rect">
            <a:avLst/>
          </a:prstGeom>
        </p:spPr>
        <p:txBody>
          <a:bodyPr lIns="0" tIns="0" rIns="0" bIns="0" rtlCol="0" anchor="t">
            <a:spAutoFit/>
          </a:bodyPr>
          <a:lstStyle/>
          <a:p>
            <a:pPr>
              <a:lnSpc>
                <a:spcPts val="1405"/>
              </a:lnSpc>
            </a:pPr>
            <a:r>
              <a:rPr lang="en-US" sz="1133" dirty="0">
                <a:solidFill>
                  <a:srgbClr val="183650"/>
                </a:solidFill>
                <a:latin typeface="Trebuchet MS"/>
                <a:ea typeface="Trebuchet MS"/>
                <a:cs typeface="Trebuchet MS"/>
                <a:sym typeface="Trebuchet MS"/>
              </a:rPr>
              <a:t>Engineering and construction projects rely on the timely delivery of specialized equipment and heavy machinery.</a:t>
            </a:r>
          </a:p>
          <a:p>
            <a:pPr>
              <a:lnSpc>
                <a:spcPts val="1405"/>
              </a:lnSpc>
            </a:pPr>
            <a:endParaRPr lang="en-US" sz="1133" dirty="0">
              <a:solidFill>
                <a:srgbClr val="183650"/>
              </a:solidFill>
              <a:latin typeface="Trebuchet MS"/>
              <a:ea typeface="Trebuchet MS"/>
              <a:cs typeface="Trebuchet MS"/>
              <a:sym typeface="Trebuchet MS"/>
            </a:endParaRPr>
          </a:p>
          <a:p>
            <a:pPr>
              <a:lnSpc>
                <a:spcPts val="1405"/>
              </a:lnSpc>
            </a:pPr>
            <a:r>
              <a:rPr lang="en-US" sz="1133" dirty="0">
                <a:solidFill>
                  <a:srgbClr val="183650"/>
                </a:solidFill>
                <a:latin typeface="Trebuchet MS"/>
                <a:ea typeface="Trebuchet MS"/>
                <a:cs typeface="Trebuchet MS"/>
                <a:sym typeface="Trebuchet MS"/>
              </a:rPr>
              <a:t>Fracht acts as a trusted logistics partner, ensuring your critical assets are transported with precision, care, and efficiency — from production site to final delivery.</a:t>
            </a:r>
          </a:p>
          <a:p>
            <a:pPr>
              <a:lnSpc>
                <a:spcPts val="1405"/>
              </a:lnSpc>
            </a:pPr>
            <a:endParaRPr lang="en-US" sz="1133" dirty="0">
              <a:solidFill>
                <a:srgbClr val="183650"/>
              </a:solidFill>
              <a:latin typeface="Trebuchet MS"/>
              <a:ea typeface="Trebuchet MS"/>
              <a:cs typeface="Trebuchet MS"/>
              <a:sym typeface="Trebuchet MS"/>
            </a:endParaRPr>
          </a:p>
          <a:p>
            <a:pPr>
              <a:lnSpc>
                <a:spcPts val="1405"/>
              </a:lnSpc>
            </a:pPr>
            <a:r>
              <a:rPr lang="en-US" sz="1133" dirty="0">
                <a:solidFill>
                  <a:srgbClr val="183650"/>
                </a:solidFill>
                <a:latin typeface="Trebuchet MS"/>
                <a:ea typeface="Trebuchet MS"/>
                <a:cs typeface="Trebuchet MS"/>
                <a:sym typeface="Trebuchet MS"/>
              </a:rPr>
              <a:t>With end-to-end project coordination, we help you meet tight timelines and operational requirements, no matter how complex the job or remote the destination.</a:t>
            </a:r>
          </a:p>
        </p:txBody>
      </p:sp>
      <p:sp>
        <p:nvSpPr>
          <p:cNvPr id="7" name="TextBox 7"/>
          <p:cNvSpPr txBox="1"/>
          <p:nvPr/>
        </p:nvSpPr>
        <p:spPr>
          <a:xfrm>
            <a:off x="991723" y="1540666"/>
            <a:ext cx="4560375" cy="1098699"/>
          </a:xfrm>
          <a:prstGeom prst="rect">
            <a:avLst/>
          </a:prstGeom>
        </p:spPr>
        <p:txBody>
          <a:bodyPr lIns="0" tIns="0" rIns="0" bIns="0" rtlCol="0" anchor="t">
            <a:spAutoFit/>
          </a:bodyPr>
          <a:lstStyle/>
          <a:p>
            <a:pPr>
              <a:lnSpc>
                <a:spcPts val="2879"/>
              </a:lnSpc>
            </a:pPr>
            <a:r>
              <a:rPr lang="en-US" sz="2399" b="1">
                <a:solidFill>
                  <a:srgbClr val="183650"/>
                </a:solidFill>
                <a:latin typeface="Montserrat 2 Bold"/>
                <a:ea typeface="Montserrat 2 Bold"/>
                <a:cs typeface="Montserrat 2 Bold"/>
                <a:sym typeface="Montserrat 2 Bold"/>
              </a:rPr>
              <a:t>COMPREHENSIVE SERVICE FROM ORIGIN PRODUCTION TO FINAL DELIVERY</a:t>
            </a:r>
          </a:p>
        </p:txBody>
      </p:sp>
      <p:sp>
        <p:nvSpPr>
          <p:cNvPr id="8" name="Freeform 8"/>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9" name="TextBox 9"/>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ROAD MACHINERY</a:t>
            </a:r>
          </a:p>
        </p:txBody>
      </p:sp>
      <p:sp>
        <p:nvSpPr>
          <p:cNvPr id="10" name="TextBox 10"/>
          <p:cNvSpPr txBox="1"/>
          <p:nvPr/>
        </p:nvSpPr>
        <p:spPr>
          <a:xfrm>
            <a:off x="11448798" y="6153150"/>
            <a:ext cx="216406"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124</a:t>
            </a:r>
          </a:p>
        </p:txBody>
      </p:sp>
      <p:sp>
        <p:nvSpPr>
          <p:cNvPr id="11" name="Freeform 11"/>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448" y="3672608"/>
            <a:ext cx="12205447" cy="3185393"/>
            <a:chOff x="0" y="0"/>
            <a:chExt cx="2833290" cy="740251"/>
          </a:xfrm>
        </p:grpSpPr>
        <p:sp>
          <p:nvSpPr>
            <p:cNvPr id="3" name="Freeform 3"/>
            <p:cNvSpPr/>
            <p:nvPr/>
          </p:nvSpPr>
          <p:spPr>
            <a:xfrm flipH="1">
              <a:off x="0" y="0"/>
              <a:ext cx="2833290" cy="740251"/>
            </a:xfrm>
            <a:custGeom>
              <a:avLst/>
              <a:gdLst/>
              <a:ahLst/>
              <a:cxnLst/>
              <a:rect l="l" t="t" r="r" b="b"/>
              <a:pathLst>
                <a:path w="2833290" h="740251">
                  <a:moveTo>
                    <a:pt x="2833290" y="0"/>
                  </a:moveTo>
                  <a:lnTo>
                    <a:pt x="0" y="0"/>
                  </a:lnTo>
                  <a:lnTo>
                    <a:pt x="0" y="740251"/>
                  </a:lnTo>
                  <a:lnTo>
                    <a:pt x="2833290" y="740251"/>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4" name="Group 4"/>
          <p:cNvGrpSpPr>
            <a:grpSpLocks noGrp="1" noUngrp="1" noRot="1" noMove="1" noResize="1"/>
          </p:cNvGrpSpPr>
          <p:nvPr/>
        </p:nvGrpSpPr>
        <p:grpSpPr>
          <a:xfrm>
            <a:off x="-13448" y="3672607"/>
            <a:ext cx="12192000" cy="3185393"/>
            <a:chOff x="0" y="0"/>
            <a:chExt cx="4816593" cy="1258427"/>
          </a:xfrm>
        </p:grpSpPr>
        <p:sp>
          <p:nvSpPr>
            <p:cNvPr id="5" name="Freeform 5"/>
            <p:cNvSpPr>
              <a:spLocks noGrp="1" noRot="1" noMove="1" noResize="1" noEditPoints="1" noAdjustHandles="1" noChangeArrowheads="1" noChangeShapeType="1"/>
            </p:cNvSpPr>
            <p:nvPr/>
          </p:nvSpPr>
          <p:spPr>
            <a:xfrm>
              <a:off x="0" y="0"/>
              <a:ext cx="4816592" cy="1258427"/>
            </a:xfrm>
            <a:custGeom>
              <a:avLst/>
              <a:gdLst/>
              <a:ahLst/>
              <a:cxnLst/>
              <a:rect l="l" t="t" r="r" b="b"/>
              <a:pathLst>
                <a:path w="4816592" h="1258427">
                  <a:moveTo>
                    <a:pt x="0" y="0"/>
                  </a:moveTo>
                  <a:lnTo>
                    <a:pt x="4816592" y="0"/>
                  </a:lnTo>
                  <a:lnTo>
                    <a:pt x="4816592" y="1258427"/>
                  </a:lnTo>
                  <a:lnTo>
                    <a:pt x="0" y="1258427"/>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38100"/>
              <a:ext cx="4816593" cy="1296527"/>
            </a:xfrm>
            <a:prstGeom prst="rect">
              <a:avLst/>
            </a:prstGeom>
          </p:spPr>
          <p:txBody>
            <a:bodyPr lIns="33867" tIns="33867" rIns="33867" bIns="33867" rtlCol="0" anchor="ctr"/>
            <a:lstStyle/>
            <a:p>
              <a:pPr algn="ctr">
                <a:lnSpc>
                  <a:spcPts val="1400"/>
                </a:lnSpc>
              </a:pPr>
              <a:endParaRPr sz="1200"/>
            </a:p>
          </p:txBody>
        </p:sp>
      </p:grpSp>
      <p:sp>
        <p:nvSpPr>
          <p:cNvPr id="7" name="TextBox 7"/>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ROAD MACHINERY</a:t>
            </a:r>
          </a:p>
        </p:txBody>
      </p:sp>
      <p:sp>
        <p:nvSpPr>
          <p:cNvPr id="9" name="TextBox 9"/>
          <p:cNvSpPr txBox="1"/>
          <p:nvPr/>
        </p:nvSpPr>
        <p:spPr>
          <a:xfrm>
            <a:off x="1062991" y="976059"/>
            <a:ext cx="6766604" cy="726866"/>
          </a:xfrm>
          <a:prstGeom prst="rect">
            <a:avLst/>
          </a:prstGeom>
        </p:spPr>
        <p:txBody>
          <a:bodyPr lIns="0" tIns="0" rIns="0" bIns="0" rtlCol="0" anchor="t">
            <a:spAutoFit/>
          </a:bodyPr>
          <a:lstStyle/>
          <a:p>
            <a:pPr>
              <a:lnSpc>
                <a:spcPts val="2880"/>
              </a:lnSpc>
            </a:pPr>
            <a:r>
              <a:rPr lang="en-US" sz="2400" b="1" dirty="0">
                <a:solidFill>
                  <a:srgbClr val="183650"/>
                </a:solidFill>
                <a:latin typeface="Montserrat 2 Bold"/>
                <a:ea typeface="Montserrat 2 Bold"/>
                <a:cs typeface="Montserrat 2 Bold"/>
                <a:sym typeface="Montserrat 2 Bold"/>
              </a:rPr>
              <a:t>OUR EXPERIENCE COVERS </a:t>
            </a:r>
          </a:p>
          <a:p>
            <a:pPr>
              <a:lnSpc>
                <a:spcPts val="2880"/>
              </a:lnSpc>
            </a:pPr>
            <a:r>
              <a:rPr lang="en-US" sz="2400" b="1" dirty="0">
                <a:solidFill>
                  <a:srgbClr val="183650"/>
                </a:solidFill>
                <a:latin typeface="Montserrat 2 Bold"/>
                <a:ea typeface="Montserrat 2 Bold"/>
                <a:cs typeface="Montserrat 2 Bold"/>
                <a:sym typeface="Montserrat 2 Bold"/>
              </a:rPr>
              <a:t>A WIDE RANGE OF PRODUCTS</a:t>
            </a:r>
          </a:p>
        </p:txBody>
      </p:sp>
      <p:sp>
        <p:nvSpPr>
          <p:cNvPr id="10" name="TextBox 10"/>
          <p:cNvSpPr txBox="1"/>
          <p:nvPr/>
        </p:nvSpPr>
        <p:spPr>
          <a:xfrm>
            <a:off x="1062992" y="2075095"/>
            <a:ext cx="4862890" cy="1065676"/>
          </a:xfrm>
          <a:prstGeom prst="rect">
            <a:avLst/>
          </a:prstGeom>
        </p:spPr>
        <p:txBody>
          <a:bodyPr lIns="0" tIns="0" rIns="0" bIns="0" rtlCol="0" anchor="t">
            <a:spAutoFit/>
          </a:bodyPr>
          <a:lstStyle/>
          <a:p>
            <a:pPr algn="just">
              <a:lnSpc>
                <a:spcPts val="1405"/>
              </a:lnSpc>
            </a:pPr>
            <a:r>
              <a:rPr lang="en-US" sz="1133" dirty="0">
                <a:solidFill>
                  <a:srgbClr val="183650"/>
                </a:solidFill>
                <a:latin typeface="Trebuchet MS"/>
                <a:ea typeface="Trebuchet MS"/>
                <a:cs typeface="Trebuchet MS"/>
                <a:sym typeface="Trebuchet MS"/>
              </a:rPr>
              <a:t>Equipment for earthmoving, paving, hydraulics, railway engineering, concrete, and architecture.</a:t>
            </a:r>
          </a:p>
          <a:p>
            <a:pPr algn="just">
              <a:lnSpc>
                <a:spcPts val="1405"/>
              </a:lnSpc>
            </a:pPr>
            <a:endParaRPr lang="en-US" sz="1133" dirty="0">
              <a:solidFill>
                <a:srgbClr val="183650"/>
              </a:solidFill>
              <a:latin typeface="Trebuchet MS"/>
              <a:ea typeface="Trebuchet MS"/>
              <a:cs typeface="Trebuchet MS"/>
              <a:sym typeface="Trebuchet MS"/>
            </a:endParaRPr>
          </a:p>
          <a:p>
            <a:pPr algn="just">
              <a:lnSpc>
                <a:spcPts val="1405"/>
              </a:lnSpc>
            </a:pPr>
            <a:r>
              <a:rPr lang="en-US" sz="1133" dirty="0">
                <a:solidFill>
                  <a:srgbClr val="183650"/>
                </a:solidFill>
                <a:latin typeface="Trebuchet MS"/>
                <a:ea typeface="Trebuchet MS"/>
                <a:cs typeface="Trebuchet MS"/>
                <a:sym typeface="Trebuchet MS"/>
              </a:rPr>
              <a:t>Logistics solutions for infrastructure repair projects, including transportation networks, streets, highways, expressways, roads, bridges, tunnels, railways, and runways.</a:t>
            </a:r>
          </a:p>
        </p:txBody>
      </p:sp>
      <p:sp>
        <p:nvSpPr>
          <p:cNvPr id="11" name="Freeform 11"/>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2" name="Freeform 12"/>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11453607" y="6153150"/>
            <a:ext cx="206788" cy="180370"/>
          </a:xfrm>
          <a:prstGeom prst="rect">
            <a:avLst/>
          </a:prstGeom>
        </p:spPr>
        <p:txBody>
          <a:bodyPr wrap="none" lIns="0" tIns="0" rIns="0" bIns="0" rtlCol="0" anchor="t">
            <a:spAutoFit/>
          </a:bodyPr>
          <a:lstStyle/>
          <a:p>
            <a:pPr algn="ctr">
              <a:lnSpc>
                <a:spcPts val="1493"/>
              </a:lnSpc>
              <a:spcBef>
                <a:spcPct val="0"/>
              </a:spcBef>
            </a:pPr>
            <a:r>
              <a:rPr lang="en-US" sz="1066" dirty="0">
                <a:solidFill>
                  <a:schemeClr val="bg1"/>
                </a:solidFill>
                <a:latin typeface="Montserrat 1"/>
                <a:ea typeface="Montserrat 1"/>
                <a:cs typeface="Montserrat 1"/>
                <a:sym typeface="Montserrat 1"/>
              </a:rPr>
              <a:t>125</a:t>
            </a: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 y="0"/>
            <a:ext cx="5063415" cy="6858000"/>
            <a:chOff x="0" y="0"/>
            <a:chExt cx="1176683" cy="1593725"/>
          </a:xfrm>
        </p:grpSpPr>
        <p:sp>
          <p:nvSpPr>
            <p:cNvPr id="3" name="Freeform 3"/>
            <p:cNvSpPr/>
            <p:nvPr/>
          </p:nvSpPr>
          <p:spPr>
            <a:xfrm flipH="1">
              <a:off x="0" y="0"/>
              <a:ext cx="1176683" cy="1593725"/>
            </a:xfrm>
            <a:custGeom>
              <a:avLst/>
              <a:gdLst/>
              <a:ahLst/>
              <a:cxnLst/>
              <a:rect l="l" t="t" r="r" b="b"/>
              <a:pathLst>
                <a:path w="1176683" h="1593725">
                  <a:moveTo>
                    <a:pt x="1176683" y="0"/>
                  </a:moveTo>
                  <a:lnTo>
                    <a:pt x="0" y="0"/>
                  </a:lnTo>
                  <a:lnTo>
                    <a:pt x="0" y="1593725"/>
                  </a:lnTo>
                  <a:lnTo>
                    <a:pt x="1176683" y="1593725"/>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4" name="Group 4"/>
          <p:cNvGrpSpPr>
            <a:grpSpLocks noGrp="1" noUngrp="1" noRot="1" noMove="1" noResize="1"/>
          </p:cNvGrpSpPr>
          <p:nvPr/>
        </p:nvGrpSpPr>
        <p:grpSpPr>
          <a:xfrm>
            <a:off x="-26893" y="0"/>
            <a:ext cx="5063415" cy="6858000"/>
            <a:chOff x="0" y="0"/>
            <a:chExt cx="2000362" cy="2709333"/>
          </a:xfrm>
        </p:grpSpPr>
        <p:sp>
          <p:nvSpPr>
            <p:cNvPr id="5" name="Freeform 5"/>
            <p:cNvSpPr>
              <a:spLocks noGrp="1" noRot="1" noMove="1" noResize="1" noEditPoints="1" noAdjustHandles="1" noChangeArrowheads="1" noChangeShapeType="1"/>
            </p:cNvSpPr>
            <p:nvPr/>
          </p:nvSpPr>
          <p:spPr>
            <a:xfrm>
              <a:off x="0" y="0"/>
              <a:ext cx="2000362" cy="2709333"/>
            </a:xfrm>
            <a:custGeom>
              <a:avLst/>
              <a:gdLst/>
              <a:ahLst/>
              <a:cxnLst/>
              <a:rect l="l" t="t" r="r" b="b"/>
              <a:pathLst>
                <a:path w="2000362" h="2709333">
                  <a:moveTo>
                    <a:pt x="0" y="0"/>
                  </a:moveTo>
                  <a:lnTo>
                    <a:pt x="2000362" y="0"/>
                  </a:lnTo>
                  <a:lnTo>
                    <a:pt x="2000362"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dirty="0"/>
            </a:p>
          </p:txBody>
        </p:sp>
        <p:sp>
          <p:nvSpPr>
            <p:cNvPr id="6" name="TextBox 6"/>
            <p:cNvSpPr txBox="1">
              <a:spLocks noGrp="1" noRot="1" noMove="1" noResize="1" noEditPoints="1" noAdjustHandles="1" noChangeArrowheads="1" noChangeShapeType="1"/>
            </p:cNvSpPr>
            <p:nvPr/>
          </p:nvSpPr>
          <p:spPr>
            <a:xfrm>
              <a:off x="0" y="-38100"/>
              <a:ext cx="2000362" cy="2747433"/>
            </a:xfrm>
            <a:prstGeom prst="rect">
              <a:avLst/>
            </a:prstGeom>
          </p:spPr>
          <p:txBody>
            <a:bodyPr lIns="33867" tIns="33867" rIns="33867" bIns="33867" rtlCol="0" anchor="ctr"/>
            <a:lstStyle/>
            <a:p>
              <a:pPr algn="ctr">
                <a:lnSpc>
                  <a:spcPts val="1400"/>
                </a:lnSpc>
              </a:pPr>
              <a:endParaRPr sz="1200"/>
            </a:p>
          </p:txBody>
        </p:sp>
      </p:grpSp>
      <p:sp>
        <p:nvSpPr>
          <p:cNvPr id="7" name="Freeform 7"/>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6364896" y="1308468"/>
            <a:ext cx="4661395"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OUR EXPERIENCE COVERS A WIDE RANGE OF PRODUCTS</a:t>
            </a:r>
          </a:p>
        </p:txBody>
      </p:sp>
      <p:sp>
        <p:nvSpPr>
          <p:cNvPr id="9" name="TextBox 9"/>
          <p:cNvSpPr txBox="1"/>
          <p:nvPr/>
        </p:nvSpPr>
        <p:spPr>
          <a:xfrm>
            <a:off x="6442792" y="2175476"/>
            <a:ext cx="4583499" cy="1065676"/>
          </a:xfrm>
          <a:prstGeom prst="rect">
            <a:avLst/>
          </a:prstGeom>
        </p:spPr>
        <p:txBody>
          <a:bodyPr lIns="0" tIns="0" rIns="0" bIns="0" rtlCol="0" anchor="t">
            <a:spAutoFit/>
          </a:bodyPr>
          <a:lstStyle/>
          <a:p>
            <a:pPr>
              <a:lnSpc>
                <a:spcPts val="1405"/>
              </a:lnSpc>
            </a:pPr>
            <a:r>
              <a:rPr lang="en-US" sz="1133" dirty="0">
                <a:solidFill>
                  <a:srgbClr val="183650"/>
                </a:solidFill>
                <a:latin typeface="Trebuchet MS"/>
                <a:ea typeface="Trebuchet MS"/>
                <a:cs typeface="Trebuchet MS"/>
                <a:sym typeface="Trebuchet MS"/>
              </a:rPr>
              <a:t>Fracht’s experience spans the full spectrum of road construction and infrastructure equipment. We manage the transport of machinery and components required for both new developments and critical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repair projects.</a:t>
            </a:r>
          </a:p>
          <a:p>
            <a:pPr>
              <a:lnSpc>
                <a:spcPts val="1405"/>
              </a:lnSpc>
            </a:pPr>
            <a:endParaRPr lang="en-US" sz="1133" dirty="0">
              <a:solidFill>
                <a:srgbClr val="183650"/>
              </a:solidFill>
              <a:latin typeface="Trebuchet MS"/>
              <a:ea typeface="Trebuchet MS"/>
              <a:cs typeface="Trebuchet MS"/>
              <a:sym typeface="Trebuchet MS"/>
            </a:endParaRPr>
          </a:p>
          <a:p>
            <a:pPr>
              <a:lnSpc>
                <a:spcPts val="1405"/>
              </a:lnSpc>
            </a:pPr>
            <a:r>
              <a:rPr lang="en-US" sz="1133" b="1" dirty="0">
                <a:solidFill>
                  <a:srgbClr val="183650"/>
                </a:solidFill>
                <a:latin typeface="Trebuchet MS Bold"/>
                <a:ea typeface="Trebuchet MS Bold"/>
                <a:cs typeface="Trebuchet MS Bold"/>
                <a:sym typeface="Trebuchet MS Bold"/>
              </a:rPr>
              <a:t>We handle equipment for:</a:t>
            </a:r>
          </a:p>
        </p:txBody>
      </p:sp>
      <p:sp>
        <p:nvSpPr>
          <p:cNvPr id="10" name="TextBox 10"/>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ROAD MACHINERY</a:t>
            </a:r>
          </a:p>
        </p:txBody>
      </p:sp>
      <p:sp>
        <p:nvSpPr>
          <p:cNvPr id="11" name="TextBox 11"/>
          <p:cNvSpPr txBox="1"/>
          <p:nvPr/>
        </p:nvSpPr>
        <p:spPr>
          <a:xfrm>
            <a:off x="11452003" y="6153150"/>
            <a:ext cx="209994"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126</a:t>
            </a:r>
          </a:p>
        </p:txBody>
      </p:sp>
      <p:sp>
        <p:nvSpPr>
          <p:cNvPr id="12" name="TextBox 12"/>
          <p:cNvSpPr txBox="1"/>
          <p:nvPr/>
        </p:nvSpPr>
        <p:spPr>
          <a:xfrm>
            <a:off x="6364896" y="3346430"/>
            <a:ext cx="4238535" cy="1384995"/>
          </a:xfrm>
          <a:prstGeom prst="rect">
            <a:avLst/>
          </a:prstGeom>
        </p:spPr>
        <p:txBody>
          <a:bodyPr lIns="0" tIns="0" rIns="0" bIns="0" rtlCol="0" anchor="t">
            <a:spAutoFit/>
          </a:bodyPr>
          <a:lstStyle/>
          <a:p>
            <a:pPr marL="244698" lvl="1" indent="-122349" algn="just">
              <a:lnSpc>
                <a:spcPts val="1178"/>
              </a:lnSpc>
              <a:buFont typeface="Arial"/>
              <a:buChar char="•"/>
            </a:pPr>
            <a:r>
              <a:rPr lang="en-US" sz="1133">
                <a:solidFill>
                  <a:srgbClr val="183650"/>
                </a:solidFill>
                <a:latin typeface="Trebuchet MS"/>
                <a:ea typeface="Trebuchet MS"/>
                <a:cs typeface="Trebuchet MS"/>
                <a:sym typeface="Trebuchet MS"/>
              </a:rPr>
              <a:t>Earthmoving.</a:t>
            </a:r>
          </a:p>
          <a:p>
            <a:pPr algn="just">
              <a:lnSpc>
                <a:spcPts val="1178"/>
              </a:lnSpc>
            </a:pPr>
            <a:endParaRPr lang="en-US" sz="1133">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a:solidFill>
                  <a:srgbClr val="183650"/>
                </a:solidFill>
                <a:latin typeface="Trebuchet MS"/>
                <a:ea typeface="Trebuchet MS"/>
                <a:cs typeface="Trebuchet MS"/>
                <a:sym typeface="Trebuchet MS"/>
              </a:rPr>
              <a:t>Paving.</a:t>
            </a:r>
          </a:p>
          <a:p>
            <a:pPr algn="just">
              <a:lnSpc>
                <a:spcPts val="1178"/>
              </a:lnSpc>
            </a:pPr>
            <a:endParaRPr lang="en-US" sz="1133">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a:solidFill>
                  <a:srgbClr val="183650"/>
                </a:solidFill>
                <a:latin typeface="Trebuchet MS"/>
                <a:ea typeface="Trebuchet MS"/>
                <a:cs typeface="Trebuchet MS"/>
                <a:sym typeface="Trebuchet MS"/>
              </a:rPr>
              <a:t>Hydraulics.</a:t>
            </a:r>
          </a:p>
          <a:p>
            <a:pPr algn="just">
              <a:lnSpc>
                <a:spcPts val="1178"/>
              </a:lnSpc>
            </a:pPr>
            <a:endParaRPr lang="en-US" sz="1133">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a:solidFill>
                  <a:srgbClr val="183650"/>
                </a:solidFill>
                <a:latin typeface="Trebuchet MS"/>
                <a:ea typeface="Trebuchet MS"/>
                <a:cs typeface="Trebuchet MS"/>
                <a:sym typeface="Trebuchet MS"/>
              </a:rPr>
              <a:t>Concrete and architectural construction.</a:t>
            </a:r>
          </a:p>
          <a:p>
            <a:pPr algn="just">
              <a:lnSpc>
                <a:spcPts val="1178"/>
              </a:lnSpc>
            </a:pPr>
            <a:endParaRPr lang="en-US" sz="1133">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a:solidFill>
                  <a:srgbClr val="183650"/>
                </a:solidFill>
                <a:latin typeface="Trebuchet MS"/>
                <a:ea typeface="Trebuchet MS"/>
                <a:cs typeface="Trebuchet MS"/>
                <a:sym typeface="Trebuchet MS"/>
              </a:rPr>
              <a:t>Railway and track engineering.</a:t>
            </a:r>
          </a:p>
        </p:txBody>
      </p:sp>
      <p:sp>
        <p:nvSpPr>
          <p:cNvPr id="13" name="TextBox 13"/>
          <p:cNvSpPr txBox="1"/>
          <p:nvPr/>
        </p:nvSpPr>
        <p:spPr>
          <a:xfrm>
            <a:off x="6469293" y="4886742"/>
            <a:ext cx="4514155" cy="196849"/>
          </a:xfrm>
          <a:prstGeom prst="rect">
            <a:avLst/>
          </a:prstGeom>
        </p:spPr>
        <p:txBody>
          <a:bodyPr lIns="0" tIns="0" rIns="0" bIns="0" rtlCol="0" anchor="t">
            <a:spAutoFit/>
          </a:bodyPr>
          <a:lstStyle/>
          <a:p>
            <a:pPr algn="just">
              <a:lnSpc>
                <a:spcPts val="1699"/>
              </a:lnSpc>
            </a:pPr>
            <a:r>
              <a:rPr lang="en-US" sz="1133" b="1">
                <a:solidFill>
                  <a:srgbClr val="183650"/>
                </a:solidFill>
                <a:latin typeface="Trebuchet MS Bold"/>
                <a:ea typeface="Trebuchet MS Bold"/>
                <a:cs typeface="Trebuchet MS Bold"/>
                <a:sym typeface="Trebuchet MS Bold"/>
              </a:rPr>
              <a:t>We provide logistics solutions for infrastructure projects involving:</a:t>
            </a:r>
          </a:p>
        </p:txBody>
      </p:sp>
      <p:sp>
        <p:nvSpPr>
          <p:cNvPr id="14" name="TextBox 14"/>
          <p:cNvSpPr txBox="1"/>
          <p:nvPr/>
        </p:nvSpPr>
        <p:spPr>
          <a:xfrm>
            <a:off x="6364896" y="5211700"/>
            <a:ext cx="4238535" cy="1077218"/>
          </a:xfrm>
          <a:prstGeom prst="rect">
            <a:avLst/>
          </a:prstGeom>
        </p:spPr>
        <p:txBody>
          <a:bodyPr lIns="0" tIns="0" rIns="0" bIns="0" rtlCol="0" anchor="t">
            <a:spAutoFit/>
          </a:bodyPr>
          <a:lstStyle/>
          <a:p>
            <a:pPr marL="244698" lvl="1" indent="-122349" algn="just">
              <a:lnSpc>
                <a:spcPts val="1178"/>
              </a:lnSpc>
              <a:buFont typeface="Arial"/>
              <a:buChar char="•"/>
            </a:pPr>
            <a:r>
              <a:rPr lang="en-US" sz="1133" dirty="0">
                <a:solidFill>
                  <a:srgbClr val="183650"/>
                </a:solidFill>
                <a:latin typeface="Trebuchet MS"/>
                <a:ea typeface="Trebuchet MS"/>
                <a:cs typeface="Trebuchet MS"/>
                <a:sym typeface="Trebuchet MS"/>
              </a:rPr>
              <a:t>Roads, expressways, and highways.</a:t>
            </a:r>
          </a:p>
          <a:p>
            <a:pPr algn="just">
              <a:lnSpc>
                <a:spcPts val="1178"/>
              </a:lnSpc>
            </a:pPr>
            <a:endParaRPr lang="en-US" sz="1133" dirty="0">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dirty="0">
                <a:solidFill>
                  <a:srgbClr val="183650"/>
                </a:solidFill>
                <a:latin typeface="Trebuchet MS"/>
                <a:ea typeface="Trebuchet MS"/>
                <a:cs typeface="Trebuchet MS"/>
                <a:sym typeface="Trebuchet MS"/>
              </a:rPr>
              <a:t>Bridges and tunnels.</a:t>
            </a:r>
          </a:p>
          <a:p>
            <a:pPr algn="just">
              <a:lnSpc>
                <a:spcPts val="1178"/>
              </a:lnSpc>
            </a:pPr>
            <a:endParaRPr lang="en-US" sz="1133" dirty="0">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dirty="0">
                <a:solidFill>
                  <a:srgbClr val="183650"/>
                </a:solidFill>
                <a:latin typeface="Trebuchet MS"/>
                <a:ea typeface="Trebuchet MS"/>
                <a:cs typeface="Trebuchet MS"/>
                <a:sym typeface="Trebuchet MS"/>
              </a:rPr>
              <a:t>Railways and runways.</a:t>
            </a:r>
          </a:p>
          <a:p>
            <a:pPr algn="just">
              <a:lnSpc>
                <a:spcPts val="1178"/>
              </a:lnSpc>
            </a:pPr>
            <a:endParaRPr lang="en-US" sz="1133" dirty="0">
              <a:solidFill>
                <a:srgbClr val="183650"/>
              </a:solidFill>
              <a:latin typeface="Trebuchet MS"/>
              <a:ea typeface="Trebuchet MS"/>
              <a:cs typeface="Trebuchet MS"/>
              <a:sym typeface="Trebuchet MS"/>
            </a:endParaRPr>
          </a:p>
          <a:p>
            <a:pPr marL="244698" lvl="1" indent="-122349" algn="just">
              <a:lnSpc>
                <a:spcPts val="1178"/>
              </a:lnSpc>
              <a:buFont typeface="Arial"/>
              <a:buChar char="•"/>
            </a:pPr>
            <a:r>
              <a:rPr lang="en-US" sz="1133" dirty="0">
                <a:solidFill>
                  <a:srgbClr val="183650"/>
                </a:solidFill>
                <a:latin typeface="Trebuchet MS"/>
                <a:ea typeface="Trebuchet MS"/>
                <a:cs typeface="Trebuchet MS"/>
                <a:sym typeface="Trebuchet MS"/>
              </a:rPr>
              <a:t>Urban transportation networks.</a:t>
            </a:r>
          </a:p>
        </p:txBody>
      </p:sp>
      <p:sp>
        <p:nvSpPr>
          <p:cNvPr id="15" name="Freeform 15"/>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3" y="0"/>
            <a:ext cx="12191997" cy="6858000"/>
          </a:xfrm>
          <a:custGeom>
            <a:avLst/>
            <a:gdLst/>
            <a:ahLst/>
            <a:cxnLst/>
            <a:rect l="l" t="t" r="r" b="b"/>
            <a:pathLst>
              <a:path w="18881012" h="12791886">
                <a:moveTo>
                  <a:pt x="18881012" y="0"/>
                </a:moveTo>
                <a:lnTo>
                  <a:pt x="0" y="0"/>
                </a:lnTo>
                <a:lnTo>
                  <a:pt x="0" y="12791886"/>
                </a:lnTo>
                <a:lnTo>
                  <a:pt x="18881012" y="12791886"/>
                </a:lnTo>
                <a:lnTo>
                  <a:pt x="18881012"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ChangeAspect="1" noMove="1" noResize="1"/>
          </p:cNvGrpSpPr>
          <p:nvPr/>
        </p:nvGrpSpPr>
        <p:grpSpPr>
          <a:xfrm>
            <a:off x="2" y="0"/>
            <a:ext cx="12191998" cy="6858000"/>
            <a:chOff x="0" y="0"/>
            <a:chExt cx="20320000" cy="11430000"/>
          </a:xfrm>
        </p:grpSpPr>
        <p:sp>
          <p:nvSpPr>
            <p:cNvPr id="4" name="Freeform 4"/>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grpSp>
      <p:sp>
        <p:nvSpPr>
          <p:cNvPr id="5" name="Freeform 5"/>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685800" y="5450781"/>
            <a:ext cx="5897428" cy="859210"/>
          </a:xfrm>
          <a:prstGeom prst="rect">
            <a:avLst/>
          </a:prstGeom>
        </p:spPr>
        <p:txBody>
          <a:bodyPr lIns="0" tIns="0" rIns="0" bIns="0" rtlCol="0" anchor="t">
            <a:spAutoFit/>
          </a:bodyPr>
          <a:lstStyle/>
          <a:p>
            <a:pPr>
              <a:lnSpc>
                <a:spcPts val="6744"/>
              </a:lnSpc>
            </a:pPr>
            <a:r>
              <a:rPr lang="en-US" sz="6000" b="1" dirty="0">
                <a:solidFill>
                  <a:srgbClr val="FFFFFF"/>
                </a:solidFill>
                <a:latin typeface="Montserrat 2 Bold"/>
                <a:ea typeface="Montserrat 2 Bold"/>
                <a:cs typeface="Montserrat 2 Bold"/>
                <a:sym typeface="Montserrat 2 Bold"/>
              </a:rPr>
              <a:t>TEXTILE</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50397-3B34-E7C9-F3A7-B1A7CC5F8E4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2AC1134-AC57-2EDC-D514-7F0364A1A1F3}"/>
              </a:ext>
            </a:extLst>
          </p:cNvPr>
          <p:cNvSpPr/>
          <p:nvPr/>
        </p:nvSpPr>
        <p:spPr>
          <a:xfrm flipH="1">
            <a:off x="-3" y="0"/>
            <a:ext cx="12191997" cy="6858000"/>
          </a:xfrm>
          <a:custGeom>
            <a:avLst/>
            <a:gdLst/>
            <a:ahLst/>
            <a:cxnLst/>
            <a:rect l="l" t="t" r="r" b="b"/>
            <a:pathLst>
              <a:path w="18881012" h="12791886">
                <a:moveTo>
                  <a:pt x="18881012" y="0"/>
                </a:moveTo>
                <a:lnTo>
                  <a:pt x="0" y="0"/>
                </a:lnTo>
                <a:lnTo>
                  <a:pt x="0" y="12791886"/>
                </a:lnTo>
                <a:lnTo>
                  <a:pt x="18881012" y="12791886"/>
                </a:lnTo>
                <a:lnTo>
                  <a:pt x="18881012"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a:extLst>
              <a:ext uri="{FF2B5EF4-FFF2-40B4-BE49-F238E27FC236}">
                <a16:creationId xmlns:a16="http://schemas.microsoft.com/office/drawing/2014/main" id="{774A741A-ABC8-06B2-0114-7A2A0274AA94}"/>
              </a:ext>
            </a:extLst>
          </p:cNvPr>
          <p:cNvGrpSpPr>
            <a:grpSpLocks noGrp="1" noUngrp="1" noRot="1" noChangeAspect="1" noMove="1" noResize="1"/>
          </p:cNvGrpSpPr>
          <p:nvPr/>
        </p:nvGrpSpPr>
        <p:grpSpPr>
          <a:xfrm>
            <a:off x="2" y="0"/>
            <a:ext cx="12191998" cy="6858000"/>
            <a:chOff x="0" y="0"/>
            <a:chExt cx="20320000" cy="11430000"/>
          </a:xfrm>
        </p:grpSpPr>
        <p:sp>
          <p:nvSpPr>
            <p:cNvPr id="4" name="Freeform 4">
              <a:extLst>
                <a:ext uri="{FF2B5EF4-FFF2-40B4-BE49-F238E27FC236}">
                  <a16:creationId xmlns:a16="http://schemas.microsoft.com/office/drawing/2014/main" id="{45F7D077-968E-7643-4C7E-61366AF47A38}"/>
                </a:ext>
              </a:extLst>
            </p:cNvPr>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grpSp>
      <p:sp>
        <p:nvSpPr>
          <p:cNvPr id="7" name="TextBox 5">
            <a:extLst>
              <a:ext uri="{FF2B5EF4-FFF2-40B4-BE49-F238E27FC236}">
                <a16:creationId xmlns:a16="http://schemas.microsoft.com/office/drawing/2014/main" id="{EE1C464D-A4C9-B77E-A9B6-0DC6D0F2AABC}"/>
              </a:ext>
            </a:extLst>
          </p:cNvPr>
          <p:cNvSpPr txBox="1">
            <a:spLocks noGrp="1" noRot="1" noMove="1" noResize="1" noEditPoints="1" noAdjustHandles="1" noChangeArrowheads="1" noChangeShapeType="1"/>
          </p:cNvSpPr>
          <p:nvPr/>
        </p:nvSpPr>
        <p:spPr>
          <a:xfrm>
            <a:off x="685800" y="5831536"/>
            <a:ext cx="5897428" cy="346249"/>
          </a:xfrm>
          <a:prstGeom prst="rect">
            <a:avLst/>
          </a:prstGeom>
        </p:spPr>
        <p:txBody>
          <a:bodyPr lIns="0" tIns="0" rIns="0" bIns="0" rtlCol="0" anchor="t">
            <a:spAutoFit/>
          </a:bodyPr>
          <a:lstStyle/>
          <a:p>
            <a:pPr>
              <a:lnSpc>
                <a:spcPts val="2697"/>
              </a:lnSpc>
            </a:pPr>
            <a:r>
              <a:rPr lang="en-US" sz="2400" b="1" dirty="0">
                <a:solidFill>
                  <a:srgbClr val="FFFFFF"/>
                </a:solidFill>
                <a:latin typeface="Montserrat 2 Bold"/>
                <a:ea typeface="Montserrat 2 Bold"/>
                <a:cs typeface="Montserrat 2 Bold"/>
                <a:sym typeface="Montserrat 2 Bold"/>
              </a:rPr>
              <a:t>TEXTILE</a:t>
            </a:r>
          </a:p>
        </p:txBody>
      </p:sp>
      <p:sp>
        <p:nvSpPr>
          <p:cNvPr id="8" name="Freeform 6">
            <a:extLst>
              <a:ext uri="{FF2B5EF4-FFF2-40B4-BE49-F238E27FC236}">
                <a16:creationId xmlns:a16="http://schemas.microsoft.com/office/drawing/2014/main" id="{EEBFF95D-13BF-C675-7444-35A742629F44}"/>
              </a:ext>
            </a:extLst>
          </p:cNvPr>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extLst>
      <p:ext uri="{BB962C8B-B14F-4D97-AF65-F5344CB8AC3E}">
        <p14:creationId xmlns:p14="http://schemas.microsoft.com/office/powerpoint/2010/main" val="3580976211"/>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5715457" cy="6858000"/>
          </a:xfrm>
          <a:custGeom>
            <a:avLst/>
            <a:gdLst/>
            <a:ahLst/>
            <a:cxnLst/>
            <a:rect l="l" t="t" r="r" b="b"/>
            <a:pathLst>
              <a:path w="8573185" h="10287000">
                <a:moveTo>
                  <a:pt x="0" y="0"/>
                </a:moveTo>
                <a:lnTo>
                  <a:pt x="8573185" y="0"/>
                </a:lnTo>
                <a:lnTo>
                  <a:pt x="8573185"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0" y="0"/>
            <a:ext cx="5715457" cy="6858000"/>
            <a:chOff x="0" y="0"/>
            <a:chExt cx="2257958" cy="2709333"/>
          </a:xfrm>
        </p:grpSpPr>
        <p:sp>
          <p:nvSpPr>
            <p:cNvPr id="4" name="Freeform 4"/>
            <p:cNvSpPr>
              <a:spLocks noGrp="1" noRot="1" noMove="1" noResize="1" noEditPoints="1" noAdjustHandles="1" noChangeArrowheads="1" noChangeShapeType="1"/>
            </p:cNvSpPr>
            <p:nvPr/>
          </p:nvSpPr>
          <p:spPr>
            <a:xfrm>
              <a:off x="0" y="0"/>
              <a:ext cx="2257958" cy="2709333"/>
            </a:xfrm>
            <a:custGeom>
              <a:avLst/>
              <a:gdLst/>
              <a:ahLst/>
              <a:cxnLst/>
              <a:rect l="l" t="t" r="r" b="b"/>
              <a:pathLst>
                <a:path w="2257958" h="2709333">
                  <a:moveTo>
                    <a:pt x="0" y="0"/>
                  </a:moveTo>
                  <a:lnTo>
                    <a:pt x="2257958" y="0"/>
                  </a:lnTo>
                  <a:lnTo>
                    <a:pt x="2257958"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38100"/>
              <a:ext cx="2257958" cy="2747433"/>
            </a:xfrm>
            <a:prstGeom prst="rect">
              <a:avLst/>
            </a:prstGeom>
          </p:spPr>
          <p:txBody>
            <a:bodyPr lIns="33867" tIns="33867" rIns="33867" bIns="33867" rtlCol="0" anchor="ctr"/>
            <a:lstStyle/>
            <a:p>
              <a:pPr algn="ctr">
                <a:lnSpc>
                  <a:spcPts val="1400"/>
                </a:lnSpc>
              </a:pPr>
              <a:endParaRPr sz="1200"/>
            </a:p>
          </p:txBody>
        </p:sp>
      </p:grpSp>
      <p:sp>
        <p:nvSpPr>
          <p:cNvPr id="6" name="TextBox 6"/>
          <p:cNvSpPr txBox="1"/>
          <p:nvPr/>
        </p:nvSpPr>
        <p:spPr>
          <a:xfrm>
            <a:off x="6538271" y="3309349"/>
            <a:ext cx="4648719" cy="1783822"/>
          </a:xfrm>
          <a:prstGeom prst="rect">
            <a:avLst/>
          </a:prstGeom>
        </p:spPr>
        <p:txBody>
          <a:bodyPr lIns="0" tIns="0" rIns="0" bIns="0" rtlCol="0" anchor="t">
            <a:spAutoFit/>
          </a:bodyPr>
          <a:lstStyle/>
          <a:p>
            <a:pPr algn="just">
              <a:lnSpc>
                <a:spcPts val="1405"/>
              </a:lnSpc>
            </a:pPr>
            <a:r>
              <a:rPr lang="en-US" sz="1133" dirty="0">
                <a:solidFill>
                  <a:srgbClr val="183650"/>
                </a:solidFill>
                <a:latin typeface="Trebuchet MS"/>
                <a:ea typeface="Trebuchet MS"/>
                <a:cs typeface="Trebuchet MS"/>
                <a:sym typeface="Trebuchet MS"/>
              </a:rPr>
              <a:t>Our main objective is to provide comprehensive, specialized logistics services for the textile industry — from production at origin to final delivery at the consignee.</a:t>
            </a:r>
          </a:p>
          <a:p>
            <a:pPr algn="just">
              <a:lnSpc>
                <a:spcPts val="1405"/>
              </a:lnSpc>
            </a:pPr>
            <a:endParaRPr lang="en-US" sz="1133" dirty="0">
              <a:solidFill>
                <a:srgbClr val="183650"/>
              </a:solidFill>
              <a:latin typeface="Trebuchet MS"/>
              <a:ea typeface="Trebuchet MS"/>
              <a:cs typeface="Trebuchet MS"/>
              <a:sym typeface="Trebuchet MS"/>
            </a:endParaRPr>
          </a:p>
          <a:p>
            <a:pPr algn="just">
              <a:lnSpc>
                <a:spcPts val="1405"/>
              </a:lnSpc>
            </a:pPr>
            <a:r>
              <a:rPr lang="en-US" sz="1133" dirty="0">
                <a:solidFill>
                  <a:srgbClr val="183650"/>
                </a:solidFill>
                <a:latin typeface="Trebuchet MS"/>
                <a:ea typeface="Trebuchet MS"/>
                <a:cs typeface="Trebuchet MS"/>
                <a:sym typeface="Trebuchet MS"/>
              </a:rPr>
              <a:t>With a deep understanding of textile processes and supply chain dynamics, we ensure efficient planning, personalized management, and smart coordination.</a:t>
            </a:r>
          </a:p>
          <a:p>
            <a:pPr algn="just">
              <a:lnSpc>
                <a:spcPts val="1405"/>
              </a:lnSpc>
            </a:pPr>
            <a:endParaRPr lang="en-US" sz="1133" dirty="0">
              <a:solidFill>
                <a:srgbClr val="183650"/>
              </a:solidFill>
              <a:latin typeface="Trebuchet MS"/>
              <a:ea typeface="Trebuchet MS"/>
              <a:cs typeface="Trebuchet MS"/>
              <a:sym typeface="Trebuchet MS"/>
            </a:endParaRPr>
          </a:p>
          <a:p>
            <a:pPr algn="just">
              <a:lnSpc>
                <a:spcPts val="1405"/>
              </a:lnSpc>
            </a:pPr>
            <a:r>
              <a:rPr lang="en-US" sz="1133" dirty="0">
                <a:solidFill>
                  <a:srgbClr val="183650"/>
                </a:solidFill>
                <a:latin typeface="Trebuchet MS"/>
                <a:ea typeface="Trebuchet MS"/>
                <a:cs typeface="Trebuchet MS"/>
                <a:sym typeface="Trebuchet MS"/>
              </a:rPr>
              <a:t>We also focus on minimizing total transit time, optimizing costs, and meeting delivery expectations in a fast-paced, high-demand sector.</a:t>
            </a:r>
          </a:p>
        </p:txBody>
      </p:sp>
      <p:sp>
        <p:nvSpPr>
          <p:cNvPr id="7" name="TextBox 7"/>
          <p:cNvSpPr txBox="1"/>
          <p:nvPr/>
        </p:nvSpPr>
        <p:spPr>
          <a:xfrm>
            <a:off x="6538271" y="1997735"/>
            <a:ext cx="4648719"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END-TO-END SERVICE FROM PRODUCTION TO DELIVERY</a:t>
            </a:r>
          </a:p>
        </p:txBody>
      </p:sp>
      <p:sp>
        <p:nvSpPr>
          <p:cNvPr id="8" name="TextBox 8"/>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TEXTILE</a:t>
            </a:r>
          </a:p>
        </p:txBody>
      </p:sp>
      <p:sp>
        <p:nvSpPr>
          <p:cNvPr id="9" name="TextBox 9"/>
          <p:cNvSpPr txBox="1"/>
          <p:nvPr/>
        </p:nvSpPr>
        <p:spPr>
          <a:xfrm>
            <a:off x="11452003" y="6153150"/>
            <a:ext cx="209994"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129</a:t>
            </a:r>
          </a:p>
        </p:txBody>
      </p:sp>
      <p:sp>
        <p:nvSpPr>
          <p:cNvPr id="10" name="Freeform 10"/>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1" name="Freeform 11"/>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5715457" cy="6858000"/>
          </a:xfrm>
          <a:custGeom>
            <a:avLst/>
            <a:gdLst/>
            <a:ahLst/>
            <a:cxnLst/>
            <a:rect l="l" t="t" r="r" b="b"/>
            <a:pathLst>
              <a:path w="8573185" h="10287000">
                <a:moveTo>
                  <a:pt x="0" y="0"/>
                </a:moveTo>
                <a:lnTo>
                  <a:pt x="8573185" y="0"/>
                </a:lnTo>
                <a:lnTo>
                  <a:pt x="8573185"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0" y="0"/>
            <a:ext cx="5715457" cy="6858000"/>
            <a:chOff x="0" y="0"/>
            <a:chExt cx="2257958" cy="2709333"/>
          </a:xfrm>
        </p:grpSpPr>
        <p:sp>
          <p:nvSpPr>
            <p:cNvPr id="4" name="Freeform 4"/>
            <p:cNvSpPr>
              <a:spLocks noGrp="1" noRot="1" noMove="1" noResize="1" noEditPoints="1" noAdjustHandles="1" noChangeArrowheads="1" noChangeShapeType="1"/>
            </p:cNvSpPr>
            <p:nvPr/>
          </p:nvSpPr>
          <p:spPr>
            <a:xfrm>
              <a:off x="0" y="0"/>
              <a:ext cx="2257958" cy="2709333"/>
            </a:xfrm>
            <a:custGeom>
              <a:avLst/>
              <a:gdLst/>
              <a:ahLst/>
              <a:cxnLst/>
              <a:rect l="l" t="t" r="r" b="b"/>
              <a:pathLst>
                <a:path w="2257958" h="2709333">
                  <a:moveTo>
                    <a:pt x="0" y="0"/>
                  </a:moveTo>
                  <a:lnTo>
                    <a:pt x="2257958" y="0"/>
                  </a:lnTo>
                  <a:lnTo>
                    <a:pt x="2257958"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38100"/>
              <a:ext cx="2257958" cy="2747433"/>
            </a:xfrm>
            <a:prstGeom prst="rect">
              <a:avLst/>
            </a:prstGeom>
          </p:spPr>
          <p:txBody>
            <a:bodyPr lIns="33867" tIns="33867" rIns="33867" bIns="33867" rtlCol="0" anchor="ctr"/>
            <a:lstStyle/>
            <a:p>
              <a:pPr algn="ctr">
                <a:lnSpc>
                  <a:spcPts val="1400"/>
                </a:lnSpc>
              </a:pPr>
              <a:endParaRPr sz="1200"/>
            </a:p>
          </p:txBody>
        </p:sp>
      </p:grpSp>
      <p:sp>
        <p:nvSpPr>
          <p:cNvPr id="6" name="Freeform 6"/>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7" name="TextBox 7"/>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TEXTILE</a:t>
            </a:r>
          </a:p>
        </p:txBody>
      </p:sp>
      <p:sp>
        <p:nvSpPr>
          <p:cNvPr id="8" name="TextBox 8"/>
          <p:cNvSpPr txBox="1"/>
          <p:nvPr/>
        </p:nvSpPr>
        <p:spPr>
          <a:xfrm>
            <a:off x="11448798" y="6153150"/>
            <a:ext cx="216406"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130</a:t>
            </a:r>
          </a:p>
        </p:txBody>
      </p:sp>
      <p:sp>
        <p:nvSpPr>
          <p:cNvPr id="9" name="TextBox 9"/>
          <p:cNvSpPr txBox="1"/>
          <p:nvPr/>
        </p:nvSpPr>
        <p:spPr>
          <a:xfrm>
            <a:off x="6611574" y="2928331"/>
            <a:ext cx="4443241" cy="191206"/>
          </a:xfrm>
          <a:prstGeom prst="rect">
            <a:avLst/>
          </a:prstGeom>
        </p:spPr>
        <p:txBody>
          <a:bodyPr lIns="0" tIns="0" rIns="0" bIns="0" rtlCol="0" anchor="t">
            <a:spAutoFit/>
          </a:bodyPr>
          <a:lstStyle/>
          <a:p>
            <a:pPr>
              <a:lnSpc>
                <a:spcPts val="1570"/>
              </a:lnSpc>
            </a:pPr>
            <a:r>
              <a:rPr lang="en-US" sz="1266">
                <a:solidFill>
                  <a:srgbClr val="183650"/>
                </a:solidFill>
                <a:latin typeface="Trebuchet MS"/>
                <a:ea typeface="Trebuchet MS"/>
                <a:cs typeface="Trebuchet MS"/>
                <a:sym typeface="Trebuchet MS"/>
              </a:rPr>
              <a:t>F</a:t>
            </a:r>
            <a:r>
              <a:rPr lang="en-US" sz="1266" b="1">
                <a:solidFill>
                  <a:srgbClr val="183650"/>
                </a:solidFill>
                <a:latin typeface="Trebuchet MS Bold"/>
                <a:ea typeface="Trebuchet MS Bold"/>
                <a:cs typeface="Trebuchet MS Bold"/>
                <a:sym typeface="Trebuchet MS Bold"/>
              </a:rPr>
              <a:t>RACHT’S TEXTILE LOGISTICS EXPERTISE INCLUDES:</a:t>
            </a:r>
          </a:p>
        </p:txBody>
      </p:sp>
      <p:sp>
        <p:nvSpPr>
          <p:cNvPr id="10" name="TextBox 10"/>
          <p:cNvSpPr txBox="1"/>
          <p:nvPr/>
        </p:nvSpPr>
        <p:spPr>
          <a:xfrm>
            <a:off x="6538538" y="1629564"/>
            <a:ext cx="4516277"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TAILORED SOLUTIONS FOR THE TEXTILE SUPPLY CHAIN</a:t>
            </a:r>
          </a:p>
        </p:txBody>
      </p:sp>
      <p:sp>
        <p:nvSpPr>
          <p:cNvPr id="11" name="TextBox 11"/>
          <p:cNvSpPr txBox="1"/>
          <p:nvPr/>
        </p:nvSpPr>
        <p:spPr>
          <a:xfrm>
            <a:off x="6538538" y="3220680"/>
            <a:ext cx="4443241" cy="2681503"/>
          </a:xfrm>
          <a:prstGeom prst="rect">
            <a:avLst/>
          </a:prstGeom>
        </p:spPr>
        <p:txBody>
          <a:bodyPr lIns="0" tIns="0" rIns="0" bIns="0" rtlCol="0" anchor="t">
            <a:spAutoFit/>
          </a:bodyPr>
          <a:lstStyle/>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Consolidation services for high-volume SKUs.</a:t>
            </a:r>
          </a:p>
          <a:p>
            <a:pPr>
              <a:lnSpc>
                <a:spcPts val="1405"/>
              </a:lnSpc>
            </a:pPr>
            <a:endParaRPr lang="en-US" sz="1133"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Time-sensitive air and sea freight coordination.</a:t>
            </a:r>
          </a:p>
          <a:p>
            <a:pPr>
              <a:lnSpc>
                <a:spcPts val="1405"/>
              </a:lnSpc>
            </a:pPr>
            <a:endParaRPr lang="en-US" sz="1133"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Secure handling of finished garments, raw fabrics,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and accessories.</a:t>
            </a:r>
          </a:p>
          <a:p>
            <a:pPr>
              <a:lnSpc>
                <a:spcPts val="1405"/>
              </a:lnSpc>
            </a:pPr>
            <a:endParaRPr lang="en-US" sz="1133"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Flexible warehousing for seasonal demand and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pre-retail services.</a:t>
            </a:r>
          </a:p>
          <a:p>
            <a:pPr>
              <a:lnSpc>
                <a:spcPts val="1405"/>
              </a:lnSpc>
            </a:pPr>
            <a:endParaRPr lang="en-US" sz="1133"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Import/export customs clearance for </a:t>
            </a:r>
            <a:br>
              <a:rPr lang="en-US" sz="1133" dirty="0">
                <a:solidFill>
                  <a:srgbClr val="183650"/>
                </a:solidFill>
                <a:latin typeface="Trebuchet MS"/>
                <a:ea typeface="Trebuchet MS"/>
                <a:cs typeface="Trebuchet MS"/>
                <a:sym typeface="Trebuchet MS"/>
              </a:rPr>
            </a:br>
            <a:r>
              <a:rPr lang="en-US" sz="1133" dirty="0">
                <a:solidFill>
                  <a:srgbClr val="183650"/>
                </a:solidFill>
                <a:latin typeface="Trebuchet MS"/>
                <a:ea typeface="Trebuchet MS"/>
                <a:cs typeface="Trebuchet MS"/>
                <a:sym typeface="Trebuchet MS"/>
              </a:rPr>
              <a:t>multi-destination deliveries.</a:t>
            </a:r>
          </a:p>
          <a:p>
            <a:pPr>
              <a:lnSpc>
                <a:spcPts val="1405"/>
              </a:lnSpc>
            </a:pPr>
            <a:endParaRPr lang="en-US" sz="1133"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Support for fast fashion and omni-channel distribution.</a:t>
            </a:r>
          </a:p>
          <a:p>
            <a:pPr>
              <a:lnSpc>
                <a:spcPts val="1405"/>
              </a:lnSpc>
            </a:pPr>
            <a:endParaRPr lang="en-US" sz="1133" dirty="0">
              <a:solidFill>
                <a:srgbClr val="183650"/>
              </a:solidFill>
              <a:latin typeface="Trebuchet MS"/>
              <a:ea typeface="Trebuchet MS"/>
              <a:cs typeface="Trebuchet MS"/>
              <a:sym typeface="Trebuchet MS"/>
            </a:endParaRPr>
          </a:p>
        </p:txBody>
      </p:sp>
      <p:sp>
        <p:nvSpPr>
          <p:cNvPr id="12" name="Freeform 12"/>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ChangeAspect="1" noMove="1" noResize="1"/>
          </p:cNvGrpSpPr>
          <p:nvPr/>
        </p:nvGrpSpPr>
        <p:grpSpPr>
          <a:xfrm>
            <a:off x="0" y="0"/>
            <a:ext cx="12192000" cy="6858001"/>
            <a:chOff x="0" y="0"/>
            <a:chExt cx="20320000" cy="11430000"/>
          </a:xfrm>
        </p:grpSpPr>
        <p:sp>
          <p:nvSpPr>
            <p:cNvPr id="4" name="Freeform 4"/>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grpSp>
      <p:sp>
        <p:nvSpPr>
          <p:cNvPr id="5" name="TextBox 5"/>
          <p:cNvSpPr txBox="1">
            <a:spLocks noGrp="1" noRot="1" noMove="1" noResize="1" noEditPoints="1" noAdjustHandles="1" noChangeArrowheads="1" noChangeShapeType="1"/>
          </p:cNvSpPr>
          <p:nvPr/>
        </p:nvSpPr>
        <p:spPr>
          <a:xfrm>
            <a:off x="685801" y="5399973"/>
            <a:ext cx="7674491" cy="859210"/>
          </a:xfrm>
          <a:prstGeom prst="rect">
            <a:avLst/>
          </a:prstGeom>
        </p:spPr>
        <p:txBody>
          <a:bodyPr lIns="0" tIns="0" rIns="0" bIns="0" rtlCol="0" anchor="t">
            <a:spAutoFit/>
          </a:bodyPr>
          <a:lstStyle/>
          <a:p>
            <a:pPr>
              <a:lnSpc>
                <a:spcPts val="6744"/>
              </a:lnSpc>
            </a:pPr>
            <a:r>
              <a:rPr lang="en-US" sz="6000" b="1" dirty="0">
                <a:solidFill>
                  <a:srgbClr val="FFFFFF"/>
                </a:solidFill>
                <a:latin typeface="Montserrat 2 Bold"/>
                <a:ea typeface="Montserrat 2 Bold"/>
                <a:cs typeface="Montserrat 2 Bold"/>
                <a:sym typeface="Montserrat 2 Bold"/>
              </a:rPr>
              <a:t>WAREHOUSING</a:t>
            </a:r>
          </a:p>
        </p:txBody>
      </p:sp>
      <p:sp>
        <p:nvSpPr>
          <p:cNvPr id="6" name="Freeform 6"/>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ChangeAspect="1" noMove="1" noResize="1"/>
          </p:cNvGrpSpPr>
          <p:nvPr/>
        </p:nvGrpSpPr>
        <p:grpSpPr>
          <a:xfrm>
            <a:off x="0" y="0"/>
            <a:ext cx="12192000" cy="6858001"/>
            <a:chOff x="0" y="0"/>
            <a:chExt cx="20320000" cy="11430000"/>
          </a:xfrm>
        </p:grpSpPr>
        <p:sp>
          <p:nvSpPr>
            <p:cNvPr id="4" name="Freeform 4"/>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9804"/>
              </a:srgbClr>
            </a:solidFill>
          </p:spPr>
          <p:txBody>
            <a:bodyPr/>
            <a:lstStyle/>
            <a:p>
              <a:endParaRPr lang="en-US" sz="1200"/>
            </a:p>
          </p:txBody>
        </p:sp>
      </p:grpSp>
      <p:sp>
        <p:nvSpPr>
          <p:cNvPr id="5" name="TextBox 5"/>
          <p:cNvSpPr txBox="1">
            <a:spLocks noGrp="1" noRot="1" noMove="1" noResize="1" noEditPoints="1" noAdjustHandles="1" noChangeArrowheads="1" noChangeShapeType="1"/>
          </p:cNvSpPr>
          <p:nvPr/>
        </p:nvSpPr>
        <p:spPr>
          <a:xfrm>
            <a:off x="685801" y="5831536"/>
            <a:ext cx="7674491" cy="346249"/>
          </a:xfrm>
          <a:prstGeom prst="rect">
            <a:avLst/>
          </a:prstGeom>
        </p:spPr>
        <p:txBody>
          <a:bodyPr lIns="0" tIns="0" rIns="0" bIns="0" rtlCol="0" anchor="t">
            <a:spAutoFit/>
          </a:bodyPr>
          <a:lstStyle/>
          <a:p>
            <a:pPr>
              <a:lnSpc>
                <a:spcPts val="2697"/>
              </a:lnSpc>
            </a:pPr>
            <a:r>
              <a:rPr lang="en-US" sz="2400" b="1" dirty="0">
                <a:solidFill>
                  <a:srgbClr val="FFFFFF"/>
                </a:solidFill>
                <a:latin typeface="Montserrat 2 Bold"/>
                <a:ea typeface="Montserrat 2 Bold"/>
                <a:cs typeface="Montserrat 2 Bold"/>
                <a:sym typeface="Montserrat 2 Bold"/>
              </a:rPr>
              <a:t>WAREHOUSING</a:t>
            </a:r>
          </a:p>
        </p:txBody>
      </p:sp>
      <p:sp>
        <p:nvSpPr>
          <p:cNvPr id="6" name="Freeform 6"/>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785340" y="-4133"/>
            <a:ext cx="5431093" cy="6862133"/>
            <a:chOff x="0" y="0"/>
            <a:chExt cx="643685" cy="813290"/>
          </a:xfrm>
        </p:grpSpPr>
        <p:sp>
          <p:nvSpPr>
            <p:cNvPr id="3" name="Freeform 3"/>
            <p:cNvSpPr/>
            <p:nvPr/>
          </p:nvSpPr>
          <p:spPr>
            <a:xfrm>
              <a:off x="0" y="0"/>
              <a:ext cx="643685" cy="813290"/>
            </a:xfrm>
            <a:custGeom>
              <a:avLst/>
              <a:gdLst/>
              <a:ahLst/>
              <a:cxnLst/>
              <a:rect l="l" t="t" r="r" b="b"/>
              <a:pathLst>
                <a:path w="643685" h="813290">
                  <a:moveTo>
                    <a:pt x="0" y="0"/>
                  </a:moveTo>
                  <a:lnTo>
                    <a:pt x="643685" y="0"/>
                  </a:lnTo>
                  <a:lnTo>
                    <a:pt x="643685" y="813290"/>
                  </a:lnTo>
                  <a:lnTo>
                    <a:pt x="0" y="81329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4" name="Group 4"/>
          <p:cNvGrpSpPr>
            <a:grpSpLocks noGrp="1" noUngrp="1" noRot="1" noMove="1" noResize="1"/>
          </p:cNvGrpSpPr>
          <p:nvPr/>
        </p:nvGrpSpPr>
        <p:grpSpPr>
          <a:xfrm>
            <a:off x="6785339" y="0"/>
            <a:ext cx="5431093" cy="6866266"/>
            <a:chOff x="0" y="0"/>
            <a:chExt cx="2145617" cy="2712599"/>
          </a:xfrm>
        </p:grpSpPr>
        <p:sp>
          <p:nvSpPr>
            <p:cNvPr id="5" name="Freeform 5"/>
            <p:cNvSpPr>
              <a:spLocks noGrp="1" noRot="1" noMove="1" noResize="1" noEditPoints="1" noAdjustHandles="1" noChangeArrowheads="1" noChangeShapeType="1"/>
            </p:cNvSpPr>
            <p:nvPr/>
          </p:nvSpPr>
          <p:spPr>
            <a:xfrm>
              <a:off x="0" y="0"/>
              <a:ext cx="2145617" cy="2712599"/>
            </a:xfrm>
            <a:custGeom>
              <a:avLst/>
              <a:gdLst/>
              <a:ahLst/>
              <a:cxnLst/>
              <a:rect l="l" t="t" r="r" b="b"/>
              <a:pathLst>
                <a:path w="2145617" h="2712599">
                  <a:moveTo>
                    <a:pt x="0" y="0"/>
                  </a:moveTo>
                  <a:lnTo>
                    <a:pt x="2145617" y="0"/>
                  </a:lnTo>
                  <a:lnTo>
                    <a:pt x="2145617" y="2712599"/>
                  </a:lnTo>
                  <a:lnTo>
                    <a:pt x="0" y="2712599"/>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38100"/>
              <a:ext cx="2145617" cy="2750699"/>
            </a:xfrm>
            <a:prstGeom prst="rect">
              <a:avLst/>
            </a:prstGeom>
          </p:spPr>
          <p:txBody>
            <a:bodyPr lIns="33867" tIns="33867" rIns="33867" bIns="33867" rtlCol="0" anchor="ctr"/>
            <a:lstStyle/>
            <a:p>
              <a:pPr algn="ctr">
                <a:lnSpc>
                  <a:spcPts val="1400"/>
                </a:lnSpc>
              </a:pPr>
              <a:endParaRPr sz="1200"/>
            </a:p>
          </p:txBody>
        </p:sp>
      </p:grpSp>
      <p:sp>
        <p:nvSpPr>
          <p:cNvPr id="7" name="Freeform 7"/>
          <p:cNvSpPr>
            <a:spLocks noGrp="1" noRot="1" noMove="1" noResize="1" noEditPoints="1" noAdjustHandles="1" noChangeArrowheads="1" noChangeShapeType="1"/>
          </p:cNvSpPr>
          <p:nvPr/>
        </p:nvSpPr>
        <p:spPr>
          <a:xfrm>
            <a:off x="9681217" y="375553"/>
            <a:ext cx="1824983" cy="310247"/>
          </a:xfrm>
          <a:custGeom>
            <a:avLst/>
            <a:gdLst/>
            <a:ahLst/>
            <a:cxnLst/>
            <a:rect l="l" t="t" r="r" b="b"/>
            <a:pathLst>
              <a:path w="2737475" h="465371">
                <a:moveTo>
                  <a:pt x="0" y="0"/>
                </a:moveTo>
                <a:lnTo>
                  <a:pt x="2737475" y="0"/>
                </a:lnTo>
                <a:lnTo>
                  <a:pt x="2737475" y="465371"/>
                </a:lnTo>
                <a:lnTo>
                  <a:pt x="0" y="465371"/>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685801" y="1160528"/>
            <a:ext cx="5744931" cy="354969"/>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GLOBAL WAREHOUSING </a:t>
            </a:r>
          </a:p>
        </p:txBody>
      </p:sp>
      <p:sp>
        <p:nvSpPr>
          <p:cNvPr id="9" name="TextBox 9"/>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GLOBAL WAREHOUSING</a:t>
            </a:r>
          </a:p>
        </p:txBody>
      </p:sp>
      <p:sp>
        <p:nvSpPr>
          <p:cNvPr id="10" name="TextBox 10"/>
          <p:cNvSpPr txBox="1"/>
          <p:nvPr/>
        </p:nvSpPr>
        <p:spPr>
          <a:xfrm>
            <a:off x="678758" y="1872245"/>
            <a:ext cx="5658899" cy="1783822"/>
          </a:xfrm>
          <a:prstGeom prst="rect">
            <a:avLst/>
          </a:prstGeom>
        </p:spPr>
        <p:txBody>
          <a:bodyPr lIns="0" tIns="0" rIns="0" bIns="0" rtlCol="0" anchor="t">
            <a:spAutoFit/>
          </a:bodyPr>
          <a:lstStyle/>
          <a:p>
            <a:pPr algn="just">
              <a:lnSpc>
                <a:spcPts val="1405"/>
              </a:lnSpc>
            </a:pPr>
            <a:r>
              <a:rPr lang="en-US" sz="1133">
                <a:solidFill>
                  <a:srgbClr val="183650"/>
                </a:solidFill>
                <a:latin typeface="Trebuchet MS"/>
                <a:ea typeface="Trebuchet MS"/>
                <a:cs typeface="Trebuchet MS"/>
                <a:sym typeface="Trebuchet MS"/>
              </a:rPr>
              <a:t>At Fracht, our global warehousing capabilities are built to support agile, responsive, and scalable supply chains. With facilities strategically located across key trade lanes, our network provides proximity to ports, manufacturing centers, and major consumer markets; reducing transit time, optimizing costs, and enabling faster fulfillment.</a:t>
            </a:r>
          </a:p>
          <a:p>
            <a:pPr algn="just">
              <a:lnSpc>
                <a:spcPts val="1405"/>
              </a:lnSpc>
            </a:pPr>
            <a:endParaRPr lang="en-US" sz="1133">
              <a:solidFill>
                <a:srgbClr val="183650"/>
              </a:solidFill>
              <a:latin typeface="Trebuchet MS"/>
              <a:ea typeface="Trebuchet MS"/>
              <a:cs typeface="Trebuchet MS"/>
              <a:sym typeface="Trebuchet MS"/>
            </a:endParaRPr>
          </a:p>
          <a:p>
            <a:pPr algn="just">
              <a:lnSpc>
                <a:spcPts val="1405"/>
              </a:lnSpc>
            </a:pPr>
            <a:r>
              <a:rPr lang="en-US" sz="1133">
                <a:solidFill>
                  <a:srgbClr val="183650"/>
                </a:solidFill>
                <a:latin typeface="Trebuchet MS"/>
                <a:ea typeface="Trebuchet MS"/>
                <a:cs typeface="Trebuchet MS"/>
                <a:sym typeface="Trebuchet MS"/>
              </a:rPr>
              <a:t>Our warehousing solutions are tailored to meet the needs of industries ranging from energy and industrials to retail and technology. Whether you need temporary overflow space, bonded storage, or a long-term fulfillment partner, we deliver flexibility without compromising visibility or control. Each facility integrates seamlessly with our transportation and customs services, providing a true end-to-end logistics experience.</a:t>
            </a:r>
          </a:p>
        </p:txBody>
      </p:sp>
      <p:sp>
        <p:nvSpPr>
          <p:cNvPr id="11" name="TextBox 11"/>
          <p:cNvSpPr txBox="1"/>
          <p:nvPr/>
        </p:nvSpPr>
        <p:spPr>
          <a:xfrm>
            <a:off x="678758" y="4000087"/>
            <a:ext cx="3943664" cy="210442"/>
          </a:xfrm>
          <a:prstGeom prst="rect">
            <a:avLst/>
          </a:prstGeom>
        </p:spPr>
        <p:txBody>
          <a:bodyPr lIns="0" tIns="0" rIns="0" bIns="0" rtlCol="0" anchor="t">
            <a:spAutoFit/>
          </a:bodyPr>
          <a:lstStyle/>
          <a:p>
            <a:pPr>
              <a:lnSpc>
                <a:spcPts val="1773"/>
              </a:lnSpc>
            </a:pPr>
            <a:r>
              <a:rPr lang="en-US" sz="1267" b="1">
                <a:solidFill>
                  <a:srgbClr val="183650"/>
                </a:solidFill>
                <a:latin typeface="Trebuchet MS Bold"/>
                <a:ea typeface="Trebuchet MS Bold"/>
                <a:cs typeface="Trebuchet MS Bold"/>
                <a:sym typeface="Trebuchet MS Bold"/>
              </a:rPr>
              <a:t>KEY CAPABILITIES INCLUDE:</a:t>
            </a:r>
          </a:p>
        </p:txBody>
      </p:sp>
      <p:sp>
        <p:nvSpPr>
          <p:cNvPr id="12" name="TextBox 12"/>
          <p:cNvSpPr txBox="1"/>
          <p:nvPr/>
        </p:nvSpPr>
        <p:spPr>
          <a:xfrm>
            <a:off x="575143" y="4331476"/>
            <a:ext cx="3943664" cy="1424749"/>
          </a:xfrm>
          <a:prstGeom prst="rect">
            <a:avLst/>
          </a:prstGeom>
        </p:spPr>
        <p:txBody>
          <a:bodyPr lIns="0" tIns="0" rIns="0" bIns="0" rtlCol="0" anchor="t">
            <a:spAutoFit/>
          </a:bodyPr>
          <a:lstStyle/>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Climate-controlled and secure storage environments.</a:t>
            </a:r>
          </a:p>
          <a:p>
            <a:pPr>
              <a:lnSpc>
                <a:spcPts val="1405"/>
              </a:lnSpc>
            </a:pPr>
            <a:endParaRPr lang="en-US" sz="1133"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Bonded and non-bonded zones for customs efficiency.</a:t>
            </a:r>
          </a:p>
          <a:p>
            <a:pPr>
              <a:lnSpc>
                <a:spcPts val="1405"/>
              </a:lnSpc>
            </a:pPr>
            <a:endParaRPr lang="en-US" sz="1133" dirty="0">
              <a:solidFill>
                <a:srgbClr val="183650"/>
              </a:solidFill>
              <a:latin typeface="Trebuchet MS"/>
              <a:ea typeface="Trebuchet MS"/>
              <a:cs typeface="Trebuchet MS"/>
              <a:sym typeface="Trebuchet MS"/>
            </a:endParaRPr>
          </a:p>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Multi-client and dedicated warehouse models.</a:t>
            </a:r>
          </a:p>
          <a:p>
            <a:pPr>
              <a:lnSpc>
                <a:spcPts val="1405"/>
              </a:lnSpc>
            </a:pPr>
            <a:r>
              <a:rPr lang="en-US" sz="1133" dirty="0">
                <a:solidFill>
                  <a:srgbClr val="183650"/>
                </a:solidFill>
                <a:latin typeface="Trebuchet MS"/>
                <a:ea typeface="Trebuchet MS"/>
                <a:cs typeface="Trebuchet MS"/>
                <a:sym typeface="Trebuchet MS"/>
              </a:rPr>
              <a:t> </a:t>
            </a:r>
          </a:p>
          <a:p>
            <a:pPr marL="244698" lvl="1" indent="-122349">
              <a:lnSpc>
                <a:spcPts val="1405"/>
              </a:lnSpc>
              <a:buFont typeface="Arial"/>
              <a:buChar char="•"/>
            </a:pPr>
            <a:r>
              <a:rPr lang="en-US" sz="1133" dirty="0">
                <a:solidFill>
                  <a:srgbClr val="183650"/>
                </a:solidFill>
                <a:latin typeface="Trebuchet MS"/>
                <a:ea typeface="Trebuchet MS"/>
                <a:cs typeface="Trebuchet MS"/>
                <a:sym typeface="Trebuchet MS"/>
              </a:rPr>
              <a:t>API/EDI-enabled Warehouse Management Systems (WMS)  for real-time inventory tracking.</a:t>
            </a:r>
          </a:p>
        </p:txBody>
      </p:sp>
      <p:sp>
        <p:nvSpPr>
          <p:cNvPr id="13" name="Freeform 13"/>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4460949" cy="6858000"/>
            <a:chOff x="0" y="0"/>
            <a:chExt cx="528705" cy="812800"/>
          </a:xfrm>
        </p:grpSpPr>
        <p:sp>
          <p:nvSpPr>
            <p:cNvPr id="3" name="Freeform 3"/>
            <p:cNvSpPr/>
            <p:nvPr/>
          </p:nvSpPr>
          <p:spPr>
            <a:xfrm>
              <a:off x="0" y="0"/>
              <a:ext cx="528705" cy="812800"/>
            </a:xfrm>
            <a:custGeom>
              <a:avLst/>
              <a:gdLst/>
              <a:ahLst/>
              <a:cxnLst/>
              <a:rect l="l" t="t" r="r" b="b"/>
              <a:pathLst>
                <a:path w="528705" h="812800">
                  <a:moveTo>
                    <a:pt x="0" y="0"/>
                  </a:moveTo>
                  <a:lnTo>
                    <a:pt x="528705" y="0"/>
                  </a:lnTo>
                  <a:lnTo>
                    <a:pt x="528705" y="812800"/>
                  </a:lnTo>
                  <a:lnTo>
                    <a:pt x="0" y="81280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grpSp>
        <p:nvGrpSpPr>
          <p:cNvPr id="4" name="Group 4"/>
          <p:cNvGrpSpPr>
            <a:grpSpLocks noGrp="1" noUngrp="1" noRot="1" noMove="1" noResize="1"/>
          </p:cNvGrpSpPr>
          <p:nvPr/>
        </p:nvGrpSpPr>
        <p:grpSpPr>
          <a:xfrm>
            <a:off x="-8410" y="0"/>
            <a:ext cx="4469360" cy="6875580"/>
            <a:chOff x="-15936" y="-38100"/>
            <a:chExt cx="1781610" cy="2749066"/>
          </a:xfrm>
        </p:grpSpPr>
        <p:sp>
          <p:nvSpPr>
            <p:cNvPr id="5" name="Freeform 5"/>
            <p:cNvSpPr>
              <a:spLocks noGrp="1" noRot="1" noMove="1" noResize="1" noEditPoints="1" noAdjustHandles="1" noChangeArrowheads="1" noChangeShapeType="1"/>
            </p:cNvSpPr>
            <p:nvPr/>
          </p:nvSpPr>
          <p:spPr>
            <a:xfrm>
              <a:off x="-15936" y="0"/>
              <a:ext cx="1765674" cy="2710966"/>
            </a:xfrm>
            <a:custGeom>
              <a:avLst/>
              <a:gdLst/>
              <a:ahLst/>
              <a:cxnLst/>
              <a:rect l="l" t="t" r="r" b="b"/>
              <a:pathLst>
                <a:path w="1765674" h="2710966">
                  <a:moveTo>
                    <a:pt x="0" y="0"/>
                  </a:moveTo>
                  <a:lnTo>
                    <a:pt x="1765674" y="0"/>
                  </a:lnTo>
                  <a:lnTo>
                    <a:pt x="1765674" y="2710966"/>
                  </a:lnTo>
                  <a:lnTo>
                    <a:pt x="0" y="2710966"/>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0" y="-38100"/>
              <a:ext cx="1765674" cy="2749066"/>
            </a:xfrm>
            <a:prstGeom prst="rect">
              <a:avLst/>
            </a:prstGeom>
          </p:spPr>
          <p:txBody>
            <a:bodyPr lIns="33867" tIns="33867" rIns="33867" bIns="33867" rtlCol="0" anchor="ctr"/>
            <a:lstStyle/>
            <a:p>
              <a:pPr algn="ctr">
                <a:lnSpc>
                  <a:spcPts val="1400"/>
                </a:lnSpc>
              </a:pPr>
              <a:endParaRPr sz="1200"/>
            </a:p>
          </p:txBody>
        </p:sp>
      </p:grpSp>
      <p:sp>
        <p:nvSpPr>
          <p:cNvPr id="7" name="Freeform 7"/>
          <p:cNvSpPr>
            <a:spLocks noGrp="1" noRot="1" noMove="1" noResize="1" noEditPoints="1" noAdjustHandles="1" noChangeArrowheads="1" noChangeShapeType="1"/>
          </p:cNvSpPr>
          <p:nvPr/>
        </p:nvSpPr>
        <p:spPr>
          <a:xfrm>
            <a:off x="9681217" y="378859"/>
            <a:ext cx="1805539" cy="306941"/>
          </a:xfrm>
          <a:custGeom>
            <a:avLst/>
            <a:gdLst/>
            <a:ahLst/>
            <a:cxnLst/>
            <a:rect l="l" t="t" r="r" b="b"/>
            <a:pathLst>
              <a:path w="2708308" h="460412">
                <a:moveTo>
                  <a:pt x="0" y="0"/>
                </a:moveTo>
                <a:lnTo>
                  <a:pt x="2708309" y="0"/>
                </a:lnTo>
                <a:lnTo>
                  <a:pt x="2708309"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5445484" y="1477524"/>
            <a:ext cx="5686785"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END-TO-END SUPPORT THAT GOES BEYOND STORAGE</a:t>
            </a:r>
          </a:p>
        </p:txBody>
      </p:sp>
      <p:sp>
        <p:nvSpPr>
          <p:cNvPr id="9" name="TextBox 9"/>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GLOBAL WAREHOUSING</a:t>
            </a:r>
          </a:p>
        </p:txBody>
      </p:sp>
      <p:sp>
        <p:nvSpPr>
          <p:cNvPr id="10" name="TextBox 10"/>
          <p:cNvSpPr txBox="1"/>
          <p:nvPr/>
        </p:nvSpPr>
        <p:spPr>
          <a:xfrm>
            <a:off x="5445484" y="2442724"/>
            <a:ext cx="5686785" cy="1783822"/>
          </a:xfrm>
          <a:prstGeom prst="rect">
            <a:avLst/>
          </a:prstGeom>
        </p:spPr>
        <p:txBody>
          <a:bodyPr lIns="0" tIns="0" rIns="0" bIns="0" rtlCol="0" anchor="t">
            <a:spAutoFit/>
          </a:bodyPr>
          <a:lstStyle/>
          <a:p>
            <a:pPr algn="just">
              <a:lnSpc>
                <a:spcPts val="1405"/>
              </a:lnSpc>
            </a:pPr>
            <a:r>
              <a:rPr lang="en-US" sz="1133">
                <a:solidFill>
                  <a:srgbClr val="183650"/>
                </a:solidFill>
                <a:latin typeface="Trebuchet MS"/>
                <a:ea typeface="Trebuchet MS"/>
                <a:cs typeface="Trebuchet MS"/>
                <a:sym typeface="Trebuchet MS"/>
              </a:rPr>
              <a:t>Our approach to warehousing goes far beyond four walls. We deliver strategic value through services that help clients reduce overhead, speed up distribution, and respond faster to market demands. From initial inbound receipt to final mile delivery, we act as an extension of your team, ensuring operational continuity, supply chain resilience, and customer satisfaction.</a:t>
            </a:r>
          </a:p>
          <a:p>
            <a:pPr algn="just">
              <a:lnSpc>
                <a:spcPts val="1405"/>
              </a:lnSpc>
            </a:pPr>
            <a:endParaRPr lang="en-US" sz="1133">
              <a:solidFill>
                <a:srgbClr val="183650"/>
              </a:solidFill>
              <a:latin typeface="Trebuchet MS"/>
              <a:ea typeface="Trebuchet MS"/>
              <a:cs typeface="Trebuchet MS"/>
              <a:sym typeface="Trebuchet MS"/>
            </a:endParaRPr>
          </a:p>
          <a:p>
            <a:pPr algn="just">
              <a:lnSpc>
                <a:spcPts val="1405"/>
              </a:lnSpc>
            </a:pPr>
            <a:r>
              <a:rPr lang="en-US" sz="1133">
                <a:solidFill>
                  <a:srgbClr val="183650"/>
                </a:solidFill>
                <a:latin typeface="Trebuchet MS"/>
                <a:ea typeface="Trebuchet MS"/>
                <a:cs typeface="Trebuchet MS"/>
                <a:sym typeface="Trebuchet MS"/>
              </a:rPr>
              <a:t>Our teams manage everything from cargo deconsolidation to pick-and-pack operations, reverse logistics, and inventory optimization. Fracht is experienced in designing customized workflows for complex projects and providing value-added services like kitting, quality control checks, and labeling.</a:t>
            </a:r>
          </a:p>
        </p:txBody>
      </p:sp>
      <p:sp>
        <p:nvSpPr>
          <p:cNvPr id="11" name="TextBox 11"/>
          <p:cNvSpPr txBox="1"/>
          <p:nvPr/>
        </p:nvSpPr>
        <p:spPr>
          <a:xfrm>
            <a:off x="11448798" y="6153150"/>
            <a:ext cx="216406" cy="178062"/>
          </a:xfrm>
          <a:prstGeom prst="rect">
            <a:avLst/>
          </a:prstGeom>
        </p:spPr>
        <p:txBody>
          <a:bodyPr wrap="none" lIns="0" tIns="0" rIns="0" bIns="0" rtlCol="0" anchor="t">
            <a:spAutoFit/>
          </a:bodyPr>
          <a:lstStyle/>
          <a:p>
            <a:pPr algn="ctr">
              <a:lnSpc>
                <a:spcPts val="1493"/>
              </a:lnSpc>
              <a:spcBef>
                <a:spcPct val="0"/>
              </a:spcBef>
            </a:pPr>
            <a:r>
              <a:rPr lang="en-US" sz="1066">
                <a:solidFill>
                  <a:srgbClr val="183650"/>
                </a:solidFill>
                <a:latin typeface="Montserrat 1"/>
                <a:ea typeface="Montserrat 1"/>
                <a:cs typeface="Montserrat 1"/>
                <a:sym typeface="Montserrat 1"/>
              </a:rPr>
              <a:t>134</a:t>
            </a:r>
          </a:p>
        </p:txBody>
      </p:sp>
      <p:sp>
        <p:nvSpPr>
          <p:cNvPr id="12" name="TextBox 12"/>
          <p:cNvSpPr txBox="1"/>
          <p:nvPr/>
        </p:nvSpPr>
        <p:spPr>
          <a:xfrm>
            <a:off x="5454595" y="4700763"/>
            <a:ext cx="5504496" cy="210442"/>
          </a:xfrm>
          <a:prstGeom prst="rect">
            <a:avLst/>
          </a:prstGeom>
        </p:spPr>
        <p:txBody>
          <a:bodyPr lIns="0" tIns="0" rIns="0" bIns="0" rtlCol="0" anchor="t">
            <a:spAutoFit/>
          </a:bodyPr>
          <a:lstStyle/>
          <a:p>
            <a:pPr>
              <a:lnSpc>
                <a:spcPts val="1773"/>
              </a:lnSpc>
            </a:pPr>
            <a:r>
              <a:rPr lang="en-US" sz="1267" b="1">
                <a:solidFill>
                  <a:srgbClr val="183650"/>
                </a:solidFill>
                <a:latin typeface="Trebuchet MS Bold"/>
                <a:ea typeface="Trebuchet MS Bold"/>
                <a:cs typeface="Trebuchet MS Bold"/>
                <a:sym typeface="Trebuchet MS Bold"/>
              </a:rPr>
              <a:t>OUR WAREHOUSING SOLUTIONS SUPPORT:</a:t>
            </a:r>
          </a:p>
        </p:txBody>
      </p:sp>
      <p:sp>
        <p:nvSpPr>
          <p:cNvPr id="13" name="TextBox 13"/>
          <p:cNvSpPr txBox="1"/>
          <p:nvPr/>
        </p:nvSpPr>
        <p:spPr>
          <a:xfrm>
            <a:off x="5454595" y="5024374"/>
            <a:ext cx="5504496" cy="1077218"/>
          </a:xfrm>
          <a:prstGeom prst="rect">
            <a:avLst/>
          </a:prstGeom>
        </p:spPr>
        <p:txBody>
          <a:bodyPr lIns="0" tIns="0" rIns="0" bIns="0" rtlCol="0" anchor="t">
            <a:spAutoFit/>
          </a:bodyPr>
          <a:lstStyle/>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Inbound logistics: deconsolidation, cross-docking, bonded storage.</a:t>
            </a:r>
          </a:p>
          <a:p>
            <a:pPr>
              <a:lnSpc>
                <a:spcPts val="1178"/>
              </a:lnSpc>
            </a:pPr>
            <a:endParaRPr lang="en-US" sz="1133">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Inventory management: batch control, FIFO/FEFO, reporting.</a:t>
            </a:r>
          </a:p>
          <a:p>
            <a:pPr>
              <a:lnSpc>
                <a:spcPts val="1178"/>
              </a:lnSpc>
            </a:pPr>
            <a:endParaRPr lang="en-US" sz="1133">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Fulfillment &amp; Distribution: B2B and e-comm fulfillment, last-mile enablement.</a:t>
            </a:r>
          </a:p>
          <a:p>
            <a:pPr>
              <a:lnSpc>
                <a:spcPts val="1178"/>
              </a:lnSpc>
            </a:pPr>
            <a:endParaRPr lang="en-US" sz="1133">
              <a:solidFill>
                <a:srgbClr val="183650"/>
              </a:solidFill>
              <a:latin typeface="Trebuchet MS"/>
              <a:ea typeface="Trebuchet MS"/>
              <a:cs typeface="Trebuchet MS"/>
              <a:sym typeface="Trebuchet MS"/>
            </a:endParaRPr>
          </a:p>
          <a:p>
            <a:pPr marL="244698" lvl="1" indent="-122349">
              <a:lnSpc>
                <a:spcPts val="1178"/>
              </a:lnSpc>
              <a:buFont typeface="Arial"/>
              <a:buChar char="•"/>
            </a:pPr>
            <a:r>
              <a:rPr lang="en-US" sz="1133">
                <a:solidFill>
                  <a:srgbClr val="183650"/>
                </a:solidFill>
                <a:latin typeface="Trebuchet MS"/>
                <a:ea typeface="Trebuchet MS"/>
                <a:cs typeface="Trebuchet MS"/>
                <a:sym typeface="Trebuchet MS"/>
              </a:rPr>
              <a:t>Custom projects: kitting, repackaging, QA inspections, returns management.</a:t>
            </a:r>
          </a:p>
        </p:txBody>
      </p:sp>
      <p:sp>
        <p:nvSpPr>
          <p:cNvPr id="14" name="Freeform 14"/>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1998" cy="6858000"/>
          </a:xfrm>
          <a:custGeom>
            <a:avLst/>
            <a:gdLst/>
            <a:ahLst/>
            <a:cxnLst/>
            <a:rect l="l" t="t" r="r" b="b"/>
            <a:pathLst>
              <a:path w="18288000" h="12207240">
                <a:moveTo>
                  <a:pt x="0" y="0"/>
                </a:moveTo>
                <a:lnTo>
                  <a:pt x="18288000" y="0"/>
                </a:lnTo>
                <a:lnTo>
                  <a:pt x="18288000" y="12207240"/>
                </a:lnTo>
                <a:lnTo>
                  <a:pt x="0" y="1220724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ChangeAspect="1" noMove="1" noResize="1"/>
          </p:cNvGrpSpPr>
          <p:nvPr/>
        </p:nvGrpSpPr>
        <p:grpSpPr>
          <a:xfrm>
            <a:off x="0" y="0"/>
            <a:ext cx="12191998" cy="6858000"/>
            <a:chOff x="0" y="0"/>
            <a:chExt cx="20320000" cy="11430000"/>
          </a:xfrm>
        </p:grpSpPr>
        <p:sp>
          <p:nvSpPr>
            <p:cNvPr id="4" name="Freeform 4"/>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7843"/>
              </a:srgbClr>
            </a:solidFill>
          </p:spPr>
          <p:txBody>
            <a:bodyPr/>
            <a:lstStyle/>
            <a:p>
              <a:endParaRPr lang="en-US" sz="1200"/>
            </a:p>
          </p:txBody>
        </p:sp>
      </p:grpSp>
      <p:sp>
        <p:nvSpPr>
          <p:cNvPr id="5" name="Freeform 5"/>
          <p:cNvSpPr>
            <a:spLocks noGrp="1" noRot="1" noMove="1" noResize="1" noEditPoints="1" noAdjustHandles="1" noChangeArrowheads="1" noChangeShapeType="1"/>
          </p:cNvSpPr>
          <p:nvPr/>
        </p:nvSpPr>
        <p:spPr>
          <a:xfrm>
            <a:off x="685800" y="685800"/>
            <a:ext cx="3434177" cy="583810"/>
          </a:xfrm>
          <a:custGeom>
            <a:avLst/>
            <a:gdLst/>
            <a:ahLst/>
            <a:cxnLst/>
            <a:rect l="l" t="t" r="r" b="b"/>
            <a:pathLst>
              <a:path w="5151266" h="875715">
                <a:moveTo>
                  <a:pt x="0" y="0"/>
                </a:moveTo>
                <a:lnTo>
                  <a:pt x="5151266" y="0"/>
                </a:lnTo>
                <a:lnTo>
                  <a:pt x="5151266" y="875715"/>
                </a:lnTo>
                <a:lnTo>
                  <a:pt x="0" y="875715"/>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6" name="TextBox 6"/>
          <p:cNvSpPr txBox="1">
            <a:spLocks noGrp="1" noRot="1" noMove="1" noResize="1" noEditPoints="1" noAdjustHandles="1" noChangeArrowheads="1" noChangeShapeType="1"/>
          </p:cNvSpPr>
          <p:nvPr/>
        </p:nvSpPr>
        <p:spPr>
          <a:xfrm>
            <a:off x="685800" y="5348513"/>
            <a:ext cx="10436270" cy="859210"/>
          </a:xfrm>
          <a:prstGeom prst="rect">
            <a:avLst/>
          </a:prstGeom>
        </p:spPr>
        <p:txBody>
          <a:bodyPr lIns="0" tIns="0" rIns="0" bIns="0" rtlCol="0" anchor="t">
            <a:spAutoFit/>
          </a:bodyPr>
          <a:lstStyle/>
          <a:p>
            <a:pPr>
              <a:lnSpc>
                <a:spcPts val="6744"/>
              </a:lnSpc>
            </a:pPr>
            <a:r>
              <a:rPr lang="en-US" sz="6000" b="1">
                <a:solidFill>
                  <a:srgbClr val="FFFFFF"/>
                </a:solidFill>
                <a:latin typeface="Montserrat 2 Bold"/>
                <a:ea typeface="Montserrat 2 Bold"/>
                <a:cs typeface="Montserrat 2 Bold"/>
                <a:sym typeface="Montserrat 2 Bold"/>
              </a:rPr>
              <a:t>WOOD, PULP &amp; PAPER </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EFB92-3D1F-FEBE-8B0E-E0F39870748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427870A-C639-9001-8D32-5A05C537734F}"/>
              </a:ext>
            </a:extLst>
          </p:cNvPr>
          <p:cNvSpPr/>
          <p:nvPr/>
        </p:nvSpPr>
        <p:spPr>
          <a:xfrm>
            <a:off x="0" y="0"/>
            <a:ext cx="12191998" cy="6858000"/>
          </a:xfrm>
          <a:custGeom>
            <a:avLst/>
            <a:gdLst/>
            <a:ahLst/>
            <a:cxnLst/>
            <a:rect l="l" t="t" r="r" b="b"/>
            <a:pathLst>
              <a:path w="18288000" h="12207240">
                <a:moveTo>
                  <a:pt x="0" y="0"/>
                </a:moveTo>
                <a:lnTo>
                  <a:pt x="18288000" y="0"/>
                </a:lnTo>
                <a:lnTo>
                  <a:pt x="18288000" y="12207240"/>
                </a:lnTo>
                <a:lnTo>
                  <a:pt x="0" y="1220724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a:extLst>
              <a:ext uri="{FF2B5EF4-FFF2-40B4-BE49-F238E27FC236}">
                <a16:creationId xmlns:a16="http://schemas.microsoft.com/office/drawing/2014/main" id="{8C100AF1-1688-2355-208F-66C34D1A616D}"/>
              </a:ext>
            </a:extLst>
          </p:cNvPr>
          <p:cNvGrpSpPr>
            <a:grpSpLocks noGrp="1" noUngrp="1" noRot="1" noChangeAspect="1" noMove="1" noResize="1"/>
          </p:cNvGrpSpPr>
          <p:nvPr/>
        </p:nvGrpSpPr>
        <p:grpSpPr>
          <a:xfrm>
            <a:off x="0" y="0"/>
            <a:ext cx="12191998" cy="6858000"/>
            <a:chOff x="0" y="0"/>
            <a:chExt cx="20320000" cy="11430000"/>
          </a:xfrm>
        </p:grpSpPr>
        <p:sp>
          <p:nvSpPr>
            <p:cNvPr id="4" name="Freeform 4">
              <a:extLst>
                <a:ext uri="{FF2B5EF4-FFF2-40B4-BE49-F238E27FC236}">
                  <a16:creationId xmlns:a16="http://schemas.microsoft.com/office/drawing/2014/main" id="{43DA1914-AB14-7886-0521-07057E05EB1F}"/>
                </a:ext>
              </a:extLst>
            </p:cNvPr>
            <p:cNvSpPr>
              <a:spLocks noGrp="1" noRot="1" noMove="1" noResize="1" noEditPoints="1" noAdjustHandles="1" noChangeArrowheads="1" noChangeShapeType="1"/>
            </p:cNvSpPr>
            <p:nvPr/>
          </p:nvSpPr>
          <p:spPr>
            <a:xfrm>
              <a:off x="0" y="0"/>
              <a:ext cx="20320000" cy="11430000"/>
            </a:xfrm>
            <a:custGeom>
              <a:avLst/>
              <a:gdLst/>
              <a:ahLst/>
              <a:cxnLst/>
              <a:rect l="l" t="t" r="r" b="b"/>
              <a:pathLst>
                <a:path w="20320000" h="11430000">
                  <a:moveTo>
                    <a:pt x="0" y="11430000"/>
                  </a:moveTo>
                  <a:lnTo>
                    <a:pt x="20320000" y="11430000"/>
                  </a:lnTo>
                  <a:lnTo>
                    <a:pt x="20320000" y="0"/>
                  </a:lnTo>
                  <a:lnTo>
                    <a:pt x="0" y="0"/>
                  </a:lnTo>
                  <a:close/>
                </a:path>
              </a:pathLst>
            </a:custGeom>
            <a:solidFill>
              <a:srgbClr val="000000">
                <a:alpha val="47843"/>
              </a:srgbClr>
            </a:solidFill>
          </p:spPr>
          <p:txBody>
            <a:bodyPr/>
            <a:lstStyle/>
            <a:p>
              <a:endParaRPr lang="en-US" sz="1200"/>
            </a:p>
          </p:txBody>
        </p:sp>
      </p:grpSp>
      <p:sp>
        <p:nvSpPr>
          <p:cNvPr id="7" name="TextBox 5">
            <a:extLst>
              <a:ext uri="{FF2B5EF4-FFF2-40B4-BE49-F238E27FC236}">
                <a16:creationId xmlns:a16="http://schemas.microsoft.com/office/drawing/2014/main" id="{7CBE60E9-2830-19C5-EF1F-D99EEC1788E1}"/>
              </a:ext>
            </a:extLst>
          </p:cNvPr>
          <p:cNvSpPr txBox="1"/>
          <p:nvPr/>
        </p:nvSpPr>
        <p:spPr>
          <a:xfrm>
            <a:off x="685800" y="5831536"/>
            <a:ext cx="10436270" cy="346249"/>
          </a:xfrm>
          <a:prstGeom prst="rect">
            <a:avLst/>
          </a:prstGeom>
        </p:spPr>
        <p:txBody>
          <a:bodyPr lIns="0" tIns="0" rIns="0" bIns="0" rtlCol="0" anchor="t">
            <a:spAutoFit/>
          </a:bodyPr>
          <a:lstStyle/>
          <a:p>
            <a:pPr>
              <a:lnSpc>
                <a:spcPts val="2697"/>
              </a:lnSpc>
            </a:pPr>
            <a:r>
              <a:rPr lang="en-US" sz="2400" b="1" dirty="0">
                <a:solidFill>
                  <a:srgbClr val="FFFFFF"/>
                </a:solidFill>
                <a:latin typeface="Montserrat 2 Bold"/>
                <a:ea typeface="Montserrat 2 Bold"/>
                <a:cs typeface="Montserrat 2 Bold"/>
                <a:sym typeface="Montserrat 2 Bold"/>
              </a:rPr>
              <a:t>WOOD, PULP &amp; PAPER </a:t>
            </a:r>
          </a:p>
        </p:txBody>
      </p:sp>
      <p:sp>
        <p:nvSpPr>
          <p:cNvPr id="8" name="Freeform 6">
            <a:extLst>
              <a:ext uri="{FF2B5EF4-FFF2-40B4-BE49-F238E27FC236}">
                <a16:creationId xmlns:a16="http://schemas.microsoft.com/office/drawing/2014/main" id="{9489C06F-3839-B870-EDCE-6159FAFB586B}"/>
              </a:ext>
            </a:extLst>
          </p:cNvPr>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Tree>
    <p:extLst>
      <p:ext uri="{BB962C8B-B14F-4D97-AF65-F5344CB8AC3E}">
        <p14:creationId xmlns:p14="http://schemas.microsoft.com/office/powerpoint/2010/main" val="831736874"/>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 y="0"/>
            <a:ext cx="5628083" cy="6858000"/>
            <a:chOff x="0" y="0"/>
            <a:chExt cx="1307906" cy="1593725"/>
          </a:xfrm>
        </p:grpSpPr>
        <p:sp>
          <p:nvSpPr>
            <p:cNvPr id="3" name="Freeform 3"/>
            <p:cNvSpPr/>
            <p:nvPr/>
          </p:nvSpPr>
          <p:spPr>
            <a:xfrm>
              <a:off x="0" y="0"/>
              <a:ext cx="1307906" cy="1593725"/>
            </a:xfrm>
            <a:custGeom>
              <a:avLst/>
              <a:gdLst/>
              <a:ahLst/>
              <a:cxnLst/>
              <a:rect l="l" t="t" r="r" b="b"/>
              <a:pathLst>
                <a:path w="1307906" h="1593725">
                  <a:moveTo>
                    <a:pt x="0" y="0"/>
                  </a:moveTo>
                  <a:lnTo>
                    <a:pt x="1307906" y="0"/>
                  </a:lnTo>
                  <a:lnTo>
                    <a:pt x="1307906" y="1593725"/>
                  </a:lnTo>
                  <a:lnTo>
                    <a:pt x="0" y="1593725"/>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sp>
        <p:nvSpPr>
          <p:cNvPr id="4" name="TextBox 4"/>
          <p:cNvSpPr txBox="1"/>
          <p:nvPr/>
        </p:nvSpPr>
        <p:spPr>
          <a:xfrm>
            <a:off x="6696984" y="1922894"/>
            <a:ext cx="4732767"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COMPREHENSIVE LOGISTICS FOR THE WOOD INDUSTRY</a:t>
            </a:r>
          </a:p>
        </p:txBody>
      </p:sp>
      <p:sp>
        <p:nvSpPr>
          <p:cNvPr id="6" name="TextBox 6"/>
          <p:cNvSpPr txBox="1"/>
          <p:nvPr/>
        </p:nvSpPr>
        <p:spPr>
          <a:xfrm>
            <a:off x="11453607" y="6153150"/>
            <a:ext cx="206788"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83650"/>
                </a:solidFill>
                <a:latin typeface="Montserrat 1"/>
                <a:ea typeface="Montserrat 1"/>
                <a:cs typeface="Montserrat 1"/>
                <a:sym typeface="Montserrat 1"/>
              </a:rPr>
              <a:t>137</a:t>
            </a:r>
          </a:p>
        </p:txBody>
      </p:sp>
      <p:sp>
        <p:nvSpPr>
          <p:cNvPr id="7" name="Freeform 7"/>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8" name="TextBox 8"/>
          <p:cNvSpPr txBox="1"/>
          <p:nvPr/>
        </p:nvSpPr>
        <p:spPr>
          <a:xfrm>
            <a:off x="6696983" y="3409951"/>
            <a:ext cx="4643744" cy="2142894"/>
          </a:xfrm>
          <a:prstGeom prst="rect">
            <a:avLst/>
          </a:prstGeom>
        </p:spPr>
        <p:txBody>
          <a:bodyPr lIns="0" tIns="0" rIns="0" bIns="0" rtlCol="0" anchor="t">
            <a:spAutoFit/>
          </a:bodyPr>
          <a:lstStyle/>
          <a:p>
            <a:pPr algn="just">
              <a:lnSpc>
                <a:spcPts val="1435"/>
              </a:lnSpc>
            </a:pPr>
            <a:r>
              <a:rPr lang="en-US" sz="1133" spc="10">
                <a:solidFill>
                  <a:srgbClr val="183650"/>
                </a:solidFill>
                <a:latin typeface="Trebuchet MS"/>
                <a:ea typeface="Trebuchet MS"/>
                <a:cs typeface="Trebuchet MS"/>
                <a:sym typeface="Trebuchet MS"/>
              </a:rPr>
              <a:t>Fracht provides tailored logistics solutions for the global wood industry, handling everything from raw materials to finished wood products. With deep industry expertise and strong market presence, we deliver value through competitive sea freight rates, door-to-door logistics, and dependable carrier management. </a:t>
            </a:r>
          </a:p>
          <a:p>
            <a:pPr algn="just">
              <a:lnSpc>
                <a:spcPts val="1435"/>
              </a:lnSpc>
            </a:pPr>
            <a:endParaRPr lang="en-US" sz="1133" spc="10">
              <a:solidFill>
                <a:srgbClr val="183650"/>
              </a:solidFill>
              <a:latin typeface="Trebuchet MS"/>
              <a:ea typeface="Trebuchet MS"/>
              <a:cs typeface="Trebuchet MS"/>
              <a:sym typeface="Trebuchet MS"/>
            </a:endParaRPr>
          </a:p>
          <a:p>
            <a:pPr algn="just">
              <a:lnSpc>
                <a:spcPts val="1435"/>
              </a:lnSpc>
            </a:pPr>
            <a:r>
              <a:rPr lang="en-US" sz="1133" spc="10">
                <a:solidFill>
                  <a:srgbClr val="183650"/>
                </a:solidFill>
                <a:latin typeface="Trebuchet MS"/>
                <a:ea typeface="Trebuchet MS"/>
                <a:cs typeface="Trebuchet MS"/>
                <a:sym typeface="Trebuchet MS"/>
              </a:rPr>
              <a:t>Our services include container loading, warehousing at major ports, and end-to-end customs clearance. With named account agreements based on regular volumes and fixed-rate periods, we ensure predictable, cost-effective logistics operations. Every solution is backed by our extensive market knowledge and operational excellence, ensuring the best possible routing to every destination.</a:t>
            </a:r>
          </a:p>
        </p:txBody>
      </p:sp>
      <p:grpSp>
        <p:nvGrpSpPr>
          <p:cNvPr id="9" name="Group 9"/>
          <p:cNvGrpSpPr>
            <a:grpSpLocks noGrp="1" noUngrp="1" noRot="1" noMove="1" noResize="1"/>
          </p:cNvGrpSpPr>
          <p:nvPr/>
        </p:nvGrpSpPr>
        <p:grpSpPr>
          <a:xfrm>
            <a:off x="0" y="0"/>
            <a:ext cx="5628083" cy="6858000"/>
            <a:chOff x="0" y="0"/>
            <a:chExt cx="2223440" cy="2709333"/>
          </a:xfrm>
        </p:grpSpPr>
        <p:sp>
          <p:nvSpPr>
            <p:cNvPr id="10" name="Freeform 10"/>
            <p:cNvSpPr>
              <a:spLocks noGrp="1" noRot="1" noMove="1" noResize="1" noEditPoints="1" noAdjustHandles="1" noChangeArrowheads="1" noChangeShapeType="1"/>
            </p:cNvSpPr>
            <p:nvPr/>
          </p:nvSpPr>
          <p:spPr>
            <a:xfrm>
              <a:off x="0" y="0"/>
              <a:ext cx="2223440" cy="2709333"/>
            </a:xfrm>
            <a:custGeom>
              <a:avLst/>
              <a:gdLst/>
              <a:ahLst/>
              <a:cxnLst/>
              <a:rect l="l" t="t" r="r" b="b"/>
              <a:pathLst>
                <a:path w="2223440" h="2709333">
                  <a:moveTo>
                    <a:pt x="0" y="0"/>
                  </a:moveTo>
                  <a:lnTo>
                    <a:pt x="2223440" y="0"/>
                  </a:lnTo>
                  <a:lnTo>
                    <a:pt x="2223440" y="2709333"/>
                  </a:lnTo>
                  <a:lnTo>
                    <a:pt x="0" y="2709333"/>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11" name="TextBox 11"/>
            <p:cNvSpPr txBox="1">
              <a:spLocks noGrp="1" noRot="1" noMove="1" noResize="1" noEditPoints="1" noAdjustHandles="1" noChangeArrowheads="1" noChangeShapeType="1"/>
            </p:cNvSpPr>
            <p:nvPr/>
          </p:nvSpPr>
          <p:spPr>
            <a:xfrm>
              <a:off x="0" y="-38100"/>
              <a:ext cx="2223440" cy="2747433"/>
            </a:xfrm>
            <a:prstGeom prst="rect">
              <a:avLst/>
            </a:prstGeom>
          </p:spPr>
          <p:txBody>
            <a:bodyPr lIns="33867" tIns="33867" rIns="33867" bIns="33867" rtlCol="0" anchor="ctr"/>
            <a:lstStyle/>
            <a:p>
              <a:pPr algn="ctr">
                <a:lnSpc>
                  <a:spcPts val="1400"/>
                </a:lnSpc>
              </a:pPr>
              <a:endParaRPr sz="1200"/>
            </a:p>
          </p:txBody>
        </p:sp>
      </p:grpSp>
      <p:sp>
        <p:nvSpPr>
          <p:cNvPr id="5" name="TextBox 5"/>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dirty="0">
                <a:solidFill>
                  <a:srgbClr val="FFFFFF"/>
                </a:solidFill>
                <a:latin typeface="Montserrat 2 Bold"/>
                <a:ea typeface="Montserrat 2 Bold"/>
                <a:cs typeface="Montserrat 2 Bold"/>
                <a:sym typeface="Montserrat 2 Bold"/>
              </a:rPr>
              <a:t>WOOD, PULP AND PAPER </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6345747" cy="6858000"/>
          </a:xfrm>
          <a:custGeom>
            <a:avLst/>
            <a:gdLst/>
            <a:ahLst/>
            <a:cxnLst/>
            <a:rect l="l" t="t" r="r" b="b"/>
            <a:pathLst>
              <a:path w="9518620" h="10287000">
                <a:moveTo>
                  <a:pt x="0" y="0"/>
                </a:moveTo>
                <a:lnTo>
                  <a:pt x="9518620" y="0"/>
                </a:lnTo>
                <a:lnTo>
                  <a:pt x="9518620"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0" y="-8266"/>
            <a:ext cx="6345747" cy="6866266"/>
            <a:chOff x="0" y="0"/>
            <a:chExt cx="2506962" cy="2712599"/>
          </a:xfrm>
        </p:grpSpPr>
        <p:sp>
          <p:nvSpPr>
            <p:cNvPr id="4" name="Freeform 4"/>
            <p:cNvSpPr>
              <a:spLocks noGrp="1" noRot="1" noMove="1" noResize="1" noEditPoints="1" noAdjustHandles="1" noChangeArrowheads="1" noChangeShapeType="1"/>
            </p:cNvSpPr>
            <p:nvPr/>
          </p:nvSpPr>
          <p:spPr>
            <a:xfrm>
              <a:off x="0" y="0"/>
              <a:ext cx="2506962" cy="2712599"/>
            </a:xfrm>
            <a:custGeom>
              <a:avLst/>
              <a:gdLst/>
              <a:ahLst/>
              <a:cxnLst/>
              <a:rect l="l" t="t" r="r" b="b"/>
              <a:pathLst>
                <a:path w="2506962" h="2712599">
                  <a:moveTo>
                    <a:pt x="0" y="0"/>
                  </a:moveTo>
                  <a:lnTo>
                    <a:pt x="2506962" y="0"/>
                  </a:lnTo>
                  <a:lnTo>
                    <a:pt x="2506962" y="2712599"/>
                  </a:lnTo>
                  <a:lnTo>
                    <a:pt x="0" y="2712599"/>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38100"/>
              <a:ext cx="2506962" cy="2750699"/>
            </a:xfrm>
            <a:prstGeom prst="rect">
              <a:avLst/>
            </a:prstGeom>
          </p:spPr>
          <p:txBody>
            <a:bodyPr lIns="33867" tIns="33867" rIns="33867" bIns="33867" rtlCol="0" anchor="ctr"/>
            <a:lstStyle/>
            <a:p>
              <a:pPr algn="ctr">
                <a:lnSpc>
                  <a:spcPts val="1400"/>
                </a:lnSpc>
              </a:pPr>
              <a:endParaRPr sz="1200"/>
            </a:p>
          </p:txBody>
        </p:sp>
      </p:grpSp>
      <p:sp>
        <p:nvSpPr>
          <p:cNvPr id="6" name="TextBox 6"/>
          <p:cNvSpPr txBox="1"/>
          <p:nvPr/>
        </p:nvSpPr>
        <p:spPr>
          <a:xfrm>
            <a:off x="6956247" y="3308638"/>
            <a:ext cx="4786531" cy="1963358"/>
          </a:xfrm>
          <a:prstGeom prst="rect">
            <a:avLst/>
          </a:prstGeom>
        </p:spPr>
        <p:txBody>
          <a:bodyPr lIns="0" tIns="0" rIns="0" bIns="0" rtlCol="0" anchor="t">
            <a:spAutoFit/>
          </a:bodyPr>
          <a:lstStyle/>
          <a:p>
            <a:pPr algn="just">
              <a:lnSpc>
                <a:spcPts val="1405"/>
              </a:lnSpc>
            </a:pPr>
            <a:r>
              <a:rPr lang="en-US" sz="1133" spc="10">
                <a:solidFill>
                  <a:srgbClr val="183650"/>
                </a:solidFill>
                <a:latin typeface="Trebuchet MS"/>
                <a:ea typeface="Trebuchet MS"/>
                <a:cs typeface="Trebuchet MS"/>
                <a:sym typeface="Trebuchet MS"/>
              </a:rPr>
              <a:t>The Fracht Group is highly specialized in transporting wood and furniture products, offering complete logistics services across key global markets. With strategically located offices in major exporting countries, we ensure seamless coordination, visibility, and reliability throughout the supply chain.</a:t>
            </a:r>
          </a:p>
          <a:p>
            <a:pPr algn="just">
              <a:lnSpc>
                <a:spcPts val="1405"/>
              </a:lnSpc>
            </a:pPr>
            <a:endParaRPr lang="en-US" sz="1133" spc="10">
              <a:solidFill>
                <a:srgbClr val="183650"/>
              </a:solidFill>
              <a:latin typeface="Trebuchet MS"/>
              <a:ea typeface="Trebuchet MS"/>
              <a:cs typeface="Trebuchet MS"/>
              <a:sym typeface="Trebuchet MS"/>
            </a:endParaRPr>
          </a:p>
          <a:p>
            <a:pPr algn="just">
              <a:lnSpc>
                <a:spcPts val="1405"/>
              </a:lnSpc>
            </a:pPr>
            <a:r>
              <a:rPr lang="en-US" sz="1133" spc="10">
                <a:solidFill>
                  <a:srgbClr val="183650"/>
                </a:solidFill>
                <a:latin typeface="Trebuchet MS"/>
                <a:ea typeface="Trebuchet MS"/>
                <a:cs typeface="Trebuchet MS"/>
                <a:sym typeface="Trebuchet MS"/>
              </a:rPr>
              <a:t>In Finland alone, our team handles 200 to 300 containers of wood products every month, shipping to destinations across the world. Our local expertise combined with global reach makes Fracht a trusted logistics partner for manufacturers, exporters, and importers in the wood and furniture sectors.</a:t>
            </a:r>
          </a:p>
        </p:txBody>
      </p:sp>
      <p:sp>
        <p:nvSpPr>
          <p:cNvPr id="7" name="TextBox 7"/>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FFFFFF"/>
                </a:solidFill>
                <a:latin typeface="Montserrat 2 Bold"/>
                <a:ea typeface="Montserrat 2 Bold"/>
                <a:cs typeface="Montserrat 2 Bold"/>
                <a:sym typeface="Montserrat 2 Bold"/>
              </a:rPr>
              <a:t>WOOD, PULP AND PAPER </a:t>
            </a:r>
          </a:p>
        </p:txBody>
      </p:sp>
      <p:sp>
        <p:nvSpPr>
          <p:cNvPr id="8" name="Freeform 8"/>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9" name="TextBox 9"/>
          <p:cNvSpPr txBox="1"/>
          <p:nvPr/>
        </p:nvSpPr>
        <p:spPr>
          <a:xfrm>
            <a:off x="6956247" y="2057332"/>
            <a:ext cx="4786531"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GLOBAL REACH IN WOOD AND FURNITURE TRANSPORT</a:t>
            </a:r>
          </a:p>
        </p:txBody>
      </p:sp>
      <p:sp>
        <p:nvSpPr>
          <p:cNvPr id="10" name="TextBox 6">
            <a:extLst>
              <a:ext uri="{FF2B5EF4-FFF2-40B4-BE49-F238E27FC236}">
                <a16:creationId xmlns:a16="http://schemas.microsoft.com/office/drawing/2014/main" id="{6711C392-4DB7-8971-2BBB-0C44FD747B31}"/>
              </a:ext>
            </a:extLst>
          </p:cNvPr>
          <p:cNvSpPr txBox="1"/>
          <p:nvPr/>
        </p:nvSpPr>
        <p:spPr>
          <a:xfrm>
            <a:off x="11450401" y="6153150"/>
            <a:ext cx="213200" cy="178062"/>
          </a:xfrm>
          <a:prstGeom prst="rect">
            <a:avLst/>
          </a:prstGeom>
        </p:spPr>
        <p:txBody>
          <a:bodyPr wrap="none" lIns="0" tIns="0" rIns="0" bIns="0" rtlCol="0" anchor="t">
            <a:spAutoFit/>
          </a:bodyPr>
          <a:lstStyle/>
          <a:p>
            <a:pPr algn="ctr">
              <a:lnSpc>
                <a:spcPts val="1493"/>
              </a:lnSpc>
              <a:spcBef>
                <a:spcPct val="0"/>
              </a:spcBef>
            </a:pPr>
            <a:r>
              <a:rPr lang="en-US" sz="1066" dirty="0">
                <a:solidFill>
                  <a:srgbClr val="183650"/>
                </a:solidFill>
                <a:latin typeface="Montserrat 1"/>
                <a:ea typeface="Montserrat 1"/>
                <a:cs typeface="Montserrat 1"/>
                <a:sym typeface="Montserrat 1"/>
              </a:rPr>
              <a:t>138</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943616" y="0"/>
            <a:ext cx="4248385" cy="6858000"/>
          </a:xfrm>
          <a:custGeom>
            <a:avLst/>
            <a:gdLst/>
            <a:ahLst/>
            <a:cxnLst/>
            <a:rect l="l" t="t" r="r" b="b"/>
            <a:pathLst>
              <a:path w="6372577" h="10287000">
                <a:moveTo>
                  <a:pt x="0" y="0"/>
                </a:moveTo>
                <a:lnTo>
                  <a:pt x="6372577" y="0"/>
                </a:lnTo>
                <a:lnTo>
                  <a:pt x="6372577" y="10287000"/>
                </a:lnTo>
                <a:lnTo>
                  <a:pt x="0" y="10287000"/>
                </a:lnTo>
                <a:lnTo>
                  <a:pt x="0" y="0"/>
                </a:lnTo>
                <a:close/>
              </a:path>
            </a:pathLst>
          </a:custGeom>
          <a:blipFill>
            <a:blip r:embed="rId2" cstate="print">
              <a:extLst>
                <a:ext uri="{28A0092B-C50C-407E-A947-70E740481C1C}">
                  <a14:useLocalDpi xmlns:a14="http://schemas.microsoft.com/office/drawing/2010/main"/>
                </a:ext>
              </a:extLst>
            </a:blip>
            <a:stretch>
              <a:fillRect/>
            </a:stretch>
          </a:blipFill>
        </p:spPr>
        <p:txBody>
          <a:bodyPr/>
          <a:lstStyle/>
          <a:p>
            <a:endParaRPr lang="en-US" sz="1200"/>
          </a:p>
        </p:txBody>
      </p:sp>
      <p:grpSp>
        <p:nvGrpSpPr>
          <p:cNvPr id="3" name="Group 3"/>
          <p:cNvGrpSpPr>
            <a:grpSpLocks noGrp="1" noUngrp="1" noRot="1" noMove="1" noResize="1"/>
          </p:cNvGrpSpPr>
          <p:nvPr/>
        </p:nvGrpSpPr>
        <p:grpSpPr>
          <a:xfrm>
            <a:off x="7943616" y="-87127"/>
            <a:ext cx="4261831" cy="6958574"/>
            <a:chOff x="0" y="-38100"/>
            <a:chExt cx="1683686" cy="2749066"/>
          </a:xfrm>
        </p:grpSpPr>
        <p:sp>
          <p:nvSpPr>
            <p:cNvPr id="4" name="Freeform 4"/>
            <p:cNvSpPr>
              <a:spLocks noGrp="1" noRot="1" noMove="1" noResize="1" noEditPoints="1" noAdjustHandles="1" noChangeArrowheads="1" noChangeShapeType="1"/>
            </p:cNvSpPr>
            <p:nvPr/>
          </p:nvSpPr>
          <p:spPr>
            <a:xfrm>
              <a:off x="5312" y="0"/>
              <a:ext cx="1678374" cy="2710966"/>
            </a:xfrm>
            <a:custGeom>
              <a:avLst/>
              <a:gdLst/>
              <a:ahLst/>
              <a:cxnLst/>
              <a:rect l="l" t="t" r="r" b="b"/>
              <a:pathLst>
                <a:path w="1678374" h="2710966">
                  <a:moveTo>
                    <a:pt x="0" y="0"/>
                  </a:moveTo>
                  <a:lnTo>
                    <a:pt x="1678374" y="0"/>
                  </a:lnTo>
                  <a:lnTo>
                    <a:pt x="1678374" y="2710966"/>
                  </a:lnTo>
                  <a:lnTo>
                    <a:pt x="0" y="2710966"/>
                  </a:lnTo>
                  <a:close/>
                </a:path>
              </a:pathLst>
            </a:custGeom>
            <a:gradFill rotWithShape="1">
              <a:gsLst>
                <a:gs pos="0">
                  <a:srgbClr val="000000">
                    <a:alpha val="0"/>
                  </a:srgbClr>
                </a:gs>
                <a:gs pos="50000">
                  <a:srgbClr val="000000">
                    <a:alpha val="0"/>
                  </a:srgbClr>
                </a:gs>
                <a:gs pos="100000">
                  <a:srgbClr val="000000">
                    <a:alpha val="50000"/>
                  </a:srgbClr>
                </a:gs>
              </a:gsLst>
              <a:lin ang="5400000"/>
            </a:gradFill>
          </p:spPr>
          <p:txBody>
            <a:bodyPr/>
            <a:lstStyle/>
            <a:p>
              <a:endParaRPr lang="en-US" sz="1200"/>
            </a:p>
          </p:txBody>
        </p:sp>
        <p:sp>
          <p:nvSpPr>
            <p:cNvPr id="5" name="TextBox 5"/>
            <p:cNvSpPr txBox="1">
              <a:spLocks noGrp="1" noRot="1" noMove="1" noResize="1" noEditPoints="1" noAdjustHandles="1" noChangeArrowheads="1" noChangeShapeType="1"/>
            </p:cNvSpPr>
            <p:nvPr/>
          </p:nvSpPr>
          <p:spPr>
            <a:xfrm>
              <a:off x="0" y="-38100"/>
              <a:ext cx="1678374" cy="2749066"/>
            </a:xfrm>
            <a:prstGeom prst="rect">
              <a:avLst/>
            </a:prstGeom>
          </p:spPr>
          <p:txBody>
            <a:bodyPr lIns="33867" tIns="33867" rIns="33867" bIns="33867" rtlCol="0" anchor="ctr"/>
            <a:lstStyle/>
            <a:p>
              <a:pPr algn="ctr">
                <a:lnSpc>
                  <a:spcPts val="1400"/>
                </a:lnSpc>
              </a:pPr>
              <a:endParaRPr sz="1200"/>
            </a:p>
          </p:txBody>
        </p:sp>
      </p:grpSp>
      <p:sp>
        <p:nvSpPr>
          <p:cNvPr id="6" name="TextBox 6"/>
          <p:cNvSpPr txBox="1"/>
          <p:nvPr/>
        </p:nvSpPr>
        <p:spPr>
          <a:xfrm>
            <a:off x="1475985" y="1237530"/>
            <a:ext cx="5726451" cy="726866"/>
          </a:xfrm>
          <a:prstGeom prst="rect">
            <a:avLst/>
          </a:prstGeom>
        </p:spPr>
        <p:txBody>
          <a:bodyPr lIns="0" tIns="0" rIns="0" bIns="0" rtlCol="0" anchor="t">
            <a:spAutoFit/>
          </a:bodyPr>
          <a:lstStyle/>
          <a:p>
            <a:pPr>
              <a:lnSpc>
                <a:spcPts val="2880"/>
              </a:lnSpc>
            </a:pPr>
            <a:r>
              <a:rPr lang="en-US" sz="2400" b="1">
                <a:solidFill>
                  <a:srgbClr val="183650"/>
                </a:solidFill>
                <a:latin typeface="Montserrat 2 Bold"/>
                <a:ea typeface="Montserrat 2 Bold"/>
                <a:cs typeface="Montserrat 2 Bold"/>
                <a:sym typeface="Montserrat 2 Bold"/>
              </a:rPr>
              <a:t>MACHINERY TRANSPORT FOR PULP &amp; PAPER</a:t>
            </a:r>
          </a:p>
        </p:txBody>
      </p:sp>
      <p:sp>
        <p:nvSpPr>
          <p:cNvPr id="7" name="TextBox 7"/>
          <p:cNvSpPr txBox="1"/>
          <p:nvPr/>
        </p:nvSpPr>
        <p:spPr>
          <a:xfrm>
            <a:off x="1475985" y="2164582"/>
            <a:ext cx="5413494" cy="886140"/>
          </a:xfrm>
          <a:prstGeom prst="rect">
            <a:avLst/>
          </a:prstGeom>
        </p:spPr>
        <p:txBody>
          <a:bodyPr lIns="0" tIns="0" rIns="0" bIns="0" rtlCol="0" anchor="t">
            <a:spAutoFit/>
          </a:bodyPr>
          <a:lstStyle/>
          <a:p>
            <a:pPr algn="just">
              <a:lnSpc>
                <a:spcPts val="1405"/>
              </a:lnSpc>
              <a:spcBef>
                <a:spcPct val="0"/>
              </a:spcBef>
            </a:pPr>
            <a:r>
              <a:rPr lang="en-US" sz="1133">
                <a:solidFill>
                  <a:srgbClr val="183650"/>
                </a:solidFill>
                <a:latin typeface="Trebuchet MS"/>
                <a:ea typeface="Trebuchet MS"/>
                <a:cs typeface="Trebuchet MS"/>
                <a:sym typeface="Trebuchet MS"/>
              </a:rPr>
              <a:t>For years, the Fracht Group has supported the pulp and paper industry with specialized logistics for both general cargo and large-scale equipment. We manage the transport of machinery and components used in production — including oversized and heavy-lift cargo — through multimodal solutions across sea, air, rail, road, and barge.</a:t>
            </a:r>
          </a:p>
        </p:txBody>
      </p:sp>
      <p:sp>
        <p:nvSpPr>
          <p:cNvPr id="8" name="TextBox 8"/>
          <p:cNvSpPr txBox="1"/>
          <p:nvPr/>
        </p:nvSpPr>
        <p:spPr>
          <a:xfrm>
            <a:off x="1475985" y="3246378"/>
            <a:ext cx="2395829" cy="192360"/>
          </a:xfrm>
          <a:prstGeom prst="rect">
            <a:avLst/>
          </a:prstGeom>
        </p:spPr>
        <p:txBody>
          <a:bodyPr lIns="0" tIns="0" rIns="0" bIns="0" rtlCol="0" anchor="t">
            <a:spAutoFit/>
          </a:bodyPr>
          <a:lstStyle/>
          <a:p>
            <a:pPr>
              <a:lnSpc>
                <a:spcPts val="1519"/>
              </a:lnSpc>
            </a:pPr>
            <a:r>
              <a:rPr lang="en-US" sz="1266" b="1">
                <a:solidFill>
                  <a:srgbClr val="183650"/>
                </a:solidFill>
                <a:latin typeface="Montserrat 2 Bold"/>
                <a:ea typeface="Montserrat 2 Bold"/>
                <a:cs typeface="Montserrat 2 Bold"/>
                <a:sym typeface="Montserrat 2 Bold"/>
              </a:rPr>
              <a:t>PROVIDED SERVICES</a:t>
            </a:r>
          </a:p>
        </p:txBody>
      </p:sp>
      <p:sp>
        <p:nvSpPr>
          <p:cNvPr id="9" name="TextBox 9"/>
          <p:cNvSpPr txBox="1"/>
          <p:nvPr/>
        </p:nvSpPr>
        <p:spPr>
          <a:xfrm>
            <a:off x="4533564" y="3259946"/>
            <a:ext cx="2395829" cy="192360"/>
          </a:xfrm>
          <a:prstGeom prst="rect">
            <a:avLst/>
          </a:prstGeom>
        </p:spPr>
        <p:txBody>
          <a:bodyPr lIns="0" tIns="0" rIns="0" bIns="0" rtlCol="0" anchor="t">
            <a:spAutoFit/>
          </a:bodyPr>
          <a:lstStyle/>
          <a:p>
            <a:pPr>
              <a:lnSpc>
                <a:spcPts val="1519"/>
              </a:lnSpc>
            </a:pPr>
            <a:r>
              <a:rPr lang="en-US" sz="1266" b="1">
                <a:solidFill>
                  <a:srgbClr val="183650"/>
                </a:solidFill>
                <a:latin typeface="Montserrat 2 Bold"/>
                <a:ea typeface="Montserrat 2 Bold"/>
                <a:cs typeface="Montserrat 2 Bold"/>
                <a:sym typeface="Montserrat 2 Bold"/>
              </a:rPr>
              <a:t>ADDED VALUE</a:t>
            </a:r>
          </a:p>
        </p:txBody>
      </p:sp>
      <p:sp>
        <p:nvSpPr>
          <p:cNvPr id="10" name="TextBox 10"/>
          <p:cNvSpPr txBox="1"/>
          <p:nvPr/>
        </p:nvSpPr>
        <p:spPr>
          <a:xfrm>
            <a:off x="1418422" y="3563383"/>
            <a:ext cx="2453392" cy="167995"/>
          </a:xfrm>
          <a:prstGeom prst="rect">
            <a:avLst/>
          </a:prstGeom>
        </p:spPr>
        <p:txBody>
          <a:bodyPr lIns="0" tIns="0" rIns="0" bIns="0" rtlCol="0" anchor="t">
            <a:spAutoFit/>
          </a:bodyPr>
          <a:lstStyle/>
          <a:p>
            <a:pPr marL="244698" lvl="1" indent="-122349">
              <a:lnSpc>
                <a:spcPts val="1435"/>
              </a:lnSpc>
              <a:buFont typeface="Arial"/>
              <a:buChar char="•"/>
            </a:pPr>
            <a:r>
              <a:rPr lang="en-US" sz="1133" spc="10">
                <a:solidFill>
                  <a:srgbClr val="183650"/>
                </a:solidFill>
                <a:latin typeface="Trebuchet MS"/>
                <a:ea typeface="Trebuchet MS"/>
                <a:cs typeface="Trebuchet MS"/>
                <a:sym typeface="Trebuchet MS"/>
              </a:rPr>
              <a:t>Door / door logistics seafreight.</a:t>
            </a:r>
          </a:p>
        </p:txBody>
      </p:sp>
      <p:sp>
        <p:nvSpPr>
          <p:cNvPr id="11" name="TextBox 11"/>
          <p:cNvSpPr txBox="1"/>
          <p:nvPr/>
        </p:nvSpPr>
        <p:spPr>
          <a:xfrm>
            <a:off x="4513606" y="3576951"/>
            <a:ext cx="2375873" cy="167995"/>
          </a:xfrm>
          <a:prstGeom prst="rect">
            <a:avLst/>
          </a:prstGeom>
        </p:spPr>
        <p:txBody>
          <a:bodyPr lIns="0" tIns="0" rIns="0" bIns="0" rtlCol="0" anchor="t">
            <a:spAutoFit/>
          </a:bodyPr>
          <a:lstStyle/>
          <a:p>
            <a:pPr marL="244698" lvl="1" indent="-122349">
              <a:lnSpc>
                <a:spcPts val="1435"/>
              </a:lnSpc>
              <a:buFont typeface="Arial"/>
              <a:buChar char="•"/>
            </a:pPr>
            <a:r>
              <a:rPr lang="en-US" sz="1133" spc="10">
                <a:solidFill>
                  <a:srgbClr val="183650"/>
                </a:solidFill>
                <a:latin typeface="Trebuchet MS"/>
                <a:ea typeface="Trebuchet MS"/>
                <a:cs typeface="Trebuchet MS"/>
                <a:sym typeface="Trebuchet MS"/>
              </a:rPr>
              <a:t>Feasibility studies.</a:t>
            </a:r>
          </a:p>
        </p:txBody>
      </p:sp>
      <p:sp>
        <p:nvSpPr>
          <p:cNvPr id="12" name="TextBox 12"/>
          <p:cNvSpPr txBox="1"/>
          <p:nvPr/>
        </p:nvSpPr>
        <p:spPr>
          <a:xfrm>
            <a:off x="1418422" y="4308138"/>
            <a:ext cx="2510955" cy="347531"/>
          </a:xfrm>
          <a:prstGeom prst="rect">
            <a:avLst/>
          </a:prstGeom>
        </p:spPr>
        <p:txBody>
          <a:bodyPr lIns="0" tIns="0" rIns="0" bIns="0" rtlCol="0" anchor="t">
            <a:spAutoFit/>
          </a:bodyPr>
          <a:lstStyle/>
          <a:p>
            <a:pPr marL="244698" lvl="1" indent="-122349">
              <a:lnSpc>
                <a:spcPts val="1435"/>
              </a:lnSpc>
              <a:buFont typeface="Arial"/>
              <a:buChar char="•"/>
            </a:pPr>
            <a:r>
              <a:rPr lang="en-US" sz="1133" spc="10">
                <a:solidFill>
                  <a:srgbClr val="183650"/>
                </a:solidFill>
                <a:latin typeface="Trebuchet MS"/>
                <a:ea typeface="Trebuchet MS"/>
                <a:cs typeface="Trebuchet MS"/>
                <a:sym typeface="Trebuchet MS"/>
              </a:rPr>
              <a:t>Overland transportation project cargo logistics.</a:t>
            </a:r>
          </a:p>
        </p:txBody>
      </p:sp>
      <p:sp>
        <p:nvSpPr>
          <p:cNvPr id="13" name="TextBox 13"/>
          <p:cNvSpPr txBox="1"/>
          <p:nvPr/>
        </p:nvSpPr>
        <p:spPr>
          <a:xfrm>
            <a:off x="4533564" y="4605415"/>
            <a:ext cx="2355915" cy="347531"/>
          </a:xfrm>
          <a:prstGeom prst="rect">
            <a:avLst/>
          </a:prstGeom>
        </p:spPr>
        <p:txBody>
          <a:bodyPr lIns="0" tIns="0" rIns="0" bIns="0" rtlCol="0" anchor="t">
            <a:spAutoFit/>
          </a:bodyPr>
          <a:lstStyle/>
          <a:p>
            <a:pPr marL="244698" lvl="1" indent="-122349">
              <a:lnSpc>
                <a:spcPts val="1435"/>
              </a:lnSpc>
              <a:buFont typeface="Arial"/>
              <a:buChar char="•"/>
            </a:pPr>
            <a:r>
              <a:rPr lang="en-US" sz="1133" spc="10">
                <a:solidFill>
                  <a:srgbClr val="183650"/>
                </a:solidFill>
                <a:latin typeface="Trebuchet MS"/>
                <a:ea typeface="Trebuchet MS"/>
                <a:cs typeface="Trebuchet MS"/>
                <a:sym typeface="Trebuchet MS"/>
              </a:rPr>
              <a:t>Project consulting and logistics management services.</a:t>
            </a:r>
          </a:p>
        </p:txBody>
      </p:sp>
      <p:sp>
        <p:nvSpPr>
          <p:cNvPr id="14" name="TextBox 14"/>
          <p:cNvSpPr txBox="1"/>
          <p:nvPr/>
        </p:nvSpPr>
        <p:spPr>
          <a:xfrm>
            <a:off x="1418422" y="3924082"/>
            <a:ext cx="2510955" cy="167995"/>
          </a:xfrm>
          <a:prstGeom prst="rect">
            <a:avLst/>
          </a:prstGeom>
        </p:spPr>
        <p:txBody>
          <a:bodyPr lIns="0" tIns="0" rIns="0" bIns="0" rtlCol="0" anchor="t">
            <a:spAutoFit/>
          </a:bodyPr>
          <a:lstStyle/>
          <a:p>
            <a:pPr marL="244698" lvl="1" indent="-122349">
              <a:lnSpc>
                <a:spcPts val="1435"/>
              </a:lnSpc>
              <a:buFont typeface="Arial"/>
              <a:buChar char="•"/>
            </a:pPr>
            <a:r>
              <a:rPr lang="en-US" sz="1133" spc="10">
                <a:solidFill>
                  <a:srgbClr val="183650"/>
                </a:solidFill>
                <a:latin typeface="Trebuchet MS"/>
                <a:ea typeface="Trebuchet MS"/>
                <a:cs typeface="Trebuchet MS"/>
                <a:sym typeface="Trebuchet MS"/>
              </a:rPr>
              <a:t>Airfreight.</a:t>
            </a:r>
          </a:p>
        </p:txBody>
      </p:sp>
      <p:sp>
        <p:nvSpPr>
          <p:cNvPr id="15" name="TextBox 15"/>
          <p:cNvSpPr txBox="1"/>
          <p:nvPr/>
        </p:nvSpPr>
        <p:spPr>
          <a:xfrm>
            <a:off x="4513606" y="3935608"/>
            <a:ext cx="2375873" cy="527067"/>
          </a:xfrm>
          <a:prstGeom prst="rect">
            <a:avLst/>
          </a:prstGeom>
        </p:spPr>
        <p:txBody>
          <a:bodyPr lIns="0" tIns="0" rIns="0" bIns="0" rtlCol="0" anchor="t">
            <a:spAutoFit/>
          </a:bodyPr>
          <a:lstStyle/>
          <a:p>
            <a:pPr marL="244698" lvl="1" indent="-122349">
              <a:lnSpc>
                <a:spcPts val="1435"/>
              </a:lnSpc>
              <a:buFont typeface="Arial"/>
              <a:buChar char="•"/>
            </a:pPr>
            <a:r>
              <a:rPr lang="en-US" sz="1133" spc="10">
                <a:solidFill>
                  <a:srgbClr val="183650"/>
                </a:solidFill>
                <a:latin typeface="Trebuchet MS"/>
                <a:ea typeface="Trebuchet MS"/>
                <a:cs typeface="Trebuchet MS"/>
                <a:sym typeface="Trebuchet MS"/>
              </a:rPr>
              <a:t>Route surveys for oversized and heavylift cargo in-house transport engineering solutions.</a:t>
            </a:r>
          </a:p>
        </p:txBody>
      </p:sp>
      <p:sp>
        <p:nvSpPr>
          <p:cNvPr id="16" name="TextBox 16"/>
          <p:cNvSpPr txBox="1"/>
          <p:nvPr/>
        </p:nvSpPr>
        <p:spPr>
          <a:xfrm>
            <a:off x="1416743" y="4871822"/>
            <a:ext cx="2261572" cy="527067"/>
          </a:xfrm>
          <a:prstGeom prst="rect">
            <a:avLst/>
          </a:prstGeom>
        </p:spPr>
        <p:txBody>
          <a:bodyPr lIns="0" tIns="0" rIns="0" bIns="0" rtlCol="0" anchor="t">
            <a:spAutoFit/>
          </a:bodyPr>
          <a:lstStyle/>
          <a:p>
            <a:pPr marL="244698" lvl="1" indent="-122349">
              <a:lnSpc>
                <a:spcPts val="1435"/>
              </a:lnSpc>
              <a:buFont typeface="Arial"/>
              <a:buChar char="•"/>
            </a:pPr>
            <a:r>
              <a:rPr lang="en-US" sz="1133" spc="10">
                <a:solidFill>
                  <a:srgbClr val="183650"/>
                </a:solidFill>
                <a:latin typeface="Trebuchet MS"/>
                <a:ea typeface="Trebuchet MS"/>
                <a:cs typeface="Trebuchet MS"/>
                <a:sym typeface="Trebuchet MS"/>
              </a:rPr>
              <a:t>Laydown yards and interim to long term storage export &amp; import customs clearance.</a:t>
            </a:r>
          </a:p>
        </p:txBody>
      </p:sp>
      <p:sp>
        <p:nvSpPr>
          <p:cNvPr id="17" name="Freeform 17"/>
          <p:cNvSpPr>
            <a:spLocks noGrp="1" noRot="1" noMove="1" noResize="1" noEditPoints="1" noAdjustHandles="1" noChangeArrowheads="1" noChangeShapeType="1"/>
          </p:cNvSpPr>
          <p:nvPr/>
        </p:nvSpPr>
        <p:spPr>
          <a:xfrm rot="-5400000">
            <a:off x="685800" y="378859"/>
            <a:ext cx="298881" cy="312964"/>
          </a:xfrm>
          <a:custGeom>
            <a:avLst/>
            <a:gdLst/>
            <a:ahLst/>
            <a:cxnLst/>
            <a:rect l="l" t="t" r="r" b="b"/>
            <a:pathLst>
              <a:path w="448321" h="469446">
                <a:moveTo>
                  <a:pt x="0" y="0"/>
                </a:moveTo>
                <a:lnTo>
                  <a:pt x="448321" y="0"/>
                </a:lnTo>
                <a:lnTo>
                  <a:pt x="448321" y="469446"/>
                </a:lnTo>
                <a:lnTo>
                  <a:pt x="0" y="469446"/>
                </a:lnTo>
                <a:lnTo>
                  <a:pt x="0" y="0"/>
                </a:lnTo>
                <a:close/>
              </a:path>
            </a:pathLst>
          </a:custGeom>
          <a:blipFill>
            <a:blip r:embed="rId3" cstate="print">
              <a:extLst>
                <a:ext uri="{28A0092B-C50C-407E-A947-70E740481C1C}">
                  <a14:useLocalDpi xmlns:a14="http://schemas.microsoft.com/office/drawing/2010/main"/>
                </a:ext>
              </a:extLst>
            </a:blip>
            <a:stretch>
              <a:fillRect/>
            </a:stretch>
          </a:blipFill>
        </p:spPr>
        <p:txBody>
          <a:bodyPr/>
          <a:lstStyle/>
          <a:p>
            <a:endParaRPr lang="en-US" sz="1200"/>
          </a:p>
        </p:txBody>
      </p:sp>
      <p:sp>
        <p:nvSpPr>
          <p:cNvPr id="18" name="TextBox 18"/>
          <p:cNvSpPr txBox="1">
            <a:spLocks noGrp="1" noRot="1" noMove="1" noResize="1" noEditPoints="1" noAdjustHandles="1" noChangeArrowheads="1" noChangeShapeType="1"/>
          </p:cNvSpPr>
          <p:nvPr/>
        </p:nvSpPr>
        <p:spPr>
          <a:xfrm>
            <a:off x="685800" y="6146800"/>
            <a:ext cx="4052240" cy="166328"/>
          </a:xfrm>
          <a:prstGeom prst="rect">
            <a:avLst/>
          </a:prstGeom>
        </p:spPr>
        <p:txBody>
          <a:bodyPr lIns="0" tIns="0" rIns="0" bIns="0" rtlCol="0" anchor="t">
            <a:spAutoFit/>
          </a:bodyPr>
          <a:lstStyle/>
          <a:p>
            <a:pPr>
              <a:lnSpc>
                <a:spcPts val="1400"/>
              </a:lnSpc>
            </a:pPr>
            <a:r>
              <a:rPr lang="en-US" sz="1000" b="1">
                <a:solidFill>
                  <a:srgbClr val="183650"/>
                </a:solidFill>
                <a:latin typeface="Montserrat 2 Bold"/>
                <a:ea typeface="Montserrat 2 Bold"/>
                <a:cs typeface="Montserrat 2 Bold"/>
                <a:sym typeface="Montserrat 2 Bold"/>
              </a:rPr>
              <a:t>WOOD, PULP AND PAPER </a:t>
            </a:r>
          </a:p>
        </p:txBody>
      </p:sp>
      <p:sp>
        <p:nvSpPr>
          <p:cNvPr id="19" name="TextBox 19"/>
          <p:cNvSpPr txBox="1"/>
          <p:nvPr/>
        </p:nvSpPr>
        <p:spPr>
          <a:xfrm>
            <a:off x="11452003" y="6153150"/>
            <a:ext cx="209994" cy="178062"/>
          </a:xfrm>
          <a:prstGeom prst="rect">
            <a:avLst/>
          </a:prstGeom>
        </p:spPr>
        <p:txBody>
          <a:bodyPr wrap="none" lIns="0" tIns="0" rIns="0" bIns="0" rtlCol="0" anchor="t">
            <a:spAutoFit/>
          </a:bodyPr>
          <a:lstStyle/>
          <a:p>
            <a:pPr algn="ctr">
              <a:lnSpc>
                <a:spcPts val="1493"/>
              </a:lnSpc>
              <a:spcBef>
                <a:spcPct val="0"/>
              </a:spcBef>
            </a:pPr>
            <a:r>
              <a:rPr lang="en-US" sz="1066">
                <a:solidFill>
                  <a:srgbClr val="FFFFFF"/>
                </a:solidFill>
                <a:latin typeface="Montserrat 1"/>
                <a:ea typeface="Montserrat 1"/>
                <a:cs typeface="Montserrat 1"/>
                <a:sym typeface="Montserrat 1"/>
              </a:rPr>
              <a:t>139</a:t>
            </a:r>
          </a:p>
        </p:txBody>
      </p:sp>
      <p:sp>
        <p:nvSpPr>
          <p:cNvPr id="20" name="Freeform 20"/>
          <p:cNvSpPr>
            <a:spLocks noGrp="1" noRot="1" noMove="1" noResize="1" noEditPoints="1" noAdjustHandles="1" noChangeArrowheads="1" noChangeShapeType="1"/>
          </p:cNvSpPr>
          <p:nvPr/>
        </p:nvSpPr>
        <p:spPr>
          <a:xfrm>
            <a:off x="9700661" y="378859"/>
            <a:ext cx="1805539" cy="306941"/>
          </a:xfrm>
          <a:custGeom>
            <a:avLst/>
            <a:gdLst/>
            <a:ahLst/>
            <a:cxnLst/>
            <a:rect l="l" t="t" r="r" b="b"/>
            <a:pathLst>
              <a:path w="2708308" h="460412">
                <a:moveTo>
                  <a:pt x="0" y="0"/>
                </a:moveTo>
                <a:lnTo>
                  <a:pt x="2708308" y="0"/>
                </a:lnTo>
                <a:lnTo>
                  <a:pt x="2708308" y="460412"/>
                </a:lnTo>
                <a:lnTo>
                  <a:pt x="0" y="460412"/>
                </a:lnTo>
                <a:lnTo>
                  <a:pt x="0" y="0"/>
                </a:lnTo>
                <a:close/>
              </a:path>
            </a:pathLst>
          </a:custGeom>
          <a:blipFill>
            <a:blip r:embed="rId4" cstate="print">
              <a:extLst>
                <a:ext uri="{28A0092B-C50C-407E-A947-70E740481C1C}">
                  <a14:useLocalDpi xmlns:a14="http://schemas.microsoft.com/office/drawing/2010/main"/>
                </a:ext>
              </a:extLst>
            </a:blip>
            <a:stretch>
              <a:fillRect/>
            </a:stretch>
          </a:blipFill>
        </p:spPr>
        <p:txBody>
          <a:bodyPr/>
          <a:lstStyle/>
          <a:p>
            <a:endParaRPr lang="en-US" sz="1200"/>
          </a:p>
        </p:txBody>
      </p:sp>
    </p:spTree>
  </p:cSld>
  <p:clrMapOvr>
    <a:masterClrMapping/>
  </p:clrMapOvr>
</p:sld>
</file>

<file path=ppt/theme/theme1.xml><?xml version="1.0" encoding="utf-8"?>
<a:theme xmlns:a="http://schemas.openxmlformats.org/drawingml/2006/main" name="Tema de Office">
  <a:themeElements>
    <a:clrScheme name="Global designes">
      <a:dk1>
        <a:sysClr val="windowText" lastClr="000000"/>
      </a:dk1>
      <a:lt1>
        <a:sysClr val="window" lastClr="FFFFFF"/>
      </a:lt1>
      <a:dk2>
        <a:srgbClr val="44546A"/>
      </a:dk2>
      <a:lt2>
        <a:srgbClr val="E7E6E6"/>
      </a:lt2>
      <a:accent1>
        <a:srgbClr val="183650"/>
      </a:accent1>
      <a:accent2>
        <a:srgbClr val="5BC2E7"/>
      </a:accent2>
      <a:accent3>
        <a:srgbClr val="A5A5A5"/>
      </a:accent3>
      <a:accent4>
        <a:srgbClr val="FFC000"/>
      </a:accent4>
      <a:accent5>
        <a:srgbClr val="5B9BD5"/>
      </a:accent5>
      <a:accent6>
        <a:srgbClr val="70AD47"/>
      </a:accent6>
      <a:hlink>
        <a:srgbClr val="0563C1"/>
      </a:hlink>
      <a:folHlink>
        <a:srgbClr val="954F72"/>
      </a:folHlink>
    </a:clrScheme>
    <a:fontScheme name="Global">
      <a:majorFont>
        <a:latin typeface="Montserrat"/>
        <a:ea typeface=""/>
        <a:cs typeface=""/>
      </a:majorFont>
      <a:minorFont>
        <a:latin typeface="Trebuchet M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&#65279;<?xml version="1.0" encoding="utf-8"?><Relationships xmlns="http://schemas.openxmlformats.org/package/2006/relationships"><Relationship Type="http://schemas.openxmlformats.org/officeDocument/2006/relationships/customXmlProps" Target="/customXml/itemProps1.xml" Id="rId1" /></Relationships>
</file>

<file path=customXml/_rels/item2.xml.rels>&#65279;<?xml version="1.0" encoding="utf-8"?><Relationships xmlns="http://schemas.openxmlformats.org/package/2006/relationships"><Relationship Type="http://schemas.openxmlformats.org/officeDocument/2006/relationships/customXmlProps" Target="/customXml/itemProps2.xml" Id="rId1" /></Relationships>
</file>

<file path=customXml/_rels/item3.xml.rels>&#65279;<?xml version="1.0" encoding="utf-8"?><Relationships xmlns="http://schemas.openxmlformats.org/package/2006/relationships"><Relationship Type="http://schemas.openxmlformats.org/officeDocument/2006/relationships/customXmlProps" Target="/customXml/itemProps3.xml" Id="rId1"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FDD1D44855AA47B7BD9FB6401D0146" ma:contentTypeVersion="13" ma:contentTypeDescription="Create a new document." ma:contentTypeScope="" ma:versionID="52dbdcb83414ef2456c5240de7bc7b10">
  <xsd:schema xmlns:xsd="http://www.w3.org/2001/XMLSchema" xmlns:xs="http://www.w3.org/2001/XMLSchema" xmlns:p="http://schemas.microsoft.com/office/2006/metadata/properties" xmlns:ns2="059ca2f9-89eb-4d89-b8bd-cdcbe0f4d803" targetNamespace="http://schemas.microsoft.com/office/2006/metadata/properties" ma:root="true" ma:fieldsID="12093472b7252f0f93433997c2f5fa26" ns2:_="">
    <xsd:import namespace="059ca2f9-89eb-4d89-b8bd-cdcbe0f4d803"/>
    <xsd:element name="properties">
      <xsd:complexType>
        <xsd:sequence>
          <xsd:element name="documentManagement">
            <xsd:complexType>
              <xsd:all>
                <xsd:element ref="ns2:lcf76f155ced4ddcb4097134ff3c332f" minOccurs="0"/>
                <xsd:element ref="ns2:MediaServiceMetadata" minOccurs="0"/>
                <xsd:element ref="ns2:MediaServiceFastMetadata" minOccurs="0"/>
                <xsd:element ref="ns2:MediaServiceSearchProperties" minOccurs="0"/>
                <xsd:element ref="ns2:MediaServiceObjectDetectorVersion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9ca2f9-89eb-4d89-b8bd-cdcbe0f4d803"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faf7bdb-6937-4ef3-9837-a0ddb58b82e2" ma:termSetId="09814cd3-568e-fe90-9814-8d621ff8fb84" ma:anchorId="fba54fb3-c3e1-fe81-a776-ca4b69148c4d" ma:open="true" ma:isKeyword="false">
      <xsd:complexType>
        <xsd:sequence>
          <xsd:element ref="pc:Terms" minOccurs="0" maxOccurs="1"/>
        </xsd:sequence>
      </xsd:complex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Location" ma:index="19" nillable="true" ma:displayName="Location" ma:indexed="true" ma:internalName="MediaServiceLocation" ma:readOnly="true">
      <xsd:simpleType>
        <xsd:restriction base="dms:Text"/>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059ca2f9-89eb-4d89-b8bd-cdcbe0f4d803">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9C8502C-A5EE-49C6-8EB1-36D39BDA4234}"/>
</file>

<file path=customXml/itemProps2.xml><?xml version="1.0" encoding="utf-8"?>
<ds:datastoreItem xmlns:ds="http://schemas.openxmlformats.org/officeDocument/2006/customXml" ds:itemID="{F9F70784-38D7-4E58-8EEE-6E209D7D0758}">
  <ds:schemaRefs>
    <ds:schemaRef ds:uri="http://schemas.microsoft.com/sharepoint/v3/contenttype/forms"/>
  </ds:schemaRefs>
</ds:datastoreItem>
</file>

<file path=customXml/itemProps3.xml><?xml version="1.0" encoding="utf-8"?>
<ds:datastoreItem xmlns:ds="http://schemas.openxmlformats.org/officeDocument/2006/customXml" ds:itemID="{4E84FB40-681F-4879-946B-33BB2BF91157}">
  <ds:schemaRefs>
    <ds:schemaRef ds:uri="0e18ae7c-c539-4e6c-9215-7ba6b54e8e21"/>
    <ds:schemaRef ds:uri="http://purl.org/dc/dcmitype/"/>
    <ds:schemaRef ds:uri="http://purl.org/dc/elements/1.1/"/>
    <ds:schemaRef ds:uri="http://purl.org/dc/terms/"/>
    <ds:schemaRef ds:uri="http://schemas.microsoft.com/office/2006/metadata/properties"/>
    <ds:schemaRef ds:uri="http://schemas.microsoft.com/office/infopath/2007/PartnerControls"/>
    <ds:schemaRef ds:uri="http://schemas.microsoft.com/office/2006/documentManagement/types"/>
    <ds:schemaRef ds:uri="http://schemas.openxmlformats.org/package/2006/metadata/core-properties"/>
    <ds:schemaRef ds:uri="11a1ec92-9004-4a9f-ae2a-252e292b080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6286</TotalTime>
  <Words>8608</Words>
  <Application>Microsoft Macintosh PowerPoint</Application>
  <PresentationFormat>Widescreen</PresentationFormat>
  <Paragraphs>1295</Paragraphs>
  <Slides>141</Slides>
  <Notes>2</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141</vt:i4>
      </vt:variant>
    </vt:vector>
  </HeadingPairs>
  <TitlesOfParts>
    <vt:vector size="151" baseType="lpstr">
      <vt:lpstr>Trebuchet MS</vt:lpstr>
      <vt:lpstr>Montserrat 1 Bold</vt:lpstr>
      <vt:lpstr>Montserrat</vt:lpstr>
      <vt:lpstr>Montserrat 1</vt:lpstr>
      <vt:lpstr>Trebuchet MS Bold</vt:lpstr>
      <vt:lpstr>Aptos</vt:lpstr>
      <vt:lpstr>Montserrat 2 Bold</vt:lpstr>
      <vt:lpstr>Arial</vt:lpstr>
      <vt:lpstr>Montserrat Bold</vt:lpstr>
      <vt:lpstr>Tema de Office</vt:lpstr>
      <vt:lpstr>PowerPoint Presentation</vt:lpstr>
      <vt:lpstr>PowerPoint Presentation</vt:lpstr>
      <vt:lpstr>OUR CORE VALUES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aaron garcia</dc:creator>
  <cp:lastModifiedBy>Luka Van Esbroeck</cp:lastModifiedBy>
  <cp:revision>22</cp:revision>
  <dcterms:created xsi:type="dcterms:W3CDTF">2025-05-23T15:27:03Z</dcterms:created>
  <dcterms:modified xsi:type="dcterms:W3CDTF">2025-06-27T08:51:50Z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0x010100E7FDD1D44855AA47B7BD9FB6401D0146</vt:lpwstr>
  </property>
  <property fmtid="{D5CDD505-2E9C-101B-9397-08002B2CF9AE}" pid="3" name="MediaServiceImageTags">
    <vt:lpwstr/>
  </property>
</Properties>
</file>